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08" r:id="rId13"/>
    <p:sldId id="310" r:id="rId14"/>
    <p:sldId id="292" r:id="rId15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4" autoAdjust="0"/>
    <p:restoredTop sz="98514" autoAdjust="0"/>
  </p:normalViewPr>
  <p:slideViewPr>
    <p:cSldViewPr showGuides="1">
      <p:cViewPr varScale="1">
        <p:scale>
          <a:sx n="148" d="100"/>
          <a:sy n="148" d="100"/>
        </p:scale>
        <p:origin x="852" y="120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layout>
        <c:manualLayout>
          <c:xMode val="edge"/>
          <c:yMode val="edge"/>
          <c:x val="0.1304919924356230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081592"/>
        <c:axId val="129081200"/>
      </c:scatterChart>
      <c:valAx>
        <c:axId val="129081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081200"/>
        <c:crosses val="autoZero"/>
        <c:crossBetween val="midCat"/>
      </c:valAx>
      <c:valAx>
        <c:axId val="12908120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081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174296"/>
        <c:axId val="175174688"/>
      </c:scatterChart>
      <c:valAx>
        <c:axId val="175174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174688"/>
        <c:crosses val="autoZero"/>
        <c:crossBetween val="midCat"/>
      </c:valAx>
      <c:valAx>
        <c:axId val="17517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174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175472"/>
        <c:axId val="175175864"/>
      </c:scatterChart>
      <c:valAx>
        <c:axId val="17517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175864"/>
        <c:crosses val="autoZero"/>
        <c:crossBetween val="midCat"/>
      </c:valAx>
      <c:valAx>
        <c:axId val="17517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5175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5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4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9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6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3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5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3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2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0368-00B8-4017-863A-6ABC361B8C22}" type="datetime1">
              <a:rPr lang="ru-RU" smtClean="0"/>
              <a:t>19.05.2018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41A-D213-4A1F-A319-B8CDF0038E0C}" type="datetime1">
              <a:rPr lang="ru-RU" smtClean="0"/>
              <a:t>19.05.2018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BCC-1D47-4103-A4CF-04153C48D428}" type="datetime1">
              <a:rPr lang="ru-RU" smtClean="0"/>
              <a:t>19.05.2018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88C1-89F8-4F33-9222-94C9FFAFC368}" type="datetime1">
              <a:rPr lang="ru-RU" smtClean="0"/>
              <a:t>19.05.2018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EFCC-B0E1-4F30-AEE7-11053420714B}" type="datetime1">
              <a:rPr lang="ru-RU" smtClean="0"/>
              <a:t>19.05.2018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54E7-EB1F-4D6A-9946-28F93AB8D68F}" type="datetime1">
              <a:rPr lang="ru-RU" smtClean="0"/>
              <a:t>19.05.2018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_________Microsoft_Visio1111.vsdx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package" Target="../embeddings/_________Microsoft_Visio2333.vsdx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image" Target="../media/image19.png"/><Relationship Id="rId5" Type="http://schemas.openxmlformats.org/officeDocument/2006/relationships/package" Target="../embeddings/_________Microsoft_Visio3222.vsdx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png"/><Relationship Id="rId1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Модель, </a:t>
            </a: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описывающая отклонение инъекционной иглы при движении в тканях человека</a:t>
            </a: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разном угле острия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0432" y="312678"/>
            <a:ext cx="50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054434435"/>
              </p:ext>
            </p:extLst>
          </p:nvPr>
        </p:nvGraphicFramePr>
        <p:xfrm>
          <a:off x="1043608" y="1327378"/>
          <a:ext cx="7241996" cy="35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6450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Эксперимент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11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1640" y="915566"/>
            <a:ext cx="4499992" cy="274690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544" y="915566"/>
            <a:ext cx="3600400" cy="230773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9232" y="3223296"/>
            <a:ext cx="3672408" cy="172659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95936" y="3611064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dirty="0"/>
              <a:t>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84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сравнение </a:t>
            </a:r>
            <a:r>
              <a:rPr lang="ru-RU" sz="2000" b="1" dirty="0">
                <a:solidFill>
                  <a:srgbClr val="003399"/>
                </a:solidFill>
              </a:rPr>
              <a:t>с экспериментом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87574"/>
            <a:ext cx="366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mtClean="0"/>
              <a:t>Плотность материала  </a:t>
            </a:r>
            <a:r>
              <a:rPr lang="en-US" smtClean="0"/>
              <a:t>– </a:t>
            </a:r>
            <a:r>
              <a:rPr lang="ru-RU" smtClean="0"/>
              <a:t> 1500 </a:t>
            </a:r>
            <a:r>
              <a:rPr lang="ru-RU" smtClean="0">
                <a:solidFill>
                  <a:schemeClr val="dk1"/>
                </a:solidFill>
              </a:rPr>
              <a:t>кг/м</a:t>
            </a:r>
            <a:r>
              <a:rPr lang="ru-RU" baseline="30000" smtClean="0">
                <a:solidFill>
                  <a:schemeClr val="dk1"/>
                </a:solidFill>
              </a:rPr>
              <a:t>3</a:t>
            </a:r>
            <a:endParaRPr lang="ru-RU" baseline="30000" dirty="0">
              <a:solidFill>
                <a:schemeClr val="dk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40152" y="987574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772329946"/>
              </p:ext>
            </p:extLst>
          </p:nvPr>
        </p:nvGraphicFramePr>
        <p:xfrm>
          <a:off x="827584" y="1275606"/>
          <a:ext cx="7246168" cy="373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354063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Выводы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5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12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48458" y="1275606"/>
            <a:ext cx="7567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/>
              <a:t>;</a:t>
            </a:r>
            <a:endParaRPr lang="ru-RU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4309998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Робототехника в современной медицине</a:t>
            </a:r>
          </a:p>
        </p:txBody>
      </p:sp>
      <p:pic>
        <p:nvPicPr>
          <p:cNvPr id="12" name="Объект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66" y="1059582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9742"/>
            <a:ext cx="3672408" cy="2448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Проводимая операция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764" y="3507854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  <a:endParaRPr lang="ru-RU" dirty="0"/>
          </a:p>
        </p:txBody>
      </p:sp>
      <p:pic>
        <p:nvPicPr>
          <p:cNvPr id="7" name="Объект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13946"/>
            <a:ext cx="6706360" cy="246481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28" y="3507854"/>
            <a:ext cx="2097848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7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Цель управления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68" y="987574"/>
            <a:ext cx="6450508" cy="196319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18" y="3225498"/>
            <a:ext cx="3679526" cy="775344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245884" y="32254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заданной траектории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70" y="4017586"/>
            <a:ext cx="3675974" cy="734304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5227807" y="4026289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5357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5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3" y="987575"/>
            <a:ext cx="4288476" cy="20162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981" y="987575"/>
            <a:ext cx="3888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497429" y="3619129"/>
            <a:ext cx="8166460" cy="13288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Расчет движения иглы в плоскости </a:t>
            </a:r>
            <a:r>
              <a:rPr lang="en-US" i="1" dirty="0" smtClean="0"/>
              <a:t>Oxy</a:t>
            </a:r>
            <a:r>
              <a:rPr lang="ru-RU" i="1" dirty="0" smtClean="0"/>
              <a:t>, </a:t>
            </a:r>
            <a:r>
              <a:rPr lang="ru-RU" dirty="0" smtClean="0"/>
              <a:t>деформация иглы в зависимости от поступательного движения;</a:t>
            </a:r>
          </a:p>
          <a:p>
            <a:r>
              <a:rPr lang="ru-RU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081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985129"/>
            <a:ext cx="8092080" cy="3890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 smtClean="0"/>
              <a:t>Дополнительные подзадачи, повышающие точность решения:</a:t>
            </a: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процесса прокола, получение изгиба иглы перед внедрением ее в ткани (нагрузка и разгрузка иглы в процессе прокола);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движение иглы через материалы различной плотности различной (кожа, мышцы, орган);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влияние сил, создаваемых тканью при деформации на поверхность иглы;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силы трения при внедрении иглы в ткань;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деформации ткани человека.</a:t>
            </a:r>
          </a:p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883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 </a:t>
            </a:r>
            <a:r>
              <a:rPr lang="ru-RU" sz="2000" b="1" dirty="0" smtClean="0">
                <a:solidFill>
                  <a:srgbClr val="003399"/>
                </a:solidFill>
              </a:rPr>
              <a:t>Постановка </a:t>
            </a:r>
            <a:r>
              <a:rPr lang="ru-RU" sz="2000" b="1" dirty="0">
                <a:solidFill>
                  <a:srgbClr val="003399"/>
                </a:solidFill>
              </a:rPr>
              <a:t>решаемой задачи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q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5475" indent="-179388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§"/>
                  <a:tabLst>
                    <a:tab pos="538163" algn="l"/>
                  </a:tabLst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16033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66813" indent="-16668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i="1" dirty="0" smtClean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  <a:blipFill rotWithShape="0">
                <a:blip r:embed="rId4"/>
                <a:stretch>
                  <a:fillRect l="-1016" t="-10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32557"/>
              </p:ext>
            </p:extLst>
          </p:nvPr>
        </p:nvGraphicFramePr>
        <p:xfrm>
          <a:off x="6001245" y="843558"/>
          <a:ext cx="2664296" cy="398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6" imgW="1514399" imgH="2266950" progId="Visio.Drawing.15">
                  <p:embed/>
                </p:oleObj>
              </mc:Choice>
              <mc:Fallback>
                <p:oleObj name="Visio" r:id="rId6" imgW="1514399" imgH="2266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45" y="843558"/>
                        <a:ext cx="2664296" cy="398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7595" y="3472612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58035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Модель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8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43032"/>
              </p:ext>
            </p:extLst>
          </p:nvPr>
        </p:nvGraphicFramePr>
        <p:xfrm>
          <a:off x="539552" y="915566"/>
          <a:ext cx="1805128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5" imgW="1514399" imgH="2219498" progId="Visio.Drawing.15">
                  <p:embed/>
                </p:oleObj>
              </mc:Choice>
              <mc:Fallback>
                <p:oleObj name="Visio" r:id="rId5" imgW="1514399" imgH="22194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5566"/>
                        <a:ext cx="1805128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804248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408"/>
              </p:ext>
            </p:extLst>
          </p:nvPr>
        </p:nvGraphicFramePr>
        <p:xfrm>
          <a:off x="3631019" y="941665"/>
          <a:ext cx="5000613" cy="206213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1933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Расчет</a:t>
                      </a:r>
                      <a:r>
                        <a:rPr lang="ru-RU" sz="1200" baseline="0" dirty="0" smtClean="0"/>
                        <a:t> отклонения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Воздействие</a:t>
                      </a:r>
                      <a:r>
                        <a:rPr lang="ru-RU" sz="1200" baseline="0" dirty="0" smtClean="0"/>
                        <a:t> внешней среды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781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279964"/>
                <a:ext cx="2429436" cy="494110"/>
              </a:xfrm>
              <a:prstGeom prst="rect">
                <a:avLst/>
              </a:prstGeom>
              <a:blipFill rotWithShape="0"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26" y="1791444"/>
                <a:ext cx="242589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39" y="1391715"/>
                <a:ext cx="2401719" cy="523157"/>
              </a:xfrm>
              <a:prstGeom prst="rect">
                <a:avLst/>
              </a:prstGeom>
              <a:blipFill rotWithShape="0">
                <a:blip r:embed="rId9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400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23" y="1973510"/>
                <a:ext cx="2401718" cy="324384"/>
              </a:xfrm>
              <a:prstGeom prst="rect">
                <a:avLst/>
              </a:prstGeom>
              <a:blipFill rotWithShape="0"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217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dirty="0" smtClean="0"/>
                            <a:t>–</a:t>
                          </a:r>
                          <a:r>
                            <a:rPr lang="ru-RU" sz="1400" dirty="0" smtClean="0"/>
                            <a:t> текущая итерация моделирования</a:t>
                          </a:r>
                          <a:endParaRPr lang="ru-RU" sz="14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400" dirty="0" smtClean="0"/>
                            <a:t> – </a:t>
                          </a:r>
                          <a:r>
                            <a:rPr lang="ru-RU" sz="1400" dirty="0" smtClean="0"/>
                            <a:t>плотность</a:t>
                          </a:r>
                          <a:r>
                            <a:rPr lang="ru-RU" sz="1400" baseline="0" dirty="0" smtClean="0"/>
                            <a:t>  </a:t>
                          </a:r>
                          <a:r>
                            <a:rPr lang="en-US" sz="1400" dirty="0" smtClean="0"/>
                            <a:t>– </a:t>
                          </a:r>
                          <a:r>
                            <a:rPr lang="ru-RU" sz="1400" baseline="0" dirty="0" smtClean="0"/>
                            <a:t> 1500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sz="1400" dirty="0" smtClean="0"/>
                            <a:t> – скорость движения иглы</a:t>
                          </a:r>
                          <a:r>
                            <a:rPr lang="ru-RU" sz="1400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4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4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4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sz="1400" dirty="0" smtClean="0"/>
                            <a:t> – длина иглы от 0 до 100 мм – изменяется с</a:t>
                          </a:r>
                          <a:r>
                            <a:rPr lang="ru-RU" sz="1400" baseline="0" dirty="0" smtClean="0"/>
                            <a:t> определённым шагом времени</a:t>
                          </a:r>
                          <a:r>
                            <a:rPr lang="ru-RU" sz="1400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400" dirty="0" smtClean="0"/>
                            <a:t> – модуль Юнга</a:t>
                          </a:r>
                          <a:r>
                            <a:rPr lang="ru-RU" sz="1400" baseline="0" dirty="0" smtClean="0"/>
                            <a:t> -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4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4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185847"/>
                  </p:ext>
                </p:extLst>
              </p:nvPr>
            </p:nvGraphicFramePr>
            <p:xfrm>
              <a:off x="3635897" y="3056157"/>
              <a:ext cx="4995735" cy="1948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573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67456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22" t="-16667" r="-366" b="-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67227"/>
              </p:ext>
            </p:extLst>
          </p:nvPr>
        </p:nvGraphicFramePr>
        <p:xfrm>
          <a:off x="2619317" y="1256176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13" imgW="666627" imgH="914400" progId="">
                  <p:embed/>
                </p:oleObj>
              </mc:Choice>
              <mc:Fallback>
                <p:oleObj r:id="rId13" imgW="666627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17" y="1256176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11250"/>
              </p:ext>
            </p:extLst>
          </p:nvPr>
        </p:nvGraphicFramePr>
        <p:xfrm>
          <a:off x="539552" y="3291830"/>
          <a:ext cx="3075806" cy="171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7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6626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1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3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1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1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1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1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12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1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1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2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33" y="2297894"/>
                <a:ext cx="1735090" cy="6101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Результаты </a:t>
            </a:r>
            <a:r>
              <a:rPr lang="ru-RU" sz="2000" b="1" dirty="0" smtClean="0">
                <a:solidFill>
                  <a:srgbClr val="003399"/>
                </a:solidFill>
              </a:rPr>
              <a:t>моделирования </a:t>
            </a:r>
            <a:r>
              <a:rPr lang="ru-RU" sz="2000" b="1" dirty="0">
                <a:solidFill>
                  <a:srgbClr val="003399"/>
                </a:solidFill>
              </a:rPr>
              <a:t>при разной плотности материла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757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797821655"/>
              </p:ext>
            </p:extLst>
          </p:nvPr>
        </p:nvGraphicFramePr>
        <p:xfrm>
          <a:off x="1331640" y="1491630"/>
          <a:ext cx="6624736" cy="344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8917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652</Words>
  <Application>Microsoft Office PowerPoint</Application>
  <PresentationFormat>Экран (16:9)</PresentationFormat>
  <Paragraphs>128</Paragraphs>
  <Slides>14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User</cp:lastModifiedBy>
  <cp:revision>220</cp:revision>
  <cp:lastPrinted>2016-01-28T13:41:37Z</cp:lastPrinted>
  <dcterms:created xsi:type="dcterms:W3CDTF">2013-10-29T10:35:50Z</dcterms:created>
  <dcterms:modified xsi:type="dcterms:W3CDTF">2018-05-19T17:28:21Z</dcterms:modified>
</cp:coreProperties>
</file>