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6" r:id="rId2"/>
    <p:sldId id="26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E8D33-9031-41CC-954B-B5D92B257926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EB249-52AD-47FA-A844-C1E9C7937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59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専門性を発揮した例 その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2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 は</a:t>
            </a:r>
            <a:endParaRPr kumimoji="1" lang="en-US" altLang="ja-JP" sz="1100" b="0" i="0" kern="1200" dirty="0" smtClean="0">
              <a:solidFill>
                <a:schemeClr val="tx1"/>
              </a:solidFill>
              <a:effectLst/>
              <a:latin typeface="+mn-lt"/>
              <a:ea typeface="メイリオ" panose="020B0604030504040204" pitchFamily="50" charset="-128"/>
              <a:cs typeface="+mn-cs"/>
            </a:endParaRPr>
          </a:p>
          <a:p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UNIVERGE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製品群の可用性を 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HA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クラスター適用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SL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 で向上した例です。</a:t>
            </a:r>
            <a:endParaRPr kumimoji="1" lang="en-US" altLang="ja-JP" sz="1100" b="0" i="0" kern="1200" dirty="0" smtClean="0">
              <a:solidFill>
                <a:schemeClr val="tx1"/>
              </a:solidFill>
              <a:effectLst/>
              <a:latin typeface="+mn-lt"/>
              <a:ea typeface="メイリオ" panose="020B0604030504040204" pitchFamily="50" charset="-128"/>
              <a:cs typeface="+mn-cs"/>
            </a:endParaRPr>
          </a:p>
          <a:p>
            <a:endParaRPr lang="en-US" altLang="ja-JP" dirty="0" smtClean="0"/>
          </a:p>
          <a:p>
            <a:r>
              <a:rPr lang="ja-JP" altLang="en-US" dirty="0" smtClean="0"/>
              <a:t>ネットワーク製品といえども、個々のプロダクトに着目すると、</a:t>
            </a:r>
            <a:endParaRPr lang="en-US" altLang="ja-JP" dirty="0" smtClean="0"/>
          </a:p>
          <a:p>
            <a:pPr lvl="1"/>
            <a:r>
              <a:rPr lang="ja-JP" altLang="en-US" sz="1400" dirty="0" smtClean="0"/>
              <a:t>非機能要求である可用性は 開発項目から落ちることがあり、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入札案件で可用性が求められるとチャンスを逃す</a:t>
            </a:r>
            <a:endParaRPr lang="en-US" altLang="ja-JP" sz="1400" dirty="0" smtClean="0"/>
          </a:p>
          <a:p>
            <a:r>
              <a:rPr lang="ja-JP" altLang="en-US" sz="1800" dirty="0" smtClean="0"/>
              <a:t>ということが起こっていました。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これに対して、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HA</a:t>
            </a:r>
            <a:r>
              <a:rPr lang="ja-JP" altLang="en-US" sz="1800" dirty="0" smtClean="0"/>
              <a:t>クラスター適用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で</a:t>
            </a:r>
            <a:r>
              <a:rPr lang="en-US" altLang="ja-JP" sz="1800" dirty="0" smtClean="0"/>
              <a:t>UNIVERGE</a:t>
            </a:r>
            <a:r>
              <a:rPr lang="ja-JP" altLang="en-US" sz="1800" dirty="0" smtClean="0"/>
              <a:t> 製品群に 可用性 をもたらす</a:t>
            </a:r>
            <a:endParaRPr lang="en-US" altLang="ja-JP" sz="1800" dirty="0" smtClean="0"/>
          </a:p>
          <a:p>
            <a:r>
              <a:rPr lang="ja-JP" altLang="en-US" sz="1800" dirty="0" smtClean="0"/>
              <a:t>という活動を行いました。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まず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基盤技術に</a:t>
            </a:r>
            <a:r>
              <a:rPr lang="en-US" altLang="ja-JP" sz="1800" dirty="0" smtClean="0"/>
              <a:t>HA</a:t>
            </a:r>
            <a:r>
              <a:rPr lang="ja-JP" altLang="en-US" sz="1800" dirty="0" smtClean="0"/>
              <a:t>クラスターを適用する 基礎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として、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>
                <a:solidFill>
                  <a:schemeClr val="tx1"/>
                </a:solidFill>
              </a:rPr>
              <a:t>仮想基盤 に適用した </a:t>
            </a:r>
            <a:r>
              <a:rPr lang="en-US" altLang="ja-JP" sz="1800" b="1" dirty="0" smtClean="0">
                <a:solidFill>
                  <a:schemeClr val="tx1"/>
                </a:solidFill>
              </a:rPr>
              <a:t>Host Level</a:t>
            </a:r>
            <a:r>
              <a:rPr lang="ja-JP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800" b="1" dirty="0" smtClean="0">
                <a:solidFill>
                  <a:schemeClr val="tx1"/>
                </a:solidFill>
              </a:rPr>
              <a:t>Cluster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SL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や、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>
                <a:latin typeface="+mn-ea"/>
              </a:rPr>
              <a:t>FC,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iSCSI</a:t>
            </a:r>
            <a:r>
              <a:rPr lang="ja-JP" altLang="en-US" sz="1800" dirty="0" smtClean="0">
                <a:latin typeface="+mn-ea"/>
              </a:rPr>
              <a:t>などの </a:t>
            </a:r>
            <a:r>
              <a:rPr lang="en-US" altLang="ja-JP" sz="1800" dirty="0" smtClean="0">
                <a:latin typeface="+mn-ea"/>
              </a:rPr>
              <a:t>I/O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Target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ja-JP" altLang="en-US" sz="1800" dirty="0" smtClean="0"/>
              <a:t>に適用した、 </a:t>
            </a:r>
            <a:r>
              <a:rPr lang="en-US" altLang="ja-JP" sz="1800" b="1" dirty="0" smtClean="0"/>
              <a:t>BC/DR</a:t>
            </a:r>
            <a:r>
              <a:rPr lang="ja-JP" altLang="en-US" sz="1800" b="1" dirty="0" smtClean="0"/>
              <a:t>用 </a:t>
            </a:r>
            <a:r>
              <a:rPr lang="en-US" altLang="ja-JP" sz="1800" b="1" dirty="0" smtClean="0"/>
              <a:t>SDS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SL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を考案して、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次に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2</a:t>
            </a:r>
            <a:r>
              <a:rPr lang="ja-JP" altLang="en-US" sz="1800" dirty="0" smtClean="0"/>
              <a:t>つの 基礎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からなる </a:t>
            </a:r>
            <a:r>
              <a:rPr lang="en-US" altLang="ja-JP" sz="1800" b="1" dirty="0" smtClean="0"/>
              <a:t>2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Box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HCI</a:t>
            </a:r>
            <a:r>
              <a:rPr lang="ja-JP" altLang="en-US" sz="1800" b="1" dirty="0" smtClean="0"/>
              <a:t> </a:t>
            </a:r>
            <a:r>
              <a:rPr lang="ja-JP" altLang="en-US" sz="1800" b="0" dirty="0" smtClean="0"/>
              <a:t>という応用</a:t>
            </a:r>
            <a:r>
              <a:rPr lang="en-US" altLang="ja-JP" sz="1800" b="0" dirty="0" smtClean="0"/>
              <a:t>SL</a:t>
            </a:r>
            <a:r>
              <a:rPr lang="ja-JP" altLang="en-US" sz="1800" b="0" dirty="0" smtClean="0"/>
              <a:t>を</a:t>
            </a:r>
            <a:r>
              <a:rPr lang="ja-JP" altLang="en-US" sz="1800" dirty="0" smtClean="0"/>
              <a:t>構成して、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これの上で </a:t>
            </a:r>
            <a:r>
              <a:rPr lang="en-US" altLang="ja-JP" sz="1800" dirty="0" smtClean="0"/>
              <a:t>UNIVERGE</a:t>
            </a:r>
            <a:r>
              <a:rPr lang="ja-JP" altLang="en-US" sz="1800" dirty="0" smtClean="0"/>
              <a:t> 製品群の</a:t>
            </a:r>
            <a:r>
              <a:rPr lang="en-US" altLang="ja-JP" sz="1800" dirty="0" smtClean="0"/>
              <a:t>VM</a:t>
            </a:r>
            <a:r>
              <a:rPr lang="ja-JP" altLang="en-US" sz="1800" dirty="0" smtClean="0"/>
              <a:t> を稼動させ、保護する </a:t>
            </a:r>
            <a:r>
              <a:rPr lang="en-US" altLang="ja-JP" sz="1800" dirty="0" smtClean="0"/>
              <a:t>HAUC </a:t>
            </a:r>
            <a:r>
              <a:rPr lang="ja-JP" altLang="en-US" sz="1800" dirty="0" smtClean="0"/>
              <a:t>という 高可用音声通信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を 創出しました。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これらに必要だったスキルは、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OS,</a:t>
            </a:r>
            <a:r>
              <a:rPr lang="ja-JP" altLang="en-US" sz="1800" dirty="0" smtClean="0"/>
              <a:t> 仮想基盤</a:t>
            </a:r>
            <a:r>
              <a:rPr lang="en-US" altLang="ja-JP" sz="1800" dirty="0" smtClean="0"/>
              <a:t>,</a:t>
            </a:r>
            <a:r>
              <a:rPr lang="en-US" altLang="ja-JP" sz="1800" baseline="0" dirty="0" smtClean="0"/>
              <a:t> </a:t>
            </a:r>
            <a:r>
              <a:rPr lang="ja-JP" altLang="en-US" sz="1800" dirty="0" smtClean="0"/>
              <a:t>ストレージ でしたが、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これによって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 smtClean="0">
                <a:solidFill>
                  <a:schemeClr val="tx1"/>
                </a:solidFill>
              </a:rPr>
              <a:t>顧客の可用性要求を満たす製品</a:t>
            </a:r>
            <a:r>
              <a:rPr lang="en-US" altLang="ja-JP" sz="1400" dirty="0" smtClean="0">
                <a:solidFill>
                  <a:schemeClr val="tx1"/>
                </a:solidFill>
              </a:rPr>
              <a:t>SL</a:t>
            </a:r>
            <a:r>
              <a:rPr lang="ja-JP" altLang="en-US" sz="1400" dirty="0" smtClean="0">
                <a:solidFill>
                  <a:schemeClr val="tx1"/>
                </a:solidFill>
              </a:rPr>
              <a:t>が実現され、パートナーがこれまで </a:t>
            </a:r>
            <a:r>
              <a:rPr lang="en-US" altLang="ja-JP" sz="1400" dirty="0" smtClean="0">
                <a:solidFill>
                  <a:schemeClr val="tx1"/>
                </a:solidFill>
              </a:rPr>
              <a:t>RFP</a:t>
            </a:r>
            <a:r>
              <a:rPr lang="ja-JP" altLang="en-US" sz="1400" dirty="0" smtClean="0">
                <a:solidFill>
                  <a:schemeClr val="tx1"/>
                </a:solidFill>
              </a:rPr>
              <a:t>などで「お断り」してきた状況を「提案可能」な状況に変えることができました。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 smtClean="0">
                <a:solidFill>
                  <a:schemeClr val="tx1"/>
                </a:solidFill>
              </a:rPr>
              <a:t>また。</a:t>
            </a:r>
            <a:r>
              <a:rPr lang="en-US" altLang="ja-JP" sz="1400" dirty="0" smtClean="0">
                <a:solidFill>
                  <a:schemeClr val="tx1"/>
                </a:solidFill>
              </a:rPr>
              <a:t> 2</a:t>
            </a:r>
            <a:r>
              <a:rPr lang="ja-JP" altLang="en-US" sz="1400" dirty="0" smtClean="0">
                <a:solidFill>
                  <a:schemeClr val="tx1"/>
                </a:solidFill>
              </a:rPr>
              <a:t>つの 基礎</a:t>
            </a:r>
            <a:r>
              <a:rPr lang="en-US" altLang="ja-JP" sz="1400" dirty="0" smtClean="0">
                <a:solidFill>
                  <a:schemeClr val="tx1"/>
                </a:solidFill>
              </a:rPr>
              <a:t>SL 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から順次 製品機能として取り込むべく企画策定をしております。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06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専門性を発揮した例 その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2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 は</a:t>
            </a:r>
            <a:endParaRPr kumimoji="1" lang="en-US" altLang="ja-JP" sz="1100" b="0" i="0" kern="1200" dirty="0" smtClean="0">
              <a:solidFill>
                <a:schemeClr val="tx1"/>
              </a:solidFill>
              <a:effectLst/>
              <a:latin typeface="+mn-lt"/>
              <a:ea typeface="メイリオ" panose="020B0604030504040204" pitchFamily="50" charset="-128"/>
              <a:cs typeface="+mn-cs"/>
            </a:endParaRPr>
          </a:p>
          <a:p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UNIVERGE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製品群の可用性を 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HA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クラスター適用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SL</a:t>
            </a:r>
            <a:r>
              <a:rPr kumimoji="1" lang="ja-JP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メイリオ" panose="020B0604030504040204" pitchFamily="50" charset="-128"/>
                <a:cs typeface="+mn-cs"/>
              </a:rPr>
              <a:t> で向上した例です。</a:t>
            </a:r>
            <a:endParaRPr kumimoji="1" lang="en-US" altLang="ja-JP" sz="1100" b="0" i="0" kern="1200" dirty="0" smtClean="0">
              <a:solidFill>
                <a:schemeClr val="tx1"/>
              </a:solidFill>
              <a:effectLst/>
              <a:latin typeface="+mn-lt"/>
              <a:ea typeface="メイリオ" panose="020B0604030504040204" pitchFamily="50" charset="-128"/>
              <a:cs typeface="+mn-cs"/>
            </a:endParaRPr>
          </a:p>
          <a:p>
            <a:endParaRPr lang="en-US" altLang="ja-JP" dirty="0" smtClean="0"/>
          </a:p>
          <a:p>
            <a:r>
              <a:rPr lang="ja-JP" altLang="en-US" dirty="0" smtClean="0"/>
              <a:t>ネットワーク製品といえども、個々のプロダクトに着目すると、</a:t>
            </a:r>
            <a:endParaRPr lang="en-US" altLang="ja-JP" dirty="0" smtClean="0"/>
          </a:p>
          <a:p>
            <a:pPr lvl="1"/>
            <a:r>
              <a:rPr lang="ja-JP" altLang="en-US" sz="1400" dirty="0" smtClean="0"/>
              <a:t>非機能要求である可用性は 開発項目から落ちることがあり、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入札案件で可用性が求められるとチャンスを逃す</a:t>
            </a:r>
            <a:endParaRPr lang="en-US" altLang="ja-JP" sz="1400" dirty="0" smtClean="0"/>
          </a:p>
          <a:p>
            <a:r>
              <a:rPr lang="ja-JP" altLang="en-US" sz="1800" dirty="0" smtClean="0"/>
              <a:t>ということが起こっていました。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これに対して、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HA</a:t>
            </a:r>
            <a:r>
              <a:rPr lang="ja-JP" altLang="en-US" sz="1800" dirty="0" smtClean="0"/>
              <a:t>クラスター適用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で</a:t>
            </a:r>
            <a:r>
              <a:rPr lang="en-US" altLang="ja-JP" sz="1800" dirty="0" smtClean="0"/>
              <a:t>UNIVERGE</a:t>
            </a:r>
            <a:r>
              <a:rPr lang="ja-JP" altLang="en-US" sz="1800" dirty="0" smtClean="0"/>
              <a:t> 製品群に 可用性 をもたらす</a:t>
            </a:r>
            <a:endParaRPr lang="en-US" altLang="ja-JP" sz="1800" dirty="0" smtClean="0"/>
          </a:p>
          <a:p>
            <a:r>
              <a:rPr lang="ja-JP" altLang="en-US" sz="1800" dirty="0" smtClean="0"/>
              <a:t>という活動を行いました。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まず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基盤技術に</a:t>
            </a:r>
            <a:r>
              <a:rPr lang="en-US" altLang="ja-JP" sz="1800" dirty="0" smtClean="0"/>
              <a:t>HA</a:t>
            </a:r>
            <a:r>
              <a:rPr lang="ja-JP" altLang="en-US" sz="1800" dirty="0" smtClean="0"/>
              <a:t>クラスターを適用する 基礎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として、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>
                <a:solidFill>
                  <a:schemeClr val="tx1"/>
                </a:solidFill>
              </a:rPr>
              <a:t>仮想基盤 に適用した </a:t>
            </a:r>
            <a:r>
              <a:rPr lang="en-US" altLang="ja-JP" sz="1800" b="1" dirty="0" smtClean="0">
                <a:solidFill>
                  <a:schemeClr val="tx1"/>
                </a:solidFill>
              </a:rPr>
              <a:t>Host Level</a:t>
            </a:r>
            <a:r>
              <a:rPr lang="ja-JP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800" b="1" dirty="0" smtClean="0">
                <a:solidFill>
                  <a:schemeClr val="tx1"/>
                </a:solidFill>
              </a:rPr>
              <a:t>Cluster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SL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や、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>
                <a:latin typeface="+mn-ea"/>
              </a:rPr>
              <a:t>FC,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iSCSI</a:t>
            </a:r>
            <a:r>
              <a:rPr lang="ja-JP" altLang="en-US" sz="1800" dirty="0" smtClean="0">
                <a:latin typeface="+mn-ea"/>
              </a:rPr>
              <a:t>などの </a:t>
            </a:r>
            <a:r>
              <a:rPr lang="en-US" altLang="ja-JP" sz="1800" dirty="0" smtClean="0">
                <a:latin typeface="+mn-ea"/>
              </a:rPr>
              <a:t>I/O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Target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ja-JP" altLang="en-US" sz="1800" dirty="0" smtClean="0"/>
              <a:t>に適用した、 </a:t>
            </a:r>
            <a:r>
              <a:rPr lang="en-US" altLang="ja-JP" sz="1800" b="1" dirty="0" smtClean="0"/>
              <a:t>BC/DR</a:t>
            </a:r>
            <a:r>
              <a:rPr lang="ja-JP" altLang="en-US" sz="1800" b="1" dirty="0" smtClean="0"/>
              <a:t>用 </a:t>
            </a:r>
            <a:r>
              <a:rPr lang="en-US" altLang="ja-JP" sz="1800" b="1" dirty="0" smtClean="0"/>
              <a:t>SDS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SL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を考案して、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次に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2</a:t>
            </a:r>
            <a:r>
              <a:rPr lang="ja-JP" altLang="en-US" sz="1800" dirty="0" smtClean="0"/>
              <a:t>つの 基礎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からなる </a:t>
            </a:r>
            <a:r>
              <a:rPr lang="en-US" altLang="ja-JP" sz="1800" b="1" dirty="0" smtClean="0"/>
              <a:t>2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Box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HCI</a:t>
            </a:r>
            <a:r>
              <a:rPr lang="ja-JP" altLang="en-US" sz="1800" b="1" dirty="0" smtClean="0"/>
              <a:t> </a:t>
            </a:r>
            <a:r>
              <a:rPr lang="ja-JP" altLang="en-US" sz="1800" b="0" dirty="0" smtClean="0"/>
              <a:t>という応用</a:t>
            </a:r>
            <a:r>
              <a:rPr lang="en-US" altLang="ja-JP" sz="1800" b="0" dirty="0" smtClean="0"/>
              <a:t>SL</a:t>
            </a:r>
            <a:r>
              <a:rPr lang="ja-JP" altLang="en-US" sz="1800" b="0" dirty="0" smtClean="0"/>
              <a:t>を</a:t>
            </a:r>
            <a:r>
              <a:rPr lang="ja-JP" altLang="en-US" sz="1800" dirty="0" smtClean="0"/>
              <a:t>構成して、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これの上で </a:t>
            </a:r>
            <a:r>
              <a:rPr lang="en-US" altLang="ja-JP" sz="1800" dirty="0" smtClean="0"/>
              <a:t>UNIVERGE</a:t>
            </a:r>
            <a:r>
              <a:rPr lang="ja-JP" altLang="en-US" sz="1800" dirty="0" smtClean="0"/>
              <a:t> 製品群の</a:t>
            </a:r>
            <a:r>
              <a:rPr lang="en-US" altLang="ja-JP" sz="1800" dirty="0" smtClean="0"/>
              <a:t>VM</a:t>
            </a:r>
            <a:r>
              <a:rPr lang="ja-JP" altLang="en-US" sz="1800" dirty="0" smtClean="0"/>
              <a:t> を稼動させ、保護する </a:t>
            </a:r>
            <a:r>
              <a:rPr lang="en-US" altLang="ja-JP" sz="1800" dirty="0" smtClean="0"/>
              <a:t>HAUC </a:t>
            </a:r>
            <a:r>
              <a:rPr lang="ja-JP" altLang="en-US" sz="1800" dirty="0" smtClean="0"/>
              <a:t>という 高可用音声通信</a:t>
            </a:r>
            <a:r>
              <a:rPr lang="en-US" altLang="ja-JP" sz="1800" dirty="0" smtClean="0"/>
              <a:t>SL</a:t>
            </a:r>
            <a:r>
              <a:rPr lang="ja-JP" altLang="en-US" sz="1800" dirty="0" smtClean="0"/>
              <a:t> を 創出しました。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これらに必要だったスキルは、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OS,</a:t>
            </a:r>
            <a:r>
              <a:rPr lang="ja-JP" altLang="en-US" sz="1800" dirty="0" smtClean="0"/>
              <a:t> 仮想基盤</a:t>
            </a:r>
            <a:r>
              <a:rPr lang="en-US" altLang="ja-JP" sz="1800" dirty="0" smtClean="0"/>
              <a:t>,</a:t>
            </a:r>
            <a:r>
              <a:rPr lang="en-US" altLang="ja-JP" sz="1800" baseline="0" dirty="0" smtClean="0"/>
              <a:t> </a:t>
            </a:r>
            <a:r>
              <a:rPr lang="ja-JP" altLang="en-US" sz="1800" dirty="0" smtClean="0"/>
              <a:t>ストレージ でしたが、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 smtClean="0"/>
              <a:t>これによって</a:t>
            </a:r>
            <a:endParaRPr lang="en-US" altLang="ja-JP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 smtClean="0">
                <a:solidFill>
                  <a:schemeClr val="tx1"/>
                </a:solidFill>
              </a:rPr>
              <a:t>顧客の可用性要求を満たす製品</a:t>
            </a:r>
            <a:r>
              <a:rPr lang="en-US" altLang="ja-JP" sz="1400" dirty="0" smtClean="0">
                <a:solidFill>
                  <a:schemeClr val="tx1"/>
                </a:solidFill>
              </a:rPr>
              <a:t>SL</a:t>
            </a:r>
            <a:r>
              <a:rPr lang="ja-JP" altLang="en-US" sz="1400" dirty="0" smtClean="0">
                <a:solidFill>
                  <a:schemeClr val="tx1"/>
                </a:solidFill>
              </a:rPr>
              <a:t>が実現され、パートナーがこれまで </a:t>
            </a:r>
            <a:r>
              <a:rPr lang="en-US" altLang="ja-JP" sz="1400" dirty="0" smtClean="0">
                <a:solidFill>
                  <a:schemeClr val="tx1"/>
                </a:solidFill>
              </a:rPr>
              <a:t>RFP</a:t>
            </a:r>
            <a:r>
              <a:rPr lang="ja-JP" altLang="en-US" sz="1400" dirty="0" smtClean="0">
                <a:solidFill>
                  <a:schemeClr val="tx1"/>
                </a:solidFill>
              </a:rPr>
              <a:t>などで「お断り」してきた状況を「提案可能」な状況に変えることができました。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 smtClean="0">
                <a:solidFill>
                  <a:schemeClr val="tx1"/>
                </a:solidFill>
              </a:rPr>
              <a:t>また。</a:t>
            </a:r>
            <a:r>
              <a:rPr lang="en-US" altLang="ja-JP" sz="1400" dirty="0" smtClean="0">
                <a:solidFill>
                  <a:schemeClr val="tx1"/>
                </a:solidFill>
              </a:rPr>
              <a:t> 2</a:t>
            </a:r>
            <a:r>
              <a:rPr lang="ja-JP" altLang="en-US" sz="1400" dirty="0" smtClean="0">
                <a:solidFill>
                  <a:schemeClr val="tx1"/>
                </a:solidFill>
              </a:rPr>
              <a:t>つの 基礎</a:t>
            </a:r>
            <a:r>
              <a:rPr lang="en-US" altLang="ja-JP" sz="1400" dirty="0" smtClean="0">
                <a:solidFill>
                  <a:schemeClr val="tx1"/>
                </a:solidFill>
              </a:rPr>
              <a:t>SL 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から順次 製品機能として取り込むべく企画策定をしております。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04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3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866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4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7010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5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4228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6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199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7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1115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8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14900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  <a:latin typeface="Verdana"/>
              </a:rPr>
              <a:pPr/>
              <a:t>9</a:t>
            </a:fld>
            <a:endParaRPr lang="ja-JP" altLang="en-US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7102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049389"/>
            <a:ext cx="11712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3" y="180000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39352" y="4032000"/>
            <a:ext cx="8736969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62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15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463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89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74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15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1414800"/>
            <a:ext cx="11713301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01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1738800"/>
            <a:ext cx="11713301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27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2000" y="0"/>
            <a:ext cx="12216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49" y="836712"/>
            <a:ext cx="5664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7351" y="836712"/>
            <a:ext cx="5664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34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50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7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239351" y="2905844"/>
            <a:ext cx="11680576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39351" y="3926256"/>
            <a:ext cx="9025300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743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 cstate="email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 cstate="email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61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85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159563" y="374949"/>
            <a:ext cx="9792000" cy="461665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159563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998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239184" y="2989092"/>
            <a:ext cx="11712000" cy="523220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385200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89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89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988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60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" y="6549392"/>
            <a:ext cx="12191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225080" y="6597840"/>
            <a:ext cx="912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>
              <a:defRPr/>
            </a:pPr>
            <a:fld id="{C90F5524-168B-428D-88E2-BCDC17194B25}" type="slidenum">
              <a:rPr lang="ja-JP" altLang="en-US" sz="900">
                <a:solidFill>
                  <a:srgbClr val="FFFFFF"/>
                </a:solidFill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lang="ja-JP" altLang="en-US" sz="900" dirty="0">
              <a:solidFill>
                <a:srgbClr val="FFFFFF"/>
              </a:solidFill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462477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>
              <a:defRPr/>
            </a:pPr>
            <a:r>
              <a:rPr lang="en-US" altLang="ja-JP" sz="9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5142042" y="6597840"/>
            <a:ext cx="1882246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algn="ctr">
              <a:defRPr/>
            </a:pPr>
            <a:r>
              <a:rPr lang="en-US" altLang="ja-JP" sz="9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" y="6549392"/>
            <a:ext cx="12191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225080" y="6597840"/>
            <a:ext cx="912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>
              <a:defRPr/>
            </a:pPr>
            <a:fld id="{C90F5524-168B-428D-88E2-BCDC17194B25}" type="slidenum">
              <a:rPr lang="ja-JP" altLang="en-US" sz="900">
                <a:solidFill>
                  <a:srgbClr val="FFFFFF"/>
                </a:solidFill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lang="ja-JP" altLang="en-US" sz="900" dirty="0">
              <a:solidFill>
                <a:srgbClr val="FFFFFF"/>
              </a:solidFill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462477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>
              <a:defRPr/>
            </a:pPr>
            <a:r>
              <a:rPr lang="en-US" altLang="ja-JP" sz="9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© NEC Corporation 2016</a:t>
            </a:r>
          </a:p>
        </p:txBody>
      </p:sp>
      <p:sp>
        <p:nvSpPr>
          <p:cNvPr id="14" name="Confidential"/>
          <p:cNvSpPr txBox="1"/>
          <p:nvPr userDrawn="1"/>
        </p:nvSpPr>
        <p:spPr bwMode="black">
          <a:xfrm>
            <a:off x="5142042" y="6597840"/>
            <a:ext cx="1882246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algn="ctr">
              <a:defRPr/>
            </a:pPr>
            <a:r>
              <a:rPr lang="en-US" altLang="ja-JP" sz="9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337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HAUC</a:t>
            </a:r>
            <a:endParaRPr kumimoji="1" lang="ja-JP" altLang="en-US" dirty="0"/>
          </a:p>
        </p:txBody>
      </p:sp>
      <p:grpSp>
        <p:nvGrpSpPr>
          <p:cNvPr id="55" name="グループ化 54"/>
          <p:cNvGrpSpPr/>
          <p:nvPr/>
        </p:nvGrpSpPr>
        <p:grpSpPr>
          <a:xfrm>
            <a:off x="239351" y="902044"/>
            <a:ext cx="6057178" cy="5362832"/>
            <a:chOff x="4437453" y="817182"/>
            <a:chExt cx="4624748" cy="5065988"/>
          </a:xfrm>
        </p:grpSpPr>
        <p:sp>
          <p:nvSpPr>
            <p:cNvPr id="56" name="正方形/長方形 55"/>
            <p:cNvSpPr/>
            <p:nvPr/>
          </p:nvSpPr>
          <p:spPr>
            <a:xfrm>
              <a:off x="4902763" y="2047822"/>
              <a:ext cx="1470502" cy="51356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 err="1" smtClean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ESXi</a:t>
              </a:r>
              <a:endParaRPr lang="ja-JP" altLang="en-US" sz="20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902763" y="2956791"/>
              <a:ext cx="1470502" cy="26197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Node-1    Linux VM</a:t>
              </a: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053079" y="3779532"/>
              <a:ext cx="1165303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sz="20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053079" y="3128647"/>
              <a:ext cx="1165303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iSCSI Target</a:t>
              </a:r>
              <a:endParaRPr lang="ja-JP" altLang="en-US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円柱 59"/>
            <p:cNvSpPr/>
            <p:nvPr/>
          </p:nvSpPr>
          <p:spPr>
            <a:xfrm>
              <a:off x="5303613" y="4427761"/>
              <a:ext cx="664235" cy="828136"/>
            </a:xfrm>
            <a:prstGeom prst="can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cxnSp>
          <p:nvCxnSpPr>
            <p:cNvPr id="61" name="直線コネクタ 60"/>
            <p:cNvCxnSpPr>
              <a:stCxn id="56" idx="2"/>
              <a:endCxn id="59" idx="0"/>
            </p:cNvCxnSpPr>
            <p:nvPr/>
          </p:nvCxnSpPr>
          <p:spPr>
            <a:xfrm flipH="1">
              <a:off x="5635731" y="2561389"/>
              <a:ext cx="2283" cy="567258"/>
            </a:xfrm>
            <a:prstGeom prst="line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sp>
          <p:nvSpPr>
            <p:cNvPr id="62" name="正方形/長方形 61"/>
            <p:cNvSpPr/>
            <p:nvPr/>
          </p:nvSpPr>
          <p:spPr>
            <a:xfrm>
              <a:off x="5414385" y="1152712"/>
              <a:ext cx="449864" cy="77329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SV95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5922815" y="1152712"/>
              <a:ext cx="450451" cy="77329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UCE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904781" y="1152712"/>
              <a:ext cx="450451" cy="77660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vMA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986443" y="1236209"/>
              <a:ext cx="287118" cy="330345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none" lIns="72000" tIns="36000" rIns="72000" bIns="36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 bwMode="auto">
            <a:xfrm>
              <a:off x="4437454" y="2833878"/>
              <a:ext cx="4624747" cy="2896361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4676671" y="817182"/>
              <a:ext cx="1924898" cy="5065988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7163242" y="2047821"/>
              <a:ext cx="1480753" cy="51356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 err="1" smtClean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ESXi</a:t>
              </a:r>
              <a:endParaRPr lang="ja-JP" altLang="en-US" sz="20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7163242" y="2956790"/>
              <a:ext cx="1480753" cy="26197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Node-2    Linux VM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7322668" y="3779531"/>
              <a:ext cx="1175554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sz="20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322668" y="3128646"/>
              <a:ext cx="1175554" cy="513567"/>
            </a:xfrm>
            <a:prstGeom prst="rect">
              <a:avLst/>
            </a:prstGeom>
            <a:solidFill>
              <a:srgbClr val="FFC000">
                <a:lumMod val="40000"/>
                <a:lumOff val="60000"/>
                <a:alpha val="50000"/>
              </a:srgbClr>
            </a:solidFill>
            <a:ln w="50800" cap="flat" cmpd="sng" algn="ctr">
              <a:solidFill>
                <a:srgbClr val="FFC000"/>
              </a:solidFill>
              <a:prstDash val="sysDot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iSCSI Target</a:t>
              </a:r>
              <a:endParaRPr lang="ja-JP" altLang="en-US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2" name="円柱 71"/>
            <p:cNvSpPr/>
            <p:nvPr/>
          </p:nvSpPr>
          <p:spPr>
            <a:xfrm>
              <a:off x="7578328" y="4427760"/>
              <a:ext cx="664235" cy="828136"/>
            </a:xfrm>
            <a:prstGeom prst="can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8193544" y="1156027"/>
              <a:ext cx="450451" cy="77660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vMA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8275208" y="1239526"/>
              <a:ext cx="287118" cy="330345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none" lIns="72000" tIns="36000" rIns="72000" bIns="36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161572" y="1156027"/>
              <a:ext cx="450451" cy="77329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50800" cap="flat" cmpd="sng" algn="ctr">
              <a:solidFill>
                <a:srgbClr val="5B9BD5">
                  <a:shade val="50000"/>
                  <a:alpha val="50000"/>
                </a:srgbClr>
              </a:solidFill>
              <a:prstDash val="sysDot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UCE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933365" y="817182"/>
              <a:ext cx="1929313" cy="5065988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7677851" y="1146519"/>
              <a:ext cx="449864" cy="77329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50800" cap="flat" cmpd="sng" algn="ctr">
              <a:solidFill>
                <a:srgbClr val="5B9BD5">
                  <a:shade val="50000"/>
                  <a:alpha val="50000"/>
                </a:srgbClr>
              </a:solidFill>
              <a:prstDash val="sysDot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SV95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cxnSp>
          <p:nvCxnSpPr>
            <p:cNvPr id="78" name="直線コネクタ 77"/>
            <p:cNvCxnSpPr>
              <a:stCxn id="68" idx="2"/>
              <a:endCxn id="59" idx="0"/>
            </p:cNvCxnSpPr>
            <p:nvPr/>
          </p:nvCxnSpPr>
          <p:spPr>
            <a:xfrm flipH="1">
              <a:off x="5635731" y="2561388"/>
              <a:ext cx="2267887" cy="567259"/>
            </a:xfrm>
            <a:prstGeom prst="line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79" name="直線コネクタ 46"/>
            <p:cNvCxnSpPr>
              <a:stCxn id="74" idx="2"/>
              <a:endCxn id="65" idx="2"/>
            </p:cNvCxnSpPr>
            <p:nvPr/>
          </p:nvCxnSpPr>
          <p:spPr>
            <a:xfrm rot="5400000" flipH="1">
              <a:off x="6772726" y="-76170"/>
              <a:ext cx="3317" cy="3288766"/>
            </a:xfrm>
            <a:prstGeom prst="bentConnector3">
              <a:avLst>
                <a:gd name="adj1" fmla="val -6510966"/>
              </a:avLst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80" name="曲線コネクタ 79"/>
            <p:cNvCxnSpPr>
              <a:stCxn id="63" idx="0"/>
              <a:endCxn id="75" idx="0"/>
            </p:cNvCxnSpPr>
            <p:nvPr/>
          </p:nvCxnSpPr>
          <p:spPr bwMode="auto">
            <a:xfrm rot="16200000" flipH="1">
              <a:off x="6765760" y="534991"/>
              <a:ext cx="3315" cy="1238757"/>
            </a:xfrm>
            <a:prstGeom prst="curvedConnector3">
              <a:avLst>
                <a:gd name="adj1" fmla="val -11315747"/>
              </a:avLst>
            </a:prstGeom>
            <a:solidFill>
              <a:schemeClr val="bg1"/>
            </a:solidFill>
            <a:ln w="1143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直線コネクタ 80"/>
            <p:cNvCxnSpPr>
              <a:stCxn id="70" idx="1"/>
              <a:endCxn id="58" idx="3"/>
            </p:cNvCxnSpPr>
            <p:nvPr/>
          </p:nvCxnSpPr>
          <p:spPr>
            <a:xfrm flipH="1">
              <a:off x="6218382" y="4036315"/>
              <a:ext cx="1104286" cy="1"/>
            </a:xfrm>
            <a:prstGeom prst="line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sp>
          <p:nvSpPr>
            <p:cNvPr id="82" name="正方形/長方形 81"/>
            <p:cNvSpPr/>
            <p:nvPr/>
          </p:nvSpPr>
          <p:spPr bwMode="auto">
            <a:xfrm>
              <a:off x="4437453" y="977301"/>
              <a:ext cx="4624747" cy="1722706"/>
            </a:xfrm>
            <a:prstGeom prst="rect">
              <a:avLst/>
            </a:prstGeom>
            <a:noFill/>
            <a:ln w="50800">
              <a:solidFill>
                <a:srgbClr val="002060"/>
              </a:solidFill>
              <a:prstDash val="sysDot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</p:grpSp>
      <p:cxnSp>
        <p:nvCxnSpPr>
          <p:cNvPr id="42" name="直線矢印コネクタ 41"/>
          <p:cNvCxnSpPr>
            <a:stCxn id="43" idx="1"/>
            <a:endCxn id="66" idx="3"/>
          </p:cNvCxnSpPr>
          <p:nvPr/>
        </p:nvCxnSpPr>
        <p:spPr bwMode="auto">
          <a:xfrm flipH="1" flipV="1">
            <a:off x="6296529" y="4569947"/>
            <a:ext cx="680687" cy="953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alpha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正方形/長方形 42"/>
          <p:cNvSpPr/>
          <p:nvPr/>
        </p:nvSpPr>
        <p:spPr bwMode="auto">
          <a:xfrm>
            <a:off x="6977216" y="4394820"/>
            <a:ext cx="1651414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iSCSI Cluster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44" name="直線矢印コネクタ 43"/>
          <p:cNvCxnSpPr>
            <a:stCxn id="45" idx="1"/>
            <a:endCxn id="82" idx="3"/>
          </p:cNvCxnSpPr>
          <p:nvPr/>
        </p:nvCxnSpPr>
        <p:spPr bwMode="auto">
          <a:xfrm flipH="1">
            <a:off x="6296528" y="1983369"/>
            <a:ext cx="68068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alpha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正方形/長方形 44"/>
          <p:cNvSpPr/>
          <p:nvPr/>
        </p:nvSpPr>
        <p:spPr bwMode="auto">
          <a:xfrm>
            <a:off x="6977216" y="1798703"/>
            <a:ext cx="1531188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vMA</a:t>
            </a:r>
            <a:r>
              <a:rPr lang="en-US" altLang="ja-JP" dirty="0" smtClean="0">
                <a:latin typeface="+mj-ea"/>
                <a:ea typeface="+mj-ea"/>
              </a:rPr>
              <a:t> Cluster</a:t>
            </a:r>
            <a:endParaRPr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7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HAUC</a:t>
            </a:r>
            <a:endParaRPr kumimoji="1" lang="ja-JP" altLang="en-US" dirty="0"/>
          </a:p>
        </p:txBody>
      </p:sp>
      <p:grpSp>
        <p:nvGrpSpPr>
          <p:cNvPr id="55" name="グループ化 54"/>
          <p:cNvGrpSpPr/>
          <p:nvPr/>
        </p:nvGrpSpPr>
        <p:grpSpPr>
          <a:xfrm>
            <a:off x="239351" y="902044"/>
            <a:ext cx="6057178" cy="5362832"/>
            <a:chOff x="4437453" y="817182"/>
            <a:chExt cx="4624748" cy="5065988"/>
          </a:xfrm>
        </p:grpSpPr>
        <p:sp>
          <p:nvSpPr>
            <p:cNvPr id="56" name="正方形/長方形 55"/>
            <p:cNvSpPr/>
            <p:nvPr/>
          </p:nvSpPr>
          <p:spPr>
            <a:xfrm>
              <a:off x="4902763" y="2047822"/>
              <a:ext cx="1470502" cy="51356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 err="1" smtClean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ESXi</a:t>
              </a:r>
              <a:endParaRPr lang="ja-JP" altLang="en-US" sz="20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902763" y="2956791"/>
              <a:ext cx="1470502" cy="26197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Node-1    Linux VM</a:t>
              </a: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053079" y="3779532"/>
              <a:ext cx="1165303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sz="20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053079" y="3128647"/>
              <a:ext cx="1165303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iSCSI Target</a:t>
              </a:r>
              <a:endParaRPr lang="ja-JP" altLang="en-US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円柱 59"/>
            <p:cNvSpPr/>
            <p:nvPr/>
          </p:nvSpPr>
          <p:spPr>
            <a:xfrm>
              <a:off x="5303613" y="4427761"/>
              <a:ext cx="664235" cy="828136"/>
            </a:xfrm>
            <a:prstGeom prst="can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cxnSp>
          <p:nvCxnSpPr>
            <p:cNvPr id="61" name="直線コネクタ 60"/>
            <p:cNvCxnSpPr>
              <a:stCxn id="56" idx="2"/>
              <a:endCxn id="59" idx="0"/>
            </p:cNvCxnSpPr>
            <p:nvPr/>
          </p:nvCxnSpPr>
          <p:spPr>
            <a:xfrm flipH="1">
              <a:off x="5635731" y="2561389"/>
              <a:ext cx="2283" cy="567258"/>
            </a:xfrm>
            <a:prstGeom prst="line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sp>
          <p:nvSpPr>
            <p:cNvPr id="62" name="正方形/長方形 61"/>
            <p:cNvSpPr/>
            <p:nvPr/>
          </p:nvSpPr>
          <p:spPr>
            <a:xfrm>
              <a:off x="5414385" y="1152712"/>
              <a:ext cx="449864" cy="77329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SV95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5922815" y="1152712"/>
              <a:ext cx="450451" cy="773293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UCE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904781" y="1152712"/>
              <a:ext cx="450451" cy="77660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vMA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986443" y="1236209"/>
              <a:ext cx="287118" cy="330345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none" lIns="72000" tIns="36000" rIns="72000" bIns="36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 bwMode="auto">
            <a:xfrm>
              <a:off x="4437454" y="2833878"/>
              <a:ext cx="4624747" cy="2896361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4676671" y="817182"/>
              <a:ext cx="1924898" cy="5065988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7163242" y="2047821"/>
              <a:ext cx="1480753" cy="51356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 err="1" smtClean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ESXi</a:t>
              </a:r>
              <a:endParaRPr lang="ja-JP" altLang="en-US" sz="20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7163242" y="2956790"/>
              <a:ext cx="1480753" cy="26197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Node-2    Linux VM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7322668" y="3779531"/>
              <a:ext cx="1175554" cy="51356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sz="20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322668" y="3128646"/>
              <a:ext cx="1175554" cy="513567"/>
            </a:xfrm>
            <a:prstGeom prst="rect">
              <a:avLst/>
            </a:prstGeom>
            <a:solidFill>
              <a:srgbClr val="FFC000">
                <a:lumMod val="40000"/>
                <a:lumOff val="60000"/>
                <a:alpha val="50000"/>
              </a:srgbClr>
            </a:solidFill>
            <a:ln w="50800" cap="flat" cmpd="sng" algn="ctr">
              <a:solidFill>
                <a:srgbClr val="FFC000"/>
              </a:solidFill>
              <a:prstDash val="sysDot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iSCSI Target</a:t>
              </a:r>
              <a:endParaRPr lang="ja-JP" altLang="en-US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2" name="円柱 71"/>
            <p:cNvSpPr/>
            <p:nvPr/>
          </p:nvSpPr>
          <p:spPr>
            <a:xfrm>
              <a:off x="7578328" y="4427760"/>
              <a:ext cx="664235" cy="828136"/>
            </a:xfrm>
            <a:prstGeom prst="can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8193544" y="1156027"/>
              <a:ext cx="450451" cy="77660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b" anchorCtr="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vMA</a:t>
              </a:r>
              <a:endParaRPr lang="ja-JP" altLang="en-US" sz="16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8275208" y="1239526"/>
              <a:ext cx="287118" cy="330345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none" lIns="72000" tIns="36000" rIns="72000" bIns="36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EC</a:t>
              </a:r>
              <a:endParaRPr lang="ja-JP" altLang="en-US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161572" y="1156027"/>
              <a:ext cx="450451" cy="77329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50800" cap="flat" cmpd="sng" algn="ctr">
              <a:solidFill>
                <a:srgbClr val="5B9BD5">
                  <a:shade val="50000"/>
                  <a:alpha val="50000"/>
                </a:srgbClr>
              </a:solidFill>
              <a:prstDash val="sysDot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UCE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933365" y="817182"/>
              <a:ext cx="1929313" cy="5065988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7677851" y="1146519"/>
              <a:ext cx="449864" cy="773293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50800" cap="flat" cmpd="sng" algn="ctr">
              <a:solidFill>
                <a:srgbClr val="5B9BD5">
                  <a:shade val="50000"/>
                  <a:alpha val="50000"/>
                </a:srgbClr>
              </a:solidFill>
              <a:prstDash val="sysDot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b="1" dirty="0">
                  <a:solidFill>
                    <a:sysClr val="window" lastClr="FFFFFF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SV95</a:t>
              </a:r>
              <a:endParaRPr lang="ja-JP" altLang="en-US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cxnSp>
          <p:nvCxnSpPr>
            <p:cNvPr id="78" name="直線コネクタ 77"/>
            <p:cNvCxnSpPr>
              <a:stCxn id="68" idx="2"/>
              <a:endCxn id="59" idx="0"/>
            </p:cNvCxnSpPr>
            <p:nvPr/>
          </p:nvCxnSpPr>
          <p:spPr>
            <a:xfrm flipH="1">
              <a:off x="5635731" y="2561388"/>
              <a:ext cx="2267887" cy="567259"/>
            </a:xfrm>
            <a:prstGeom prst="line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79" name="直線コネクタ 46"/>
            <p:cNvCxnSpPr>
              <a:stCxn id="74" idx="2"/>
              <a:endCxn id="65" idx="2"/>
            </p:cNvCxnSpPr>
            <p:nvPr/>
          </p:nvCxnSpPr>
          <p:spPr>
            <a:xfrm rot="5400000" flipH="1">
              <a:off x="6772726" y="-76170"/>
              <a:ext cx="3317" cy="3288766"/>
            </a:xfrm>
            <a:prstGeom prst="bentConnector3">
              <a:avLst>
                <a:gd name="adj1" fmla="val -6510966"/>
              </a:avLst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80" name="曲線コネクタ 79"/>
            <p:cNvCxnSpPr>
              <a:stCxn id="63" idx="0"/>
              <a:endCxn id="75" idx="0"/>
            </p:cNvCxnSpPr>
            <p:nvPr/>
          </p:nvCxnSpPr>
          <p:spPr bwMode="auto">
            <a:xfrm rot="16200000" flipH="1">
              <a:off x="6765760" y="534991"/>
              <a:ext cx="3315" cy="1238757"/>
            </a:xfrm>
            <a:prstGeom prst="curvedConnector3">
              <a:avLst>
                <a:gd name="adj1" fmla="val -11315747"/>
              </a:avLst>
            </a:prstGeom>
            <a:solidFill>
              <a:schemeClr val="bg1"/>
            </a:solidFill>
            <a:ln w="1143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直線コネクタ 80"/>
            <p:cNvCxnSpPr>
              <a:stCxn id="70" idx="1"/>
              <a:endCxn id="58" idx="3"/>
            </p:cNvCxnSpPr>
            <p:nvPr/>
          </p:nvCxnSpPr>
          <p:spPr>
            <a:xfrm flipH="1">
              <a:off x="6218382" y="4036315"/>
              <a:ext cx="1104286" cy="1"/>
            </a:xfrm>
            <a:prstGeom prst="line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sp>
          <p:nvSpPr>
            <p:cNvPr id="82" name="正方形/長方形 81"/>
            <p:cNvSpPr/>
            <p:nvPr/>
          </p:nvSpPr>
          <p:spPr bwMode="auto">
            <a:xfrm>
              <a:off x="4437453" y="977301"/>
              <a:ext cx="4624747" cy="1722706"/>
            </a:xfrm>
            <a:prstGeom prst="rect">
              <a:avLst/>
            </a:prstGeom>
            <a:noFill/>
            <a:ln w="50800">
              <a:solidFill>
                <a:srgbClr val="002060"/>
              </a:solidFill>
              <a:prstDash val="sysDot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600" b="1" dirty="0">
                <a:latin typeface="+mj-ea"/>
                <a:ea typeface="+mj-ea"/>
              </a:endParaRPr>
            </a:p>
          </p:txBody>
        </p:sp>
      </p:grpSp>
      <p:cxnSp>
        <p:nvCxnSpPr>
          <p:cNvPr id="42" name="直線矢印コネクタ 41"/>
          <p:cNvCxnSpPr>
            <a:stCxn id="43" idx="1"/>
            <a:endCxn id="66" idx="3"/>
          </p:cNvCxnSpPr>
          <p:nvPr/>
        </p:nvCxnSpPr>
        <p:spPr bwMode="auto">
          <a:xfrm flipH="1" flipV="1">
            <a:off x="6296529" y="4569947"/>
            <a:ext cx="680687" cy="953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alpha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正方形/長方形 42"/>
          <p:cNvSpPr/>
          <p:nvPr/>
        </p:nvSpPr>
        <p:spPr bwMode="auto">
          <a:xfrm>
            <a:off x="6977216" y="4394820"/>
            <a:ext cx="1651414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iSCSI Cluster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44" name="直線矢印コネクタ 43"/>
          <p:cNvCxnSpPr>
            <a:stCxn id="45" idx="1"/>
            <a:endCxn id="82" idx="3"/>
          </p:cNvCxnSpPr>
          <p:nvPr/>
        </p:nvCxnSpPr>
        <p:spPr bwMode="auto">
          <a:xfrm flipH="1">
            <a:off x="6296528" y="1983369"/>
            <a:ext cx="68068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alpha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正方形/長方形 44"/>
          <p:cNvSpPr/>
          <p:nvPr/>
        </p:nvSpPr>
        <p:spPr bwMode="auto">
          <a:xfrm>
            <a:off x="6977216" y="1798703"/>
            <a:ext cx="1531188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vMA</a:t>
            </a:r>
            <a:r>
              <a:rPr lang="en-US" altLang="ja-JP" dirty="0" smtClean="0">
                <a:latin typeface="+mj-ea"/>
                <a:ea typeface="+mj-ea"/>
              </a:rPr>
              <a:t> Cluster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1345670" y="2976541"/>
            <a:ext cx="604654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HCI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8982518" y="1798703"/>
            <a:ext cx="1510863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Hypervisor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9843844" y="4394820"/>
            <a:ext cx="649537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SDS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53" name="直線コネクタ 52"/>
          <p:cNvCxnSpPr>
            <a:stCxn id="46" idx="1"/>
            <a:endCxn id="50" idx="3"/>
          </p:cNvCxnSpPr>
          <p:nvPr/>
        </p:nvCxnSpPr>
        <p:spPr bwMode="auto">
          <a:xfrm flipH="1" flipV="1">
            <a:off x="10493381" y="1983369"/>
            <a:ext cx="852289" cy="117783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46" idx="1"/>
            <a:endCxn id="51" idx="3"/>
          </p:cNvCxnSpPr>
          <p:nvPr/>
        </p:nvCxnSpPr>
        <p:spPr bwMode="auto">
          <a:xfrm flipH="1">
            <a:off x="10493381" y="3161207"/>
            <a:ext cx="852289" cy="141827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直線コネクタ 84"/>
          <p:cNvCxnSpPr>
            <a:stCxn id="50" idx="1"/>
            <a:endCxn id="45" idx="3"/>
          </p:cNvCxnSpPr>
          <p:nvPr/>
        </p:nvCxnSpPr>
        <p:spPr bwMode="auto">
          <a:xfrm flipH="1">
            <a:off x="8508404" y="1983369"/>
            <a:ext cx="47411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>
            <a:stCxn id="51" idx="1"/>
            <a:endCxn id="43" idx="3"/>
          </p:cNvCxnSpPr>
          <p:nvPr/>
        </p:nvCxnSpPr>
        <p:spPr bwMode="auto">
          <a:xfrm flipH="1">
            <a:off x="8628630" y="4579486"/>
            <a:ext cx="121521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969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Overall Network</a:t>
            </a:r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81" idx="3"/>
            <a:endCxn id="61" idx="1"/>
          </p:cNvCxnSpPr>
          <p:nvPr/>
        </p:nvCxnSpPr>
        <p:spPr bwMode="auto">
          <a:xfrm>
            <a:off x="4965920" y="1884678"/>
            <a:ext cx="225388" cy="72172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>
            <a:stCxn id="95" idx="3"/>
            <a:endCxn id="61" idx="1"/>
          </p:cNvCxnSpPr>
          <p:nvPr/>
        </p:nvCxnSpPr>
        <p:spPr bwMode="auto">
          <a:xfrm>
            <a:off x="4954356" y="2606400"/>
            <a:ext cx="2369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6400"/>
            <a:ext cx="236951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470874" y="1534918"/>
            <a:ext cx="1305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</a:rPr>
              <a:t>Floating IP Address</a:t>
            </a:r>
            <a:endParaRPr lang="ja-JP" altLang="en-US" sz="900" dirty="0">
              <a:solidFill>
                <a:srgbClr val="000000"/>
              </a:solidFill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137" idx="1"/>
            <a:endCxn id="58" idx="3"/>
          </p:cNvCxnSpPr>
          <p:nvPr/>
        </p:nvCxnSpPr>
        <p:spPr bwMode="auto">
          <a:xfrm flipH="1">
            <a:off x="6829433" y="1880718"/>
            <a:ext cx="252903" cy="7256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63" idx="1"/>
            <a:endCxn id="138" idx="3"/>
          </p:cNvCxnSpPr>
          <p:nvPr/>
        </p:nvCxnSpPr>
        <p:spPr bwMode="auto">
          <a:xfrm flipH="1">
            <a:off x="7747560" y="2606400"/>
            <a:ext cx="21533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6400"/>
            <a:ext cx="241340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04827" y="1042956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135443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32801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172.31.255.11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135443" y="1704677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134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32803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172.31.253.11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4827" y="419526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5443" y="419714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93462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81447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81451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59" idx="1"/>
            <a:endCxn id="25" idx="3"/>
          </p:cNvCxnSpPr>
          <p:nvPr/>
        </p:nvCxnSpPr>
        <p:spPr bwMode="auto">
          <a:xfrm flipH="1">
            <a:off x="2395443" y="4375264"/>
            <a:ext cx="466535" cy="16192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59" idx="1"/>
            <a:endCxn id="21" idx="3"/>
          </p:cNvCxnSpPr>
          <p:nvPr/>
        </p:nvCxnSpPr>
        <p:spPr bwMode="auto">
          <a:xfrm flipH="1">
            <a:off x="2392801" y="4375264"/>
            <a:ext cx="469177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59" idx="1"/>
            <a:endCxn id="20" idx="3"/>
          </p:cNvCxnSpPr>
          <p:nvPr/>
        </p:nvCxnSpPr>
        <p:spPr bwMode="auto">
          <a:xfrm flipH="1">
            <a:off x="2395443" y="4375264"/>
            <a:ext cx="466535" cy="1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>
            <a:stCxn id="54" idx="1"/>
            <a:endCxn id="18" idx="3"/>
          </p:cNvCxnSpPr>
          <p:nvPr/>
        </p:nvCxnSpPr>
        <p:spPr bwMode="auto">
          <a:xfrm flipH="1">
            <a:off x="2394000" y="1884677"/>
            <a:ext cx="467978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>
            <a:stCxn id="14" idx="3"/>
            <a:endCxn id="59" idx="1"/>
          </p:cNvCxnSpPr>
          <p:nvPr/>
        </p:nvCxnSpPr>
        <p:spPr bwMode="auto">
          <a:xfrm>
            <a:off x="2392801" y="2966400"/>
            <a:ext cx="469177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>
            <a:stCxn id="62" idx="1"/>
            <a:endCxn id="19" idx="3"/>
          </p:cNvCxnSpPr>
          <p:nvPr/>
        </p:nvCxnSpPr>
        <p:spPr bwMode="auto">
          <a:xfrm flipH="1">
            <a:off x="2392803" y="2606400"/>
            <a:ext cx="46917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16" idx="3"/>
            <a:endCxn id="54" idx="1"/>
          </p:cNvCxnSpPr>
          <p:nvPr/>
        </p:nvCxnSpPr>
        <p:spPr bwMode="auto">
          <a:xfrm>
            <a:off x="2395443" y="1222956"/>
            <a:ext cx="46653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auto">
          <a:xfrm>
            <a:off x="2861978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2861978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2861978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 bwMode="auto">
          <a:xfrm>
            <a:off x="302185" y="3560710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1132801" y="3562588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5" name="直線コネクタ 134"/>
          <p:cNvCxnSpPr>
            <a:stCxn id="132" idx="3"/>
            <a:endCxn id="62" idx="1"/>
          </p:cNvCxnSpPr>
          <p:nvPr/>
        </p:nvCxnSpPr>
        <p:spPr bwMode="auto">
          <a:xfrm flipV="1">
            <a:off x="2392801" y="2606400"/>
            <a:ext cx="469177" cy="11361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0980000" y="1042956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9720000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720000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9720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9720000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172.31.253.12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419526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419526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93462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8144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81755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60" idx="3"/>
            <a:endCxn id="46" idx="1"/>
          </p:cNvCxnSpPr>
          <p:nvPr/>
        </p:nvCxnSpPr>
        <p:spPr bwMode="auto">
          <a:xfrm>
            <a:off x="9241860" y="4375264"/>
            <a:ext cx="478140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60" idx="3"/>
            <a:endCxn id="43" idx="1"/>
          </p:cNvCxnSpPr>
          <p:nvPr/>
        </p:nvCxnSpPr>
        <p:spPr bwMode="auto">
          <a:xfrm>
            <a:off x="9241860" y="4375264"/>
            <a:ext cx="4781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>
            <a:stCxn id="60" idx="3"/>
            <a:endCxn id="37" idx="1"/>
          </p:cNvCxnSpPr>
          <p:nvPr/>
        </p:nvCxnSpPr>
        <p:spPr bwMode="auto">
          <a:xfrm flipV="1">
            <a:off x="9241860" y="2966400"/>
            <a:ext cx="478140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>
            <a:stCxn id="63" idx="3"/>
            <a:endCxn id="40" idx="1"/>
          </p:cNvCxnSpPr>
          <p:nvPr/>
        </p:nvCxnSpPr>
        <p:spPr bwMode="auto">
          <a:xfrm>
            <a:off x="9186897" y="2606400"/>
            <a:ext cx="53310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7" idx="3"/>
            <a:endCxn id="39" idx="1"/>
          </p:cNvCxnSpPr>
          <p:nvPr/>
        </p:nvCxnSpPr>
        <p:spPr bwMode="auto">
          <a:xfrm>
            <a:off x="9206935" y="1884677"/>
            <a:ext cx="513065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34" idx="1"/>
            <a:endCxn id="57" idx="3"/>
          </p:cNvCxnSpPr>
          <p:nvPr/>
        </p:nvCxnSpPr>
        <p:spPr bwMode="auto">
          <a:xfrm flipH="1">
            <a:off x="9206935" y="1222956"/>
            <a:ext cx="51306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7982935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7962897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8017860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67" name="直線コネクタ 66"/>
          <p:cNvCxnSpPr>
            <a:stCxn id="60" idx="3"/>
            <a:endCxn id="49" idx="1"/>
          </p:cNvCxnSpPr>
          <p:nvPr/>
        </p:nvCxnSpPr>
        <p:spPr bwMode="auto">
          <a:xfrm>
            <a:off x="9241860" y="4375264"/>
            <a:ext cx="478140" cy="161921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正方形/長方形 132"/>
          <p:cNvSpPr/>
          <p:nvPr/>
        </p:nvSpPr>
        <p:spPr bwMode="auto">
          <a:xfrm>
            <a:off x="10980000" y="3561649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 bwMode="auto">
          <a:xfrm>
            <a:off x="9720000" y="356164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6" name="直線コネクタ 135"/>
          <p:cNvCxnSpPr>
            <a:stCxn id="134" idx="1"/>
            <a:endCxn id="63" idx="3"/>
          </p:cNvCxnSpPr>
          <p:nvPr/>
        </p:nvCxnSpPr>
        <p:spPr bwMode="auto">
          <a:xfrm flipH="1" flipV="1">
            <a:off x="9186897" y="2606400"/>
            <a:ext cx="533103" cy="11352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正方形/長方形 80"/>
          <p:cNvSpPr/>
          <p:nvPr/>
        </p:nvSpPr>
        <p:spPr bwMode="auto">
          <a:xfrm>
            <a:off x="4289132" y="176156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2" name="直線コネクタ 81"/>
          <p:cNvCxnSpPr>
            <a:stCxn id="54" idx="3"/>
            <a:endCxn id="81" idx="1"/>
          </p:cNvCxnSpPr>
          <p:nvPr/>
        </p:nvCxnSpPr>
        <p:spPr bwMode="auto">
          <a:xfrm>
            <a:off x="4085978" y="1884677"/>
            <a:ext cx="20315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正方形/長方形 94"/>
          <p:cNvSpPr/>
          <p:nvPr/>
        </p:nvSpPr>
        <p:spPr bwMode="auto">
          <a:xfrm>
            <a:off x="4277569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>
            <a:stCxn id="62" idx="3"/>
            <a:endCxn id="95" idx="1"/>
          </p:cNvCxnSpPr>
          <p:nvPr/>
        </p:nvCxnSpPr>
        <p:spPr bwMode="auto">
          <a:xfrm>
            <a:off x="4085978" y="2606400"/>
            <a:ext cx="19159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085978" y="437526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正方形/長方形 136"/>
          <p:cNvSpPr/>
          <p:nvPr/>
        </p:nvSpPr>
        <p:spPr bwMode="auto">
          <a:xfrm>
            <a:off x="7082336" y="175760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 bwMode="auto">
          <a:xfrm>
            <a:off x="7070773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7070773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1" name="直線コネクタ 150"/>
          <p:cNvCxnSpPr>
            <a:stCxn id="57" idx="1"/>
            <a:endCxn id="137" idx="3"/>
          </p:cNvCxnSpPr>
          <p:nvPr/>
        </p:nvCxnSpPr>
        <p:spPr bwMode="auto">
          <a:xfrm flipH="1" flipV="1">
            <a:off x="7759124" y="1880718"/>
            <a:ext cx="223811" cy="39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>
            <a:stCxn id="60" idx="1"/>
            <a:endCxn id="139" idx="3"/>
          </p:cNvCxnSpPr>
          <p:nvPr/>
        </p:nvCxnSpPr>
        <p:spPr bwMode="auto">
          <a:xfrm flipH="1">
            <a:off x="7747561" y="4375264"/>
            <a:ext cx="27029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>
            <a:stCxn id="138" idx="1"/>
            <a:endCxn id="58" idx="3"/>
          </p:cNvCxnSpPr>
          <p:nvPr/>
        </p:nvCxnSpPr>
        <p:spPr bwMode="auto">
          <a:xfrm flipH="1">
            <a:off x="6829433" y="2606400"/>
            <a:ext cx="2413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9720000" y="170766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Networ</a:t>
            </a:r>
            <a:r>
              <a:rPr lang="en-US" altLang="ja-JP" dirty="0" smtClean="0"/>
              <a:t>k for Mirroring</a:t>
            </a:r>
            <a:endParaRPr kumimoji="1" lang="ja-JP" altLang="en-US" dirty="0"/>
          </a:p>
        </p:txBody>
      </p:sp>
      <p:cxnSp>
        <p:nvCxnSpPr>
          <p:cNvPr id="114" name="直線コネクタ 113"/>
          <p:cNvCxnSpPr>
            <a:stCxn id="95" idx="3"/>
            <a:endCxn id="61" idx="1"/>
          </p:cNvCxnSpPr>
          <p:nvPr/>
        </p:nvCxnSpPr>
        <p:spPr bwMode="auto">
          <a:xfrm>
            <a:off x="4954356" y="2606400"/>
            <a:ext cx="2369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63" idx="1"/>
            <a:endCxn id="138" idx="3"/>
          </p:cNvCxnSpPr>
          <p:nvPr/>
        </p:nvCxnSpPr>
        <p:spPr bwMode="auto">
          <a:xfrm flipH="1">
            <a:off x="7747560" y="2606400"/>
            <a:ext cx="21533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32803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172.31.253.11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cxnSp>
        <p:nvCxnSpPr>
          <p:cNvPr id="75" name="直線コネクタ 74"/>
          <p:cNvCxnSpPr>
            <a:stCxn id="62" idx="1"/>
            <a:endCxn id="19" idx="3"/>
          </p:cNvCxnSpPr>
          <p:nvPr/>
        </p:nvCxnSpPr>
        <p:spPr bwMode="auto">
          <a:xfrm flipH="1">
            <a:off x="2392803" y="2606400"/>
            <a:ext cx="46917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正方形/長方形 61"/>
          <p:cNvSpPr/>
          <p:nvPr/>
        </p:nvSpPr>
        <p:spPr bwMode="auto">
          <a:xfrm>
            <a:off x="2861978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9720000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172.31.253.12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cxnSp>
        <p:nvCxnSpPr>
          <p:cNvPr id="92" name="直線コネクタ 91"/>
          <p:cNvCxnSpPr>
            <a:stCxn id="63" idx="3"/>
            <a:endCxn id="40" idx="1"/>
          </p:cNvCxnSpPr>
          <p:nvPr/>
        </p:nvCxnSpPr>
        <p:spPr bwMode="auto">
          <a:xfrm>
            <a:off x="9186897" y="2606400"/>
            <a:ext cx="53310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正方形/長方形 62"/>
          <p:cNvSpPr/>
          <p:nvPr/>
        </p:nvSpPr>
        <p:spPr bwMode="auto">
          <a:xfrm>
            <a:off x="7962897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4277569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>
            <a:stCxn id="62" idx="3"/>
            <a:endCxn id="95" idx="1"/>
          </p:cNvCxnSpPr>
          <p:nvPr/>
        </p:nvCxnSpPr>
        <p:spPr bwMode="auto">
          <a:xfrm>
            <a:off x="4085978" y="2606400"/>
            <a:ext cx="19159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正方形/長方形 137"/>
          <p:cNvSpPr/>
          <p:nvPr/>
        </p:nvSpPr>
        <p:spPr bwMode="auto">
          <a:xfrm>
            <a:off x="7070773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7" name="直線コネクタ 156"/>
          <p:cNvCxnSpPr>
            <a:stCxn id="138" idx="1"/>
            <a:endCxn id="58" idx="3"/>
          </p:cNvCxnSpPr>
          <p:nvPr/>
        </p:nvCxnSpPr>
        <p:spPr bwMode="auto">
          <a:xfrm flipH="1">
            <a:off x="6829433" y="2606400"/>
            <a:ext cx="2413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10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Network for iSCSI</a:t>
            </a:r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81" idx="3"/>
            <a:endCxn id="61" idx="1"/>
          </p:cNvCxnSpPr>
          <p:nvPr/>
        </p:nvCxnSpPr>
        <p:spPr bwMode="auto">
          <a:xfrm>
            <a:off x="4965920" y="1884678"/>
            <a:ext cx="225388" cy="72172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470874" y="1534918"/>
            <a:ext cx="1305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</a:rPr>
              <a:t>Floating IP Address</a:t>
            </a:r>
            <a:endParaRPr lang="ja-JP" altLang="en-US" sz="900" dirty="0">
              <a:solidFill>
                <a:srgbClr val="000000"/>
              </a:solidFill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137" idx="1"/>
            <a:endCxn id="58" idx="3"/>
          </p:cNvCxnSpPr>
          <p:nvPr/>
        </p:nvCxnSpPr>
        <p:spPr bwMode="auto">
          <a:xfrm flipH="1">
            <a:off x="6829433" y="1880718"/>
            <a:ext cx="252903" cy="7256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04827" y="1042956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135443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135443" y="1704677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134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73" name="直線コネクタ 72"/>
          <p:cNvCxnSpPr>
            <a:stCxn id="54" idx="1"/>
            <a:endCxn id="18" idx="3"/>
          </p:cNvCxnSpPr>
          <p:nvPr/>
        </p:nvCxnSpPr>
        <p:spPr bwMode="auto">
          <a:xfrm flipH="1">
            <a:off x="2394000" y="1884677"/>
            <a:ext cx="467978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16" idx="3"/>
            <a:endCxn id="54" idx="1"/>
          </p:cNvCxnSpPr>
          <p:nvPr/>
        </p:nvCxnSpPr>
        <p:spPr bwMode="auto">
          <a:xfrm>
            <a:off x="2395443" y="1222956"/>
            <a:ext cx="46653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auto">
          <a:xfrm>
            <a:off x="2861978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0980000" y="1042956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9720000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9720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3" name="直線コネクタ 92"/>
          <p:cNvCxnSpPr>
            <a:stCxn id="57" idx="3"/>
            <a:endCxn id="39" idx="1"/>
          </p:cNvCxnSpPr>
          <p:nvPr/>
        </p:nvCxnSpPr>
        <p:spPr bwMode="auto">
          <a:xfrm>
            <a:off x="9206935" y="1884677"/>
            <a:ext cx="513065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34" idx="1"/>
            <a:endCxn id="57" idx="3"/>
          </p:cNvCxnSpPr>
          <p:nvPr/>
        </p:nvCxnSpPr>
        <p:spPr bwMode="auto">
          <a:xfrm flipH="1">
            <a:off x="9206935" y="1222956"/>
            <a:ext cx="51306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7982935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4289132" y="176156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2" name="直線コネクタ 81"/>
          <p:cNvCxnSpPr>
            <a:stCxn id="54" idx="3"/>
            <a:endCxn id="81" idx="1"/>
          </p:cNvCxnSpPr>
          <p:nvPr/>
        </p:nvCxnSpPr>
        <p:spPr bwMode="auto">
          <a:xfrm>
            <a:off x="4085978" y="1884677"/>
            <a:ext cx="20315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正方形/長方形 136"/>
          <p:cNvSpPr/>
          <p:nvPr/>
        </p:nvSpPr>
        <p:spPr bwMode="auto">
          <a:xfrm>
            <a:off x="7082336" y="175760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1" name="直線コネクタ 150"/>
          <p:cNvCxnSpPr>
            <a:stCxn id="57" idx="1"/>
            <a:endCxn id="137" idx="3"/>
          </p:cNvCxnSpPr>
          <p:nvPr/>
        </p:nvCxnSpPr>
        <p:spPr bwMode="auto">
          <a:xfrm flipH="1" flipV="1">
            <a:off x="7759124" y="1880718"/>
            <a:ext cx="223811" cy="39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9720000" y="170766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2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Network for Management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6400"/>
            <a:ext cx="236951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6400"/>
            <a:ext cx="241340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4827" y="419526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5443" y="419714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93462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81447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81451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59" idx="1"/>
            <a:endCxn id="25" idx="3"/>
          </p:cNvCxnSpPr>
          <p:nvPr/>
        </p:nvCxnSpPr>
        <p:spPr bwMode="auto">
          <a:xfrm flipH="1">
            <a:off x="2395443" y="4375264"/>
            <a:ext cx="466535" cy="16192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59" idx="1"/>
            <a:endCxn id="21" idx="3"/>
          </p:cNvCxnSpPr>
          <p:nvPr/>
        </p:nvCxnSpPr>
        <p:spPr bwMode="auto">
          <a:xfrm flipH="1">
            <a:off x="2392801" y="4375264"/>
            <a:ext cx="469177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59" idx="1"/>
            <a:endCxn id="20" idx="3"/>
          </p:cNvCxnSpPr>
          <p:nvPr/>
        </p:nvCxnSpPr>
        <p:spPr bwMode="auto">
          <a:xfrm flipH="1">
            <a:off x="2395443" y="4375264"/>
            <a:ext cx="466535" cy="1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正方形/長方形 58"/>
          <p:cNvSpPr/>
          <p:nvPr/>
        </p:nvSpPr>
        <p:spPr bwMode="auto">
          <a:xfrm>
            <a:off x="2861978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419526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419526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93462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8144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81755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60" idx="3"/>
            <a:endCxn id="46" idx="1"/>
          </p:cNvCxnSpPr>
          <p:nvPr/>
        </p:nvCxnSpPr>
        <p:spPr bwMode="auto">
          <a:xfrm>
            <a:off x="9241860" y="4375264"/>
            <a:ext cx="478140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60" idx="3"/>
            <a:endCxn id="43" idx="1"/>
          </p:cNvCxnSpPr>
          <p:nvPr/>
        </p:nvCxnSpPr>
        <p:spPr bwMode="auto">
          <a:xfrm>
            <a:off x="9241860" y="4375264"/>
            <a:ext cx="4781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正方形/長方形 59"/>
          <p:cNvSpPr/>
          <p:nvPr/>
        </p:nvSpPr>
        <p:spPr bwMode="auto">
          <a:xfrm>
            <a:off x="8017860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67" name="直線コネクタ 66"/>
          <p:cNvCxnSpPr>
            <a:stCxn id="60" idx="3"/>
            <a:endCxn id="49" idx="1"/>
          </p:cNvCxnSpPr>
          <p:nvPr/>
        </p:nvCxnSpPr>
        <p:spPr bwMode="auto">
          <a:xfrm>
            <a:off x="9241860" y="4375264"/>
            <a:ext cx="478140" cy="161921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085978" y="437526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正方形/長方形 138"/>
          <p:cNvSpPr/>
          <p:nvPr/>
        </p:nvSpPr>
        <p:spPr bwMode="auto">
          <a:xfrm>
            <a:off x="7070773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4" name="直線コネクタ 153"/>
          <p:cNvCxnSpPr>
            <a:stCxn id="60" idx="1"/>
            <a:endCxn id="139" idx="3"/>
          </p:cNvCxnSpPr>
          <p:nvPr/>
        </p:nvCxnSpPr>
        <p:spPr bwMode="auto">
          <a:xfrm flipH="1">
            <a:off x="7747561" y="4375264"/>
            <a:ext cx="27029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219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Network for Management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6400"/>
            <a:ext cx="236951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6400"/>
            <a:ext cx="241340" cy="176886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32801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172.31.255.11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4827" y="419526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5443" y="419714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93462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81447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81451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59" idx="1"/>
            <a:endCxn id="25" idx="3"/>
          </p:cNvCxnSpPr>
          <p:nvPr/>
        </p:nvCxnSpPr>
        <p:spPr bwMode="auto">
          <a:xfrm flipH="1">
            <a:off x="2395443" y="4375264"/>
            <a:ext cx="466535" cy="16192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59" idx="1"/>
            <a:endCxn id="21" idx="3"/>
          </p:cNvCxnSpPr>
          <p:nvPr/>
        </p:nvCxnSpPr>
        <p:spPr bwMode="auto">
          <a:xfrm flipH="1">
            <a:off x="2392801" y="4375264"/>
            <a:ext cx="469177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59" idx="1"/>
            <a:endCxn id="20" idx="3"/>
          </p:cNvCxnSpPr>
          <p:nvPr/>
        </p:nvCxnSpPr>
        <p:spPr bwMode="auto">
          <a:xfrm flipH="1">
            <a:off x="2395443" y="4375264"/>
            <a:ext cx="466535" cy="1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>
            <a:stCxn id="14" idx="3"/>
            <a:endCxn id="59" idx="1"/>
          </p:cNvCxnSpPr>
          <p:nvPr/>
        </p:nvCxnSpPr>
        <p:spPr bwMode="auto">
          <a:xfrm>
            <a:off x="2392801" y="2966400"/>
            <a:ext cx="469177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正方形/長方形 58"/>
          <p:cNvSpPr/>
          <p:nvPr/>
        </p:nvSpPr>
        <p:spPr bwMode="auto">
          <a:xfrm>
            <a:off x="2861978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720000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419526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419526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93462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8144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81755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60" idx="3"/>
            <a:endCxn id="46" idx="1"/>
          </p:cNvCxnSpPr>
          <p:nvPr/>
        </p:nvCxnSpPr>
        <p:spPr bwMode="auto">
          <a:xfrm>
            <a:off x="9241860" y="4375264"/>
            <a:ext cx="478140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60" idx="3"/>
            <a:endCxn id="43" idx="1"/>
          </p:cNvCxnSpPr>
          <p:nvPr/>
        </p:nvCxnSpPr>
        <p:spPr bwMode="auto">
          <a:xfrm>
            <a:off x="9241860" y="4375264"/>
            <a:ext cx="4781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>
            <a:stCxn id="60" idx="3"/>
            <a:endCxn id="37" idx="1"/>
          </p:cNvCxnSpPr>
          <p:nvPr/>
        </p:nvCxnSpPr>
        <p:spPr bwMode="auto">
          <a:xfrm flipV="1">
            <a:off x="9241860" y="2966400"/>
            <a:ext cx="478140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正方形/長方形 59"/>
          <p:cNvSpPr/>
          <p:nvPr/>
        </p:nvSpPr>
        <p:spPr bwMode="auto">
          <a:xfrm>
            <a:off x="8017860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67" name="直線コネクタ 66"/>
          <p:cNvCxnSpPr>
            <a:stCxn id="60" idx="3"/>
            <a:endCxn id="49" idx="1"/>
          </p:cNvCxnSpPr>
          <p:nvPr/>
        </p:nvCxnSpPr>
        <p:spPr bwMode="auto">
          <a:xfrm>
            <a:off x="9241860" y="4375264"/>
            <a:ext cx="478140" cy="161921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085978" y="437526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正方形/長方形 138"/>
          <p:cNvSpPr/>
          <p:nvPr/>
        </p:nvSpPr>
        <p:spPr bwMode="auto">
          <a:xfrm>
            <a:off x="7070773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4" name="直線コネクタ 153"/>
          <p:cNvCxnSpPr>
            <a:stCxn id="60" idx="1"/>
            <a:endCxn id="139" idx="3"/>
          </p:cNvCxnSpPr>
          <p:nvPr/>
        </p:nvCxnSpPr>
        <p:spPr bwMode="auto">
          <a:xfrm flipH="1">
            <a:off x="7747561" y="4375264"/>
            <a:ext cx="27029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6596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Network for Management (adding an IP for detectin</a:t>
            </a:r>
            <a:r>
              <a:rPr lang="en-US" altLang="ja-JP" dirty="0" smtClean="0"/>
              <a:t>g NW disconnection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14" name="直線コネクタ 113"/>
          <p:cNvCxnSpPr>
            <a:stCxn id="95" idx="3"/>
            <a:endCxn id="61" idx="1"/>
          </p:cNvCxnSpPr>
          <p:nvPr/>
        </p:nvCxnSpPr>
        <p:spPr bwMode="auto">
          <a:xfrm>
            <a:off x="4954356" y="2606400"/>
            <a:ext cx="2369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6400"/>
            <a:ext cx="236951" cy="1768865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63" idx="1"/>
            <a:endCxn id="138" idx="3"/>
          </p:cNvCxnSpPr>
          <p:nvPr/>
        </p:nvCxnSpPr>
        <p:spPr bwMode="auto">
          <a:xfrm flipH="1">
            <a:off x="7747560" y="2606400"/>
            <a:ext cx="21533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6400"/>
            <a:ext cx="241340" cy="1768865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32801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172.31.255.11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4827" y="419526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5443" y="419714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93462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81447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81451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59" idx="1"/>
            <a:endCxn id="25" idx="3"/>
          </p:cNvCxnSpPr>
          <p:nvPr/>
        </p:nvCxnSpPr>
        <p:spPr bwMode="auto">
          <a:xfrm flipH="1">
            <a:off x="2395443" y="4375264"/>
            <a:ext cx="466535" cy="16192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59" idx="1"/>
            <a:endCxn id="21" idx="3"/>
          </p:cNvCxnSpPr>
          <p:nvPr/>
        </p:nvCxnSpPr>
        <p:spPr bwMode="auto">
          <a:xfrm flipH="1">
            <a:off x="2392801" y="4375264"/>
            <a:ext cx="469177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59" idx="1"/>
            <a:endCxn id="20" idx="3"/>
          </p:cNvCxnSpPr>
          <p:nvPr/>
        </p:nvCxnSpPr>
        <p:spPr bwMode="auto">
          <a:xfrm flipH="1">
            <a:off x="2395443" y="4375264"/>
            <a:ext cx="466535" cy="1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>
            <a:stCxn id="14" idx="3"/>
            <a:endCxn id="59" idx="1"/>
          </p:cNvCxnSpPr>
          <p:nvPr/>
        </p:nvCxnSpPr>
        <p:spPr bwMode="auto">
          <a:xfrm>
            <a:off x="2392801" y="2966400"/>
            <a:ext cx="469177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正方形/長方形 61"/>
          <p:cNvSpPr/>
          <p:nvPr/>
        </p:nvSpPr>
        <p:spPr bwMode="auto">
          <a:xfrm>
            <a:off x="2861978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2861978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 bwMode="auto">
          <a:xfrm>
            <a:off x="302185" y="3560710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1132801" y="3562588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5" name="直線コネクタ 134"/>
          <p:cNvCxnSpPr>
            <a:stCxn id="132" idx="3"/>
            <a:endCxn id="62" idx="1"/>
          </p:cNvCxnSpPr>
          <p:nvPr/>
        </p:nvCxnSpPr>
        <p:spPr bwMode="auto">
          <a:xfrm flipV="1">
            <a:off x="2392801" y="2606400"/>
            <a:ext cx="469177" cy="11361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720000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419526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419526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93462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93462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81447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81755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60" idx="3"/>
            <a:endCxn id="46" idx="1"/>
          </p:cNvCxnSpPr>
          <p:nvPr/>
        </p:nvCxnSpPr>
        <p:spPr bwMode="auto">
          <a:xfrm>
            <a:off x="9241860" y="4375264"/>
            <a:ext cx="478140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60" idx="3"/>
            <a:endCxn id="43" idx="1"/>
          </p:cNvCxnSpPr>
          <p:nvPr/>
        </p:nvCxnSpPr>
        <p:spPr bwMode="auto">
          <a:xfrm>
            <a:off x="9241860" y="4375264"/>
            <a:ext cx="4781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>
            <a:stCxn id="60" idx="3"/>
            <a:endCxn id="37" idx="1"/>
          </p:cNvCxnSpPr>
          <p:nvPr/>
        </p:nvCxnSpPr>
        <p:spPr bwMode="auto">
          <a:xfrm flipV="1">
            <a:off x="9241860" y="2966400"/>
            <a:ext cx="478140" cy="14088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正方形/長方形 62"/>
          <p:cNvSpPr/>
          <p:nvPr/>
        </p:nvSpPr>
        <p:spPr bwMode="auto">
          <a:xfrm>
            <a:off x="7962897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8017860" y="419526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67" name="直線コネクタ 66"/>
          <p:cNvCxnSpPr>
            <a:stCxn id="60" idx="3"/>
            <a:endCxn id="49" idx="1"/>
          </p:cNvCxnSpPr>
          <p:nvPr/>
        </p:nvCxnSpPr>
        <p:spPr bwMode="auto">
          <a:xfrm>
            <a:off x="9241860" y="4375264"/>
            <a:ext cx="478140" cy="161921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正方形/長方形 132"/>
          <p:cNvSpPr/>
          <p:nvPr/>
        </p:nvSpPr>
        <p:spPr bwMode="auto">
          <a:xfrm>
            <a:off x="10980000" y="3561649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 bwMode="auto">
          <a:xfrm>
            <a:off x="9720000" y="356164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6" name="直線コネクタ 135"/>
          <p:cNvCxnSpPr>
            <a:stCxn id="134" idx="1"/>
            <a:endCxn id="63" idx="3"/>
          </p:cNvCxnSpPr>
          <p:nvPr/>
        </p:nvCxnSpPr>
        <p:spPr bwMode="auto">
          <a:xfrm flipH="1" flipV="1">
            <a:off x="9186897" y="2606400"/>
            <a:ext cx="533103" cy="11352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正方形/長方形 94"/>
          <p:cNvSpPr/>
          <p:nvPr/>
        </p:nvSpPr>
        <p:spPr bwMode="auto">
          <a:xfrm>
            <a:off x="4277569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>
            <a:stCxn id="62" idx="3"/>
            <a:endCxn id="95" idx="1"/>
          </p:cNvCxnSpPr>
          <p:nvPr/>
        </p:nvCxnSpPr>
        <p:spPr bwMode="auto">
          <a:xfrm>
            <a:off x="4085978" y="2606400"/>
            <a:ext cx="19159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085978" y="437526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正方形/長方形 137"/>
          <p:cNvSpPr/>
          <p:nvPr/>
        </p:nvSpPr>
        <p:spPr bwMode="auto">
          <a:xfrm>
            <a:off x="7070773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7070773" y="425215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4" name="直線コネクタ 153"/>
          <p:cNvCxnSpPr>
            <a:stCxn id="60" idx="1"/>
            <a:endCxn id="139" idx="3"/>
          </p:cNvCxnSpPr>
          <p:nvPr/>
        </p:nvCxnSpPr>
        <p:spPr bwMode="auto">
          <a:xfrm flipH="1">
            <a:off x="7747561" y="4375264"/>
            <a:ext cx="27029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>
            <a:stCxn id="138" idx="1"/>
            <a:endCxn id="58" idx="3"/>
          </p:cNvCxnSpPr>
          <p:nvPr/>
        </p:nvCxnSpPr>
        <p:spPr bwMode="auto">
          <a:xfrm flipH="1">
            <a:off x="6829433" y="2606400"/>
            <a:ext cx="2413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111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Overall Network (4 NIC version)</a:t>
            </a:r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81" idx="3"/>
            <a:endCxn id="61" idx="1"/>
          </p:cNvCxnSpPr>
          <p:nvPr/>
        </p:nvCxnSpPr>
        <p:spPr bwMode="auto">
          <a:xfrm>
            <a:off x="4965920" y="1884678"/>
            <a:ext cx="225388" cy="72172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>
            <a:stCxn id="95" idx="3"/>
            <a:endCxn id="61" idx="1"/>
          </p:cNvCxnSpPr>
          <p:nvPr/>
        </p:nvCxnSpPr>
        <p:spPr bwMode="auto">
          <a:xfrm>
            <a:off x="4954356" y="2606400"/>
            <a:ext cx="2369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191308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13" name="直線コネクタ 112"/>
          <p:cNvCxnSpPr>
            <a:stCxn id="61" idx="1"/>
            <a:endCxn id="98" idx="3"/>
          </p:cNvCxnSpPr>
          <p:nvPr/>
        </p:nvCxnSpPr>
        <p:spPr bwMode="auto">
          <a:xfrm flipH="1">
            <a:off x="4954357" y="2606400"/>
            <a:ext cx="236951" cy="106452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 bwMode="auto">
          <a:xfrm>
            <a:off x="6208750" y="2483289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470874" y="1534918"/>
            <a:ext cx="1305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</a:rPr>
              <a:t>Floating IP Address</a:t>
            </a:r>
            <a:endParaRPr lang="ja-JP" altLang="en-US" sz="900" dirty="0">
              <a:solidFill>
                <a:srgbClr val="000000"/>
              </a:solidFill>
            </a:endParaRPr>
          </a:p>
        </p:txBody>
      </p:sp>
      <p:cxnSp>
        <p:nvCxnSpPr>
          <p:cNvPr id="77" name="直線コネクタ 76"/>
          <p:cNvCxnSpPr>
            <a:stCxn id="61" idx="3"/>
            <a:endCxn id="58" idx="1"/>
          </p:cNvCxnSpPr>
          <p:nvPr/>
        </p:nvCxnSpPr>
        <p:spPr bwMode="auto">
          <a:xfrm>
            <a:off x="5811991" y="2606400"/>
            <a:ext cx="3967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137" idx="1"/>
            <a:endCxn id="58" idx="3"/>
          </p:cNvCxnSpPr>
          <p:nvPr/>
        </p:nvCxnSpPr>
        <p:spPr bwMode="auto">
          <a:xfrm flipH="1">
            <a:off x="6829433" y="1880718"/>
            <a:ext cx="252903" cy="7256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stCxn id="63" idx="1"/>
            <a:endCxn id="138" idx="3"/>
          </p:cNvCxnSpPr>
          <p:nvPr/>
        </p:nvCxnSpPr>
        <p:spPr bwMode="auto">
          <a:xfrm flipH="1">
            <a:off x="7747560" y="2606400"/>
            <a:ext cx="21533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139" idx="1"/>
            <a:endCxn id="58" idx="3"/>
          </p:cNvCxnSpPr>
          <p:nvPr/>
        </p:nvCxnSpPr>
        <p:spPr bwMode="auto">
          <a:xfrm flipH="1" flipV="1">
            <a:off x="6829433" y="2606400"/>
            <a:ext cx="241340" cy="106452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239351" y="868101"/>
            <a:ext cx="4646665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04827" y="1042956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135443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4826" y="1704679"/>
            <a:ext cx="827976" cy="14408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  <a:alpha val="97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32801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172.31.255.11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135443" y="1704677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134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172.31.254.11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32803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172.31.253.11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4827" y="349092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35443" y="349280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4825" y="4230280"/>
            <a:ext cx="827976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132801" y="423028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172.31.255.21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07467" y="5110136"/>
            <a:ext cx="827976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135443" y="5110179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0" name="直線コネクタ 69"/>
          <p:cNvCxnSpPr>
            <a:stCxn id="59" idx="1"/>
            <a:endCxn id="25" idx="3"/>
          </p:cNvCxnSpPr>
          <p:nvPr/>
        </p:nvCxnSpPr>
        <p:spPr bwMode="auto">
          <a:xfrm flipH="1">
            <a:off x="2395443" y="3670924"/>
            <a:ext cx="466535" cy="161925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stCxn id="59" idx="1"/>
            <a:endCxn id="21" idx="3"/>
          </p:cNvCxnSpPr>
          <p:nvPr/>
        </p:nvCxnSpPr>
        <p:spPr bwMode="auto">
          <a:xfrm flipH="1">
            <a:off x="2392801" y="3670924"/>
            <a:ext cx="469177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>
            <a:stCxn id="59" idx="1"/>
            <a:endCxn id="20" idx="3"/>
          </p:cNvCxnSpPr>
          <p:nvPr/>
        </p:nvCxnSpPr>
        <p:spPr bwMode="auto">
          <a:xfrm flipH="1">
            <a:off x="2395443" y="3670924"/>
            <a:ext cx="466535" cy="1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>
            <a:stCxn id="54" idx="1"/>
            <a:endCxn id="18" idx="3"/>
          </p:cNvCxnSpPr>
          <p:nvPr/>
        </p:nvCxnSpPr>
        <p:spPr bwMode="auto">
          <a:xfrm flipH="1">
            <a:off x="2394000" y="1884677"/>
            <a:ext cx="467978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>
            <a:stCxn id="14" idx="3"/>
            <a:endCxn id="59" idx="1"/>
          </p:cNvCxnSpPr>
          <p:nvPr/>
        </p:nvCxnSpPr>
        <p:spPr bwMode="auto">
          <a:xfrm>
            <a:off x="2392801" y="2966400"/>
            <a:ext cx="469177" cy="70452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>
            <a:stCxn id="62" idx="1"/>
            <a:endCxn id="19" idx="3"/>
          </p:cNvCxnSpPr>
          <p:nvPr/>
        </p:nvCxnSpPr>
        <p:spPr bwMode="auto">
          <a:xfrm flipH="1">
            <a:off x="2392803" y="2606400"/>
            <a:ext cx="46917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16" idx="3"/>
            <a:endCxn id="54" idx="1"/>
          </p:cNvCxnSpPr>
          <p:nvPr/>
        </p:nvCxnSpPr>
        <p:spPr bwMode="auto">
          <a:xfrm>
            <a:off x="2395443" y="1222956"/>
            <a:ext cx="46653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auto">
          <a:xfrm>
            <a:off x="2861978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2861978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2861978" y="349092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 bwMode="auto">
          <a:xfrm>
            <a:off x="302185" y="5795094"/>
            <a:ext cx="827976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1132801" y="579509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172.31.255.31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5" name="直線コネクタ 134"/>
          <p:cNvCxnSpPr>
            <a:stCxn id="132" idx="3"/>
            <a:endCxn id="83" idx="1"/>
          </p:cNvCxnSpPr>
          <p:nvPr/>
        </p:nvCxnSpPr>
        <p:spPr bwMode="auto">
          <a:xfrm>
            <a:off x="2392801" y="5975094"/>
            <a:ext cx="46917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 bwMode="auto">
          <a:xfrm>
            <a:off x="7162240" y="868101"/>
            <a:ext cx="4789112" cy="5476217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0980000" y="1042956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9720000" y="104295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0980000" y="1704678"/>
            <a:ext cx="826152" cy="1440889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</a:rPr>
              <a:t>iSCSI02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720000" y="278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9720000" y="206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9720000" y="242640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172.31.253.12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0980000" y="349092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720000" y="349092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980000" y="4230280"/>
            <a:ext cx="826152" cy="3600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vMA02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9720000" y="4230280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172.31.255.22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9720000" y="5110136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err="1" smtClean="0">
                <a:solidFill>
                  <a:srgbClr val="000000"/>
                </a:solidFill>
              </a:rPr>
              <a:t>x.x.x.x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0980000" y="5113212"/>
            <a:ext cx="826152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VM[n]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8" name="直線コネクタ 67"/>
          <p:cNvCxnSpPr>
            <a:stCxn id="60" idx="3"/>
            <a:endCxn id="46" idx="1"/>
          </p:cNvCxnSpPr>
          <p:nvPr/>
        </p:nvCxnSpPr>
        <p:spPr bwMode="auto">
          <a:xfrm>
            <a:off x="9241860" y="3670924"/>
            <a:ext cx="478140" cy="7393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60" idx="3"/>
            <a:endCxn id="43" idx="1"/>
          </p:cNvCxnSpPr>
          <p:nvPr/>
        </p:nvCxnSpPr>
        <p:spPr bwMode="auto">
          <a:xfrm>
            <a:off x="9241860" y="3670924"/>
            <a:ext cx="4781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>
            <a:stCxn id="60" idx="3"/>
            <a:endCxn id="37" idx="1"/>
          </p:cNvCxnSpPr>
          <p:nvPr/>
        </p:nvCxnSpPr>
        <p:spPr bwMode="auto">
          <a:xfrm flipV="1">
            <a:off x="9241860" y="2966400"/>
            <a:ext cx="478140" cy="70452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>
            <a:stCxn id="63" idx="3"/>
            <a:endCxn id="40" idx="1"/>
          </p:cNvCxnSpPr>
          <p:nvPr/>
        </p:nvCxnSpPr>
        <p:spPr bwMode="auto">
          <a:xfrm>
            <a:off x="9186897" y="2606400"/>
            <a:ext cx="53310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7" idx="3"/>
            <a:endCxn id="39" idx="1"/>
          </p:cNvCxnSpPr>
          <p:nvPr/>
        </p:nvCxnSpPr>
        <p:spPr bwMode="auto">
          <a:xfrm>
            <a:off x="9206935" y="1884677"/>
            <a:ext cx="513065" cy="3617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34" idx="1"/>
            <a:endCxn id="57" idx="3"/>
          </p:cNvCxnSpPr>
          <p:nvPr/>
        </p:nvCxnSpPr>
        <p:spPr bwMode="auto">
          <a:xfrm flipH="1">
            <a:off x="9206935" y="1222956"/>
            <a:ext cx="513065" cy="6617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7982935" y="1704677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vSwitch1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(iSCSI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7962897" y="2426400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vSwitch2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メイリオ" panose="020B0604030504040204" pitchFamily="50" charset="-128"/>
              </a:rPr>
              <a:t>(Mirror Network)</a:t>
            </a:r>
            <a:endParaRPr lang="ja-JP" altLang="en-US" sz="10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8017860" y="349092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(Management)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67" name="直線コネクタ 66"/>
          <p:cNvCxnSpPr>
            <a:stCxn id="60" idx="3"/>
            <a:endCxn id="49" idx="1"/>
          </p:cNvCxnSpPr>
          <p:nvPr/>
        </p:nvCxnSpPr>
        <p:spPr bwMode="auto">
          <a:xfrm>
            <a:off x="9241860" y="3670924"/>
            <a:ext cx="478140" cy="161921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正方形/長方形 132"/>
          <p:cNvSpPr/>
          <p:nvPr/>
        </p:nvSpPr>
        <p:spPr bwMode="auto">
          <a:xfrm>
            <a:off x="10980000" y="5795094"/>
            <a:ext cx="826152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vmk3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 bwMode="auto">
          <a:xfrm>
            <a:off x="9720000" y="5795094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36" name="直線コネクタ 135"/>
          <p:cNvCxnSpPr>
            <a:stCxn id="134" idx="1"/>
            <a:endCxn id="84" idx="3"/>
          </p:cNvCxnSpPr>
          <p:nvPr/>
        </p:nvCxnSpPr>
        <p:spPr bwMode="auto">
          <a:xfrm flipH="1">
            <a:off x="9235480" y="5975094"/>
            <a:ext cx="48452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正方形/長方形 80"/>
          <p:cNvSpPr/>
          <p:nvPr/>
        </p:nvSpPr>
        <p:spPr bwMode="auto">
          <a:xfrm>
            <a:off x="4289132" y="176156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2" name="直線コネクタ 81"/>
          <p:cNvCxnSpPr>
            <a:stCxn id="54" idx="3"/>
            <a:endCxn id="81" idx="1"/>
          </p:cNvCxnSpPr>
          <p:nvPr/>
        </p:nvCxnSpPr>
        <p:spPr bwMode="auto">
          <a:xfrm>
            <a:off x="4085978" y="1884677"/>
            <a:ext cx="20315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正方形/長方形 94"/>
          <p:cNvSpPr/>
          <p:nvPr/>
        </p:nvSpPr>
        <p:spPr bwMode="auto">
          <a:xfrm>
            <a:off x="4277569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>
            <a:stCxn id="62" idx="3"/>
            <a:endCxn id="95" idx="1"/>
          </p:cNvCxnSpPr>
          <p:nvPr/>
        </p:nvCxnSpPr>
        <p:spPr bwMode="auto">
          <a:xfrm>
            <a:off x="4085978" y="2606400"/>
            <a:ext cx="19159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4277569" y="354781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59" idx="3"/>
            <a:endCxn id="98" idx="1"/>
          </p:cNvCxnSpPr>
          <p:nvPr/>
        </p:nvCxnSpPr>
        <p:spPr bwMode="auto">
          <a:xfrm>
            <a:off x="4085978" y="367092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正方形/長方形 136"/>
          <p:cNvSpPr/>
          <p:nvPr/>
        </p:nvSpPr>
        <p:spPr bwMode="auto">
          <a:xfrm>
            <a:off x="7082336" y="175760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 bwMode="auto">
          <a:xfrm>
            <a:off x="7070773" y="2483289"/>
            <a:ext cx="676787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7070773" y="354781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151" name="直線コネクタ 150"/>
          <p:cNvCxnSpPr>
            <a:stCxn id="57" idx="1"/>
            <a:endCxn id="137" idx="3"/>
          </p:cNvCxnSpPr>
          <p:nvPr/>
        </p:nvCxnSpPr>
        <p:spPr bwMode="auto">
          <a:xfrm flipH="1" flipV="1">
            <a:off x="7759124" y="1880718"/>
            <a:ext cx="223811" cy="39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>
            <a:stCxn id="60" idx="1"/>
            <a:endCxn id="139" idx="3"/>
          </p:cNvCxnSpPr>
          <p:nvPr/>
        </p:nvCxnSpPr>
        <p:spPr bwMode="auto">
          <a:xfrm flipH="1">
            <a:off x="7747561" y="3670924"/>
            <a:ext cx="27029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>
            <a:stCxn id="138" idx="1"/>
            <a:endCxn id="58" idx="3"/>
          </p:cNvCxnSpPr>
          <p:nvPr/>
        </p:nvCxnSpPr>
        <p:spPr bwMode="auto">
          <a:xfrm flipH="1">
            <a:off x="6829433" y="2606400"/>
            <a:ext cx="2413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9720000" y="1707662"/>
            <a:ext cx="1260000" cy="360000"/>
          </a:xfrm>
          <a:prstGeom prst="rect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861978" y="579509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vSwitch3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NW Monitoring)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8011480" y="5795094"/>
            <a:ext cx="1224000" cy="3600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vSwitch3</a:t>
            </a:r>
            <a:b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</a:b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(NW Monitoring)</a:t>
            </a:r>
            <a:endParaRPr lang="ja-JP" altLang="en-US" sz="24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277569" y="585198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vmnic3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6" name="直線コネクタ 85"/>
          <p:cNvCxnSpPr>
            <a:stCxn id="83" idx="3"/>
            <a:endCxn id="85" idx="1"/>
          </p:cNvCxnSpPr>
          <p:nvPr/>
        </p:nvCxnSpPr>
        <p:spPr bwMode="auto">
          <a:xfrm>
            <a:off x="4085978" y="5975094"/>
            <a:ext cx="19159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正方形/長方形 86"/>
          <p:cNvSpPr/>
          <p:nvPr/>
        </p:nvSpPr>
        <p:spPr bwMode="auto">
          <a:xfrm>
            <a:off x="7070773" y="5851984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vmnic3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8" name="直線コネクタ 87"/>
          <p:cNvCxnSpPr>
            <a:stCxn id="84" idx="1"/>
            <a:endCxn id="87" idx="3"/>
          </p:cNvCxnSpPr>
          <p:nvPr/>
        </p:nvCxnSpPr>
        <p:spPr bwMode="auto">
          <a:xfrm flipH="1">
            <a:off x="7747561" y="5975094"/>
            <a:ext cx="263919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61" idx="1"/>
            <a:endCxn id="85" idx="3"/>
          </p:cNvCxnSpPr>
          <p:nvPr/>
        </p:nvCxnSpPr>
        <p:spPr bwMode="auto">
          <a:xfrm flipH="1">
            <a:off x="4954357" y="2606400"/>
            <a:ext cx="236951" cy="336869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直線コネクタ 96"/>
          <p:cNvCxnSpPr>
            <a:stCxn id="87" idx="1"/>
            <a:endCxn id="58" idx="3"/>
          </p:cNvCxnSpPr>
          <p:nvPr/>
        </p:nvCxnSpPr>
        <p:spPr bwMode="auto">
          <a:xfrm flipH="1" flipV="1">
            <a:off x="6829433" y="2606400"/>
            <a:ext cx="241340" cy="336869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6149682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870</Words>
  <Application>Microsoft Office PowerPoint</Application>
  <PresentationFormat>ワイド画面</PresentationFormat>
  <Paragraphs>318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Verdana</vt:lpstr>
      <vt:lpstr>Wingdings</vt:lpstr>
      <vt:lpstr>NEC_standard_4_3_en</vt:lpstr>
      <vt:lpstr>HAUC</vt:lpstr>
      <vt:lpstr>HAUC</vt:lpstr>
      <vt:lpstr>Overall Network</vt:lpstr>
      <vt:lpstr>Network for Mirroring</vt:lpstr>
      <vt:lpstr>Network for iSCSI</vt:lpstr>
      <vt:lpstr>Network for Management</vt:lpstr>
      <vt:lpstr>Network for Management</vt:lpstr>
      <vt:lpstr>Network for Management (adding an IP for detecting NW disconnection)</vt:lpstr>
      <vt:lpstr>Overall Network (4 NIC version)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Miyamoto Kazuyuki</dc:creator>
  <cp:lastModifiedBy>0000011036508</cp:lastModifiedBy>
  <cp:revision>30</cp:revision>
  <dcterms:created xsi:type="dcterms:W3CDTF">2017-12-27T05:13:02Z</dcterms:created>
  <dcterms:modified xsi:type="dcterms:W3CDTF">2018-03-22T09:31:17Z</dcterms:modified>
</cp:coreProperties>
</file>