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59"/>
  </p:normalViewPr>
  <p:slideViewPr>
    <p:cSldViewPr snapToGrid="0" snapToObjects="1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5960-4CE4-9F41-84A1-C13F7E0FF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Music store 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393A-231B-3245-89A4-97A544C518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Database Design and Maintenance– Final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317517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ED13-DCF3-B346-8155-45CA859E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080" y="346004"/>
            <a:ext cx="9601200" cy="1131711"/>
          </a:xfrm>
        </p:spPr>
        <p:txBody>
          <a:bodyPr>
            <a:normAutofit/>
          </a:bodyPr>
          <a:lstStyle/>
          <a:p>
            <a:r>
              <a:rPr lang="en-US" sz="2400" dirty="0"/>
              <a:t>Query  7 - </a:t>
            </a:r>
            <a:r>
              <a:rPr lang="en-IN" sz="2400" dirty="0"/>
              <a:t>List how many copies of an album are available of a particular singer. </a:t>
            </a: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62DCD-B870-EF4B-B093-C8A33BF8B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628083"/>
            <a:ext cx="4443984" cy="300736"/>
          </a:xfrm>
        </p:spPr>
        <p:txBody>
          <a:bodyPr/>
          <a:lstStyle/>
          <a:p>
            <a:r>
              <a:rPr lang="en-US" sz="1800" b="1" dirty="0"/>
              <a:t>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311E9D-011B-7D47-9EB0-7E20F560D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928818"/>
            <a:ext cx="4443984" cy="49291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100" dirty="0"/>
              <a:t>DELIMITER //</a:t>
            </a:r>
            <a:br>
              <a:rPr lang="en-IN" sz="1100" dirty="0"/>
            </a:br>
            <a:br>
              <a:rPr lang="en-IN" sz="1100" dirty="0"/>
            </a:br>
            <a:r>
              <a:rPr lang="en-IN" sz="1100" dirty="0"/>
              <a:t>DROP FUNCTION IF EXISTS </a:t>
            </a:r>
            <a:r>
              <a:rPr lang="en-IN" sz="1100" dirty="0" err="1"/>
              <a:t>available_copies</a:t>
            </a:r>
            <a:r>
              <a:rPr lang="en-IN" sz="1100" dirty="0"/>
              <a:t>;</a:t>
            </a:r>
            <a:br>
              <a:rPr lang="en-IN" sz="1100" dirty="0"/>
            </a:br>
            <a:r>
              <a:rPr lang="en-IN" sz="1100" dirty="0"/>
              <a:t>CREATE FUNCTION </a:t>
            </a:r>
            <a:r>
              <a:rPr lang="en-IN" sz="1100" dirty="0" err="1"/>
              <a:t>available_copies</a:t>
            </a:r>
            <a:br>
              <a:rPr lang="en-IN" sz="1100" dirty="0"/>
            </a:br>
            <a:r>
              <a:rPr lang="en-IN" sz="1100" dirty="0"/>
              <a:t>(</a:t>
            </a:r>
            <a:br>
              <a:rPr lang="en-IN" sz="1100" dirty="0"/>
            </a:br>
            <a:r>
              <a:rPr lang="en-IN" sz="1100" dirty="0" err="1"/>
              <a:t>singer_name</a:t>
            </a:r>
            <a:r>
              <a:rPr lang="en-IN" sz="1100" dirty="0"/>
              <a:t> VARCHAR(100)</a:t>
            </a:r>
            <a:br>
              <a:rPr lang="en-IN" sz="1100" dirty="0"/>
            </a:br>
            <a:r>
              <a:rPr lang="en-IN" sz="1100" dirty="0"/>
              <a:t>)</a:t>
            </a:r>
            <a:br>
              <a:rPr lang="en-IN" sz="1100" dirty="0"/>
            </a:br>
            <a:r>
              <a:rPr lang="en-IN" sz="1100" dirty="0"/>
              <a:t>RETURNS INT NOT DETERMINISTIC READS SQL DATA</a:t>
            </a:r>
            <a:br>
              <a:rPr lang="en-IN" sz="1100" dirty="0"/>
            </a:br>
            <a:r>
              <a:rPr lang="en-IN" sz="1100" dirty="0"/>
              <a:t>BEGIN</a:t>
            </a:r>
            <a:br>
              <a:rPr lang="en-IN" sz="1100" dirty="0"/>
            </a:br>
            <a:r>
              <a:rPr lang="en-IN" sz="1100" dirty="0"/>
              <a:t>DECLARE </a:t>
            </a:r>
            <a:r>
              <a:rPr lang="en-IN" sz="1100" dirty="0" err="1"/>
              <a:t>no_of_copies</a:t>
            </a:r>
            <a:r>
              <a:rPr lang="en-IN" sz="1100" dirty="0"/>
              <a:t> INT;</a:t>
            </a:r>
            <a:br>
              <a:rPr lang="en-IN" sz="1100" dirty="0"/>
            </a:br>
            <a:r>
              <a:rPr lang="en-IN" sz="1100" dirty="0"/>
              <a:t>SELECT SUM(</a:t>
            </a:r>
            <a:r>
              <a:rPr lang="en-IN" sz="1100" dirty="0" err="1"/>
              <a:t>avaliableCopies</a:t>
            </a:r>
            <a:r>
              <a:rPr lang="en-IN" sz="1100" dirty="0"/>
              <a:t>) INTO </a:t>
            </a:r>
            <a:r>
              <a:rPr lang="en-IN" sz="1100" dirty="0" err="1"/>
              <a:t>no_of_copies</a:t>
            </a:r>
            <a:br>
              <a:rPr lang="en-IN" sz="1100" dirty="0"/>
            </a:br>
            <a:r>
              <a:rPr lang="en-IN" sz="1100" dirty="0"/>
              <a:t>FROM </a:t>
            </a:r>
            <a:r>
              <a:rPr lang="en-IN" sz="1100" dirty="0" err="1"/>
              <a:t>music_store.products</a:t>
            </a:r>
            <a:br>
              <a:rPr lang="en-IN" sz="1100" dirty="0"/>
            </a:br>
            <a:r>
              <a:rPr lang="en-IN" sz="1100" dirty="0"/>
              <a:t>WHERE </a:t>
            </a:r>
            <a:r>
              <a:rPr lang="en-IN" sz="1100" dirty="0" err="1"/>
              <a:t>music_store.products.singer</a:t>
            </a:r>
            <a:r>
              <a:rPr lang="en-IN" sz="1100" dirty="0"/>
              <a:t> =</a:t>
            </a:r>
            <a:br>
              <a:rPr lang="en-IN" sz="1100" dirty="0"/>
            </a:br>
            <a:r>
              <a:rPr lang="en-IN" sz="1100" dirty="0"/>
              <a:t>(SELECT </a:t>
            </a:r>
            <a:r>
              <a:rPr lang="en-IN" sz="1100" dirty="0" err="1"/>
              <a:t>idsinger</a:t>
            </a:r>
            <a:br>
              <a:rPr lang="en-IN" sz="1100" dirty="0"/>
            </a:br>
            <a:r>
              <a:rPr lang="en-IN" sz="1100" dirty="0"/>
              <a:t>FROM singer</a:t>
            </a:r>
            <a:br>
              <a:rPr lang="en-IN" sz="1100" dirty="0"/>
            </a:br>
            <a:r>
              <a:rPr lang="en-IN" sz="1100" dirty="0"/>
              <a:t>WHERE CONCAT(</a:t>
            </a:r>
            <a:r>
              <a:rPr lang="en-IN" sz="1100" dirty="0" err="1"/>
              <a:t>music_store.singer.firstName</a:t>
            </a:r>
            <a:r>
              <a:rPr lang="en-IN" sz="1100" dirty="0"/>
              <a:t>, ' ', </a:t>
            </a:r>
            <a:r>
              <a:rPr lang="en-IN" sz="1100" dirty="0" err="1"/>
              <a:t>music_store.singer.lastName</a:t>
            </a:r>
            <a:r>
              <a:rPr lang="en-IN" sz="1100" dirty="0"/>
              <a:t>) = </a:t>
            </a:r>
            <a:r>
              <a:rPr lang="en-IN" sz="1100" dirty="0" err="1"/>
              <a:t>singer_name</a:t>
            </a:r>
            <a:r>
              <a:rPr lang="en-IN" sz="1100" dirty="0"/>
              <a:t>);</a:t>
            </a:r>
            <a:br>
              <a:rPr lang="en-IN" sz="1100" dirty="0"/>
            </a:br>
            <a:br>
              <a:rPr lang="en-IN" sz="1100" dirty="0"/>
            </a:br>
            <a:r>
              <a:rPr lang="en-IN" sz="1100" dirty="0"/>
              <a:t>RETURN </a:t>
            </a:r>
            <a:r>
              <a:rPr lang="en-IN" sz="1100" dirty="0" err="1"/>
              <a:t>no_of_copies</a:t>
            </a:r>
            <a:r>
              <a:rPr lang="en-IN" sz="1100" dirty="0"/>
              <a:t>;</a:t>
            </a:r>
            <a:br>
              <a:rPr lang="en-IN" sz="1100" dirty="0"/>
            </a:br>
            <a:r>
              <a:rPr lang="en-IN" sz="1100" dirty="0"/>
              <a:t>END//</a:t>
            </a:r>
          </a:p>
          <a:p>
            <a:pPr marL="0" indent="0">
              <a:buNone/>
            </a:pPr>
            <a:r>
              <a:rPr lang="en-IN" sz="1100" dirty="0"/>
              <a:t>--QUERY</a:t>
            </a:r>
          </a:p>
          <a:p>
            <a:pPr marL="0" indent="0">
              <a:buNone/>
            </a:pPr>
            <a:r>
              <a:rPr lang="en-IN" sz="1100" dirty="0"/>
              <a:t>SELECT </a:t>
            </a:r>
            <a:r>
              <a:rPr lang="en-IN" sz="1100" dirty="0" err="1"/>
              <a:t>P.albumName</a:t>
            </a:r>
            <a:r>
              <a:rPr lang="en-IN" sz="1100" dirty="0"/>
              <a:t> AS ALBUMNAME,SUM(</a:t>
            </a:r>
            <a:r>
              <a:rPr lang="en-IN" sz="1100" dirty="0" err="1"/>
              <a:t>available_copies</a:t>
            </a:r>
            <a:r>
              <a:rPr lang="en-IN" sz="1100" dirty="0"/>
              <a:t>(CONCAT(</a:t>
            </a:r>
            <a:r>
              <a:rPr lang="en-IN" sz="1100" dirty="0" err="1"/>
              <a:t>S.firstName</a:t>
            </a:r>
            <a:r>
              <a:rPr lang="en-IN" sz="1100" dirty="0"/>
              <a:t>, ' ', </a:t>
            </a:r>
            <a:r>
              <a:rPr lang="en-IN" sz="1100" dirty="0" err="1"/>
              <a:t>S.lastName</a:t>
            </a:r>
            <a:r>
              <a:rPr lang="en-IN" sz="1100" dirty="0"/>
              <a:t>))) as AVAILABLECOPIESFROM singer SINNER JOIN products P ON </a:t>
            </a:r>
            <a:r>
              <a:rPr lang="en-IN" sz="1100" dirty="0" err="1"/>
              <a:t>P.singer</a:t>
            </a:r>
            <a:r>
              <a:rPr lang="en-IN" sz="1100" dirty="0"/>
              <a:t> = </a:t>
            </a:r>
            <a:r>
              <a:rPr lang="en-IN" sz="1100" dirty="0" err="1"/>
              <a:t>S.idsingerWHERE</a:t>
            </a:r>
            <a:r>
              <a:rPr lang="en-IN" sz="1100" dirty="0"/>
              <a:t> </a:t>
            </a:r>
            <a:r>
              <a:rPr lang="en-IN" sz="1100" dirty="0" err="1"/>
              <a:t>idsinger</a:t>
            </a:r>
            <a:r>
              <a:rPr lang="en-IN" sz="1100" dirty="0"/>
              <a:t> = 1GROUP BY </a:t>
            </a:r>
            <a:r>
              <a:rPr lang="en-IN" sz="1100" dirty="0" err="1"/>
              <a:t>p.albumname</a:t>
            </a:r>
            <a:endParaRPr lang="en-IN" sz="1100" dirty="0"/>
          </a:p>
          <a:p>
            <a:pPr marL="0" indent="0">
              <a:buNone/>
            </a:pPr>
            <a:r>
              <a:rPr lang="en-IN" sz="1400" dirty="0"/>
              <a:t> </a:t>
            </a:r>
            <a:endParaRPr lang="en-US" sz="11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542B90-F242-6042-B86B-9E39C1F0C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628083"/>
            <a:ext cx="4443984" cy="300736"/>
          </a:xfrm>
        </p:spPr>
        <p:txBody>
          <a:bodyPr/>
          <a:lstStyle/>
          <a:p>
            <a:r>
              <a:rPr lang="en-US" sz="1800" b="1"/>
              <a:t>Result Set</a:t>
            </a:r>
          </a:p>
        </p:txBody>
      </p:sp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4067D22-53DC-E84E-A8B8-FC8B4092C76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83" y="2155946"/>
            <a:ext cx="6285981" cy="217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29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ED13-DCF3-B346-8155-45CA859E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080" y="346004"/>
            <a:ext cx="9601200" cy="1131711"/>
          </a:xfrm>
        </p:spPr>
        <p:txBody>
          <a:bodyPr>
            <a:normAutofit/>
          </a:bodyPr>
          <a:lstStyle/>
          <a:p>
            <a:r>
              <a:rPr lang="en-US" sz="2400" dirty="0"/>
              <a:t>Scenario 1 - </a:t>
            </a:r>
            <a:r>
              <a:rPr lang="en-IN" sz="2400" dirty="0"/>
              <a:t>Automatic Update of the Available copies with respect to the Order update.</a:t>
            </a:r>
            <a:br>
              <a:rPr lang="en-IN" sz="2400" dirty="0"/>
            </a:b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62DCD-B870-EF4B-B093-C8A33BF8B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628083"/>
            <a:ext cx="4443984" cy="300736"/>
          </a:xfrm>
        </p:spPr>
        <p:txBody>
          <a:bodyPr/>
          <a:lstStyle/>
          <a:p>
            <a:r>
              <a:rPr lang="en-US" sz="1800" b="1"/>
              <a:t>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311E9D-011B-7D47-9EB0-7E20F560D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928819"/>
            <a:ext cx="4443984" cy="393858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DELIMITER //</a:t>
            </a:r>
            <a:br>
              <a:rPr lang="en-IN" dirty="0"/>
            </a:br>
            <a:r>
              <a:rPr lang="en-IN" dirty="0"/>
              <a:t>DROP TRIGGER IF EXISTS </a:t>
            </a:r>
            <a:r>
              <a:rPr lang="en-IN" dirty="0" err="1"/>
              <a:t>update_pending_copies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CREATE TRIGGER </a:t>
            </a:r>
            <a:r>
              <a:rPr lang="en-IN" dirty="0" err="1"/>
              <a:t>update_pending_copies</a:t>
            </a:r>
            <a:br>
              <a:rPr lang="en-IN" dirty="0"/>
            </a:br>
            <a:r>
              <a:rPr lang="en-IN" dirty="0"/>
              <a:t>AFTER INSERT</a:t>
            </a:r>
            <a:br>
              <a:rPr lang="en-IN" dirty="0"/>
            </a:br>
            <a:r>
              <a:rPr lang="en-IN" dirty="0"/>
              <a:t>ON </a:t>
            </a:r>
            <a:r>
              <a:rPr lang="en-IN" dirty="0" err="1"/>
              <a:t>music_store.order</a:t>
            </a:r>
            <a:r>
              <a:rPr lang="en-IN" dirty="0"/>
              <a:t> FOR EACH ROW</a:t>
            </a:r>
            <a:br>
              <a:rPr lang="en-IN" dirty="0"/>
            </a:br>
            <a:r>
              <a:rPr lang="en-IN" dirty="0"/>
              <a:t>BEGIN</a:t>
            </a:r>
            <a:br>
              <a:rPr lang="en-IN" dirty="0"/>
            </a:br>
            <a:r>
              <a:rPr lang="en-IN" dirty="0"/>
              <a:t>DECLARE </a:t>
            </a:r>
            <a:r>
              <a:rPr lang="en-IN" dirty="0" err="1"/>
              <a:t>product_id</a:t>
            </a:r>
            <a:r>
              <a:rPr lang="en-IN" dirty="0"/>
              <a:t> INT;</a:t>
            </a:r>
            <a:br>
              <a:rPr lang="en-IN" dirty="0"/>
            </a:br>
            <a:r>
              <a:rPr lang="en-IN" dirty="0"/>
              <a:t>DECLARE </a:t>
            </a:r>
            <a:r>
              <a:rPr lang="en-IN" dirty="0" err="1"/>
              <a:t>available_copies</a:t>
            </a:r>
            <a:r>
              <a:rPr lang="en-IN" dirty="0"/>
              <a:t> INT;</a:t>
            </a:r>
            <a:br>
              <a:rPr lang="en-IN" dirty="0"/>
            </a:br>
            <a:br>
              <a:rPr lang="en-IN" dirty="0"/>
            </a:br>
            <a:r>
              <a:rPr lang="en-IN" dirty="0"/>
              <a:t>SET </a:t>
            </a:r>
            <a:r>
              <a:rPr lang="en-IN" dirty="0" err="1"/>
              <a:t>product_id</a:t>
            </a:r>
            <a:r>
              <a:rPr lang="en-IN" dirty="0"/>
              <a:t> = </a:t>
            </a:r>
            <a:r>
              <a:rPr lang="en-IN" dirty="0" err="1"/>
              <a:t>NEW.product</a:t>
            </a:r>
            <a:r>
              <a:rPr lang="en-IN" dirty="0"/>
              <a:t>;</a:t>
            </a:r>
            <a:br>
              <a:rPr lang="en-IN" dirty="0"/>
            </a:br>
            <a:br>
              <a:rPr lang="en-IN" dirty="0"/>
            </a:br>
            <a:r>
              <a:rPr lang="en-IN" dirty="0"/>
              <a:t>SELECT </a:t>
            </a:r>
            <a:r>
              <a:rPr lang="en-IN" dirty="0" err="1"/>
              <a:t>avaliableCopies</a:t>
            </a:r>
            <a:r>
              <a:rPr lang="en-IN" dirty="0"/>
              <a:t> INTO </a:t>
            </a:r>
            <a:r>
              <a:rPr lang="en-IN" dirty="0" err="1"/>
              <a:t>available_copies</a:t>
            </a:r>
            <a:br>
              <a:rPr lang="en-IN" dirty="0"/>
            </a:br>
            <a:r>
              <a:rPr lang="en-IN" dirty="0"/>
              <a:t>FROM </a:t>
            </a:r>
            <a:r>
              <a:rPr lang="en-IN" dirty="0" err="1"/>
              <a:t>music_store.products</a:t>
            </a:r>
            <a:br>
              <a:rPr lang="en-IN" dirty="0"/>
            </a:br>
            <a:r>
              <a:rPr lang="en-IN" dirty="0"/>
              <a:t>WHERE </a:t>
            </a:r>
            <a:r>
              <a:rPr lang="en-IN" dirty="0" err="1"/>
              <a:t>idproducts</a:t>
            </a:r>
            <a:r>
              <a:rPr lang="en-IN" dirty="0"/>
              <a:t> = </a:t>
            </a:r>
            <a:r>
              <a:rPr lang="en-IN" dirty="0" err="1"/>
              <a:t>product_id</a:t>
            </a:r>
            <a:r>
              <a:rPr lang="en-IN" dirty="0"/>
              <a:t>;</a:t>
            </a:r>
            <a:br>
              <a:rPr lang="en-IN" dirty="0"/>
            </a:br>
            <a:br>
              <a:rPr lang="en-IN" dirty="0"/>
            </a:br>
            <a:r>
              <a:rPr lang="en-IN" dirty="0"/>
              <a:t>UPDATE </a:t>
            </a:r>
            <a:r>
              <a:rPr lang="en-IN" dirty="0" err="1"/>
              <a:t>music_store.products</a:t>
            </a:r>
            <a:br>
              <a:rPr lang="en-IN" dirty="0"/>
            </a:br>
            <a:r>
              <a:rPr lang="en-IN" dirty="0"/>
              <a:t>SET </a:t>
            </a:r>
            <a:r>
              <a:rPr lang="en-IN" dirty="0" err="1"/>
              <a:t>music_store.products.avaliableCopies</a:t>
            </a:r>
            <a:r>
              <a:rPr lang="en-IN" dirty="0"/>
              <a:t> = </a:t>
            </a:r>
            <a:r>
              <a:rPr lang="en-IN" dirty="0" err="1"/>
              <a:t>available_copies</a:t>
            </a:r>
            <a:r>
              <a:rPr lang="en-IN" dirty="0"/>
              <a:t> -1</a:t>
            </a:r>
            <a:br>
              <a:rPr lang="en-IN" dirty="0"/>
            </a:br>
            <a:r>
              <a:rPr lang="en-IN" dirty="0"/>
              <a:t>WHERE </a:t>
            </a:r>
            <a:r>
              <a:rPr lang="en-IN" dirty="0" err="1"/>
              <a:t>idproducts</a:t>
            </a:r>
            <a:r>
              <a:rPr lang="en-IN" dirty="0"/>
              <a:t> = </a:t>
            </a:r>
            <a:r>
              <a:rPr lang="en-IN" dirty="0" err="1"/>
              <a:t>product_id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END//</a:t>
            </a:r>
            <a:r>
              <a:rPr lang="en-IN" sz="1400" dirty="0"/>
              <a:t> </a:t>
            </a:r>
            <a:endParaRPr lang="en-US" sz="1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542B90-F242-6042-B86B-9E39C1F0C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628083"/>
            <a:ext cx="4443984" cy="300736"/>
          </a:xfrm>
        </p:spPr>
        <p:txBody>
          <a:bodyPr/>
          <a:lstStyle/>
          <a:p>
            <a:r>
              <a:rPr lang="en-US" sz="1800" b="1"/>
              <a:t>Result Set</a:t>
            </a:r>
          </a:p>
        </p:txBody>
      </p:sp>
      <p:pic>
        <p:nvPicPr>
          <p:cNvPr id="15" name="Content Placeholder 14" descr="Table&#10;&#10;Description automatically generated">
            <a:extLst>
              <a:ext uri="{FF2B5EF4-FFF2-40B4-BE49-F238E27FC236}">
                <a16:creationId xmlns:a16="http://schemas.microsoft.com/office/drawing/2014/main" id="{A46F119F-8CFC-4747-ACC4-F28294B5907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404465" y="1975244"/>
            <a:ext cx="6685082" cy="1969291"/>
          </a:xfrm>
        </p:spPr>
      </p:pic>
      <p:pic>
        <p:nvPicPr>
          <p:cNvPr id="17" name="Picture 16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C96D07C5-CA52-EF4F-90E8-85C3B7E5E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465" y="3898110"/>
            <a:ext cx="6685082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87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ED13-DCF3-B346-8155-45CA859E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080" y="346004"/>
            <a:ext cx="9601200" cy="1131711"/>
          </a:xfrm>
        </p:spPr>
        <p:txBody>
          <a:bodyPr>
            <a:normAutofit/>
          </a:bodyPr>
          <a:lstStyle/>
          <a:p>
            <a:r>
              <a:rPr lang="en-US" sz="2400" dirty="0"/>
              <a:t>Scenario 2 - </a:t>
            </a:r>
            <a:r>
              <a:rPr lang="en-IN" sz="2400" dirty="0"/>
              <a:t>Automatic update of the Product Audit table for every update occurring in the product table.</a:t>
            </a:r>
            <a:br>
              <a:rPr lang="en-IN" sz="2400" dirty="0"/>
            </a:b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62DCD-B870-EF4B-B093-C8A33BF8B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628083"/>
            <a:ext cx="4443984" cy="300736"/>
          </a:xfrm>
        </p:spPr>
        <p:txBody>
          <a:bodyPr/>
          <a:lstStyle/>
          <a:p>
            <a:r>
              <a:rPr lang="en-US" sz="1800" b="1"/>
              <a:t>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311E9D-011B-7D47-9EB0-7E20F560D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928819"/>
            <a:ext cx="4443984" cy="393858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DELIMITER //</a:t>
            </a:r>
          </a:p>
          <a:p>
            <a:pPr marL="0" indent="0">
              <a:buNone/>
            </a:pPr>
            <a:r>
              <a:rPr lang="en-IN" dirty="0"/>
              <a:t>DROP TRIGGER IF EXISTS </a:t>
            </a:r>
            <a:r>
              <a:rPr lang="en-IN" dirty="0" err="1"/>
              <a:t>update_product_audit_table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CREATE TRIGGER </a:t>
            </a:r>
            <a:r>
              <a:rPr lang="en-IN" dirty="0" err="1"/>
              <a:t>update_product_audit_table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AFTER UPDATE ON products</a:t>
            </a:r>
          </a:p>
          <a:p>
            <a:pPr marL="0" indent="0">
              <a:buNone/>
            </a:pPr>
            <a:r>
              <a:rPr lang="en-IN" dirty="0"/>
              <a:t>  FOR EACH ROW</a:t>
            </a:r>
          </a:p>
          <a:p>
            <a:pPr marL="0" indent="0">
              <a:buNone/>
            </a:pPr>
            <a:r>
              <a:rPr lang="en-IN" dirty="0"/>
              <a:t>BEGIN</a:t>
            </a:r>
          </a:p>
          <a:p>
            <a:pPr marL="0" indent="0">
              <a:buNone/>
            </a:pPr>
            <a:r>
              <a:rPr lang="en-IN" dirty="0"/>
              <a:t>    INSERT INTO </a:t>
            </a:r>
            <a:r>
              <a:rPr lang="en-IN" dirty="0" err="1"/>
              <a:t>product_Audit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(product, </a:t>
            </a:r>
            <a:r>
              <a:rPr lang="en-IN" dirty="0" err="1"/>
              <a:t>albumName</a:t>
            </a:r>
            <a:r>
              <a:rPr lang="en-IN" dirty="0"/>
              <a:t>, genre, price, singer, language, </a:t>
            </a:r>
            <a:r>
              <a:rPr lang="en-IN" dirty="0" err="1"/>
              <a:t>avaliableCopies</a:t>
            </a:r>
            <a:r>
              <a:rPr lang="en-IN" dirty="0"/>
              <a:t>, </a:t>
            </a:r>
            <a:r>
              <a:rPr lang="en-IN" dirty="0" err="1"/>
              <a:t>modifiedBy</a:t>
            </a:r>
            <a:r>
              <a:rPr lang="en-IN" dirty="0"/>
              <a:t>, </a:t>
            </a:r>
            <a:r>
              <a:rPr lang="en-IN" dirty="0" err="1"/>
              <a:t>modifiedDate</a:t>
            </a:r>
            <a:r>
              <a:rPr lang="en-IN" dirty="0"/>
              <a:t>)VALUES</a:t>
            </a:r>
          </a:p>
          <a:p>
            <a:pPr marL="0" indent="0">
              <a:buNone/>
            </a:pPr>
            <a:r>
              <a:rPr lang="en-IN" dirty="0"/>
              <a:t>    (</a:t>
            </a:r>
            <a:r>
              <a:rPr lang="en-IN" dirty="0" err="1"/>
              <a:t>OLD.idproducts</a:t>
            </a:r>
            <a:r>
              <a:rPr lang="en-IN" dirty="0"/>
              <a:t>, </a:t>
            </a:r>
            <a:r>
              <a:rPr lang="en-IN" dirty="0" err="1"/>
              <a:t>OLD.albumName</a:t>
            </a:r>
            <a:r>
              <a:rPr lang="en-IN" dirty="0"/>
              <a:t>, </a:t>
            </a:r>
            <a:r>
              <a:rPr lang="en-IN" dirty="0" err="1"/>
              <a:t>OLD.genre</a:t>
            </a:r>
            <a:r>
              <a:rPr lang="en-IN" dirty="0"/>
              <a:t>, </a:t>
            </a:r>
            <a:r>
              <a:rPr lang="en-IN" dirty="0" err="1"/>
              <a:t>OLD.price</a:t>
            </a:r>
            <a:r>
              <a:rPr lang="en-IN" dirty="0"/>
              <a:t>, </a:t>
            </a:r>
            <a:r>
              <a:rPr lang="en-IN" dirty="0" err="1"/>
              <a:t>OLD.singer</a:t>
            </a:r>
            <a:r>
              <a:rPr lang="en-IN" dirty="0"/>
              <a:t>, </a:t>
            </a:r>
            <a:r>
              <a:rPr lang="en-IN" dirty="0" err="1"/>
              <a:t>OLD.language</a:t>
            </a:r>
            <a:r>
              <a:rPr lang="en-IN" dirty="0"/>
              <a:t>,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OLD.avaliableCopies</a:t>
            </a:r>
            <a:r>
              <a:rPr lang="en-IN" dirty="0"/>
              <a:t>, </a:t>
            </a:r>
            <a:r>
              <a:rPr lang="en-IN" dirty="0" err="1"/>
              <a:t>OLD.modifiedBy</a:t>
            </a:r>
            <a:r>
              <a:rPr lang="en-IN" dirty="0"/>
              <a:t>, NOW());</a:t>
            </a:r>
          </a:p>
          <a:p>
            <a:pPr marL="0" indent="0">
              <a:buNone/>
            </a:pPr>
            <a:r>
              <a:rPr lang="en-IN" dirty="0"/>
              <a:t>END//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542B90-F242-6042-B86B-9E39C1F0C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628083"/>
            <a:ext cx="4443984" cy="300736"/>
          </a:xfrm>
        </p:spPr>
        <p:txBody>
          <a:bodyPr/>
          <a:lstStyle/>
          <a:p>
            <a:r>
              <a:rPr lang="en-US" sz="1800" b="1"/>
              <a:t>Result Set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22362B-0F17-EE4A-A18A-4C01C512D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1928819"/>
            <a:ext cx="4443984" cy="3938582"/>
          </a:xfrm>
        </p:spPr>
        <p:txBody>
          <a:bodyPr>
            <a:normAutofit fontScale="70000" lnSpcReduction="20000"/>
          </a:bodyPr>
          <a:lstStyle/>
          <a:p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48B509-6AFD-314B-A32F-9A886AAD77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83" b="10382"/>
          <a:stretch/>
        </p:blipFill>
        <p:spPr bwMode="auto">
          <a:xfrm>
            <a:off x="5666987" y="1928819"/>
            <a:ext cx="5679440" cy="1377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FBE935-FAD2-EA43-B9EE-E8E8EDAF0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987" y="3413514"/>
            <a:ext cx="5731510" cy="1919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6F9036-89E7-B747-B597-3006804542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987" y="5410303"/>
            <a:ext cx="5731510" cy="1377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8495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ED13-DCF3-B346-8155-45CA859E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080" y="346004"/>
            <a:ext cx="9601200" cy="1131711"/>
          </a:xfrm>
        </p:spPr>
        <p:txBody>
          <a:bodyPr>
            <a:normAutofit/>
          </a:bodyPr>
          <a:lstStyle/>
          <a:p>
            <a:r>
              <a:rPr lang="en-US" sz="2400" dirty="0"/>
              <a:t>Scenario 3 – View to see the discount report – Customer wise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62DCD-B870-EF4B-B093-C8A33BF8B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628083"/>
            <a:ext cx="4443984" cy="300736"/>
          </a:xfrm>
        </p:spPr>
        <p:txBody>
          <a:bodyPr/>
          <a:lstStyle/>
          <a:p>
            <a:r>
              <a:rPr lang="en-US" sz="1800" b="1"/>
              <a:t>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311E9D-011B-7D47-9EB0-7E20F560D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928819"/>
            <a:ext cx="4443984" cy="393858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CREATE VIEW </a:t>
            </a:r>
            <a:r>
              <a:rPr lang="en-IN" dirty="0" err="1"/>
              <a:t>CustomerDiscountReport</a:t>
            </a:r>
            <a:br>
              <a:rPr lang="en-IN" dirty="0"/>
            </a:br>
            <a:r>
              <a:rPr lang="en-IN" dirty="0"/>
              <a:t>AS</a:t>
            </a:r>
            <a:br>
              <a:rPr lang="en-IN" dirty="0"/>
            </a:br>
            <a:r>
              <a:rPr lang="en-IN" dirty="0"/>
              <a:t>SELECT </a:t>
            </a:r>
            <a:r>
              <a:rPr lang="en-IN" dirty="0" err="1"/>
              <a:t>P.name,SUM</a:t>
            </a:r>
            <a:r>
              <a:rPr lang="en-IN" dirty="0"/>
              <a:t>(</a:t>
            </a:r>
            <a:r>
              <a:rPr lang="en-IN" dirty="0" err="1"/>
              <a:t>O.purchaseAmount</a:t>
            </a:r>
            <a:r>
              <a:rPr lang="en-IN" dirty="0"/>
              <a:t>) AS </a:t>
            </a:r>
            <a:r>
              <a:rPr lang="en-IN" dirty="0" err="1"/>
              <a:t>TotalSaleAmount,SUM</a:t>
            </a:r>
            <a:r>
              <a:rPr lang="en-IN" dirty="0"/>
              <a:t>(</a:t>
            </a:r>
            <a:r>
              <a:rPr lang="en-IN" dirty="0" err="1"/>
              <a:t>C.price</a:t>
            </a:r>
            <a:r>
              <a:rPr lang="en-IN" dirty="0"/>
              <a:t>) AS </a:t>
            </a:r>
            <a:r>
              <a:rPr lang="en-IN" dirty="0" err="1"/>
              <a:t>TotalProductPrice</a:t>
            </a:r>
            <a:br>
              <a:rPr lang="en-IN" dirty="0"/>
            </a:br>
            <a:r>
              <a:rPr lang="en-IN" dirty="0"/>
              <a:t>,SUM(</a:t>
            </a:r>
            <a:r>
              <a:rPr lang="en-IN" dirty="0" err="1"/>
              <a:t>D.discountAmount</a:t>
            </a:r>
            <a:r>
              <a:rPr lang="en-IN" dirty="0"/>
              <a:t>) AS </a:t>
            </a:r>
            <a:r>
              <a:rPr lang="en-IN" dirty="0" err="1"/>
              <a:t>DiscountAmount</a:t>
            </a:r>
            <a:br>
              <a:rPr lang="en-IN" dirty="0"/>
            </a:br>
            <a:r>
              <a:rPr lang="en-IN" dirty="0"/>
              <a:t>FROM `order` O</a:t>
            </a:r>
            <a:br>
              <a:rPr lang="en-IN" dirty="0"/>
            </a:br>
            <a:r>
              <a:rPr lang="en-IN" dirty="0"/>
              <a:t>INNER JOIN customer P ON </a:t>
            </a:r>
            <a:r>
              <a:rPr lang="en-IN" dirty="0" err="1"/>
              <a:t>P.idcustomer</a:t>
            </a:r>
            <a:r>
              <a:rPr lang="en-IN" dirty="0"/>
              <a:t> = </a:t>
            </a:r>
            <a:r>
              <a:rPr lang="en-IN" dirty="0" err="1"/>
              <a:t>O.customerID</a:t>
            </a:r>
            <a:br>
              <a:rPr lang="en-IN" dirty="0"/>
            </a:br>
            <a:r>
              <a:rPr lang="en-IN" dirty="0"/>
              <a:t>INNER JOIN discount D ON </a:t>
            </a:r>
            <a:r>
              <a:rPr lang="en-IN" dirty="0" err="1"/>
              <a:t>D.iddiscount</a:t>
            </a:r>
            <a:r>
              <a:rPr lang="en-IN" dirty="0"/>
              <a:t> = </a:t>
            </a:r>
            <a:r>
              <a:rPr lang="en-IN" dirty="0" err="1"/>
              <a:t>O.discount</a:t>
            </a:r>
            <a:br>
              <a:rPr lang="en-IN" dirty="0"/>
            </a:br>
            <a:r>
              <a:rPr lang="en-IN" dirty="0"/>
              <a:t>INNER JOIN products C ON </a:t>
            </a:r>
            <a:r>
              <a:rPr lang="en-IN" dirty="0" err="1"/>
              <a:t>C.idproducts</a:t>
            </a:r>
            <a:r>
              <a:rPr lang="en-IN" dirty="0"/>
              <a:t> = </a:t>
            </a:r>
            <a:r>
              <a:rPr lang="en-IN" dirty="0" err="1"/>
              <a:t>O.product</a:t>
            </a:r>
            <a:br>
              <a:rPr lang="en-IN" dirty="0"/>
            </a:br>
            <a:r>
              <a:rPr lang="en-IN" dirty="0"/>
              <a:t>WHERE </a:t>
            </a:r>
            <a:r>
              <a:rPr lang="en-IN" dirty="0" err="1"/>
              <a:t>O.discount</a:t>
            </a:r>
            <a:r>
              <a:rPr lang="en-IN" dirty="0"/>
              <a:t> IS NOT NULL</a:t>
            </a:r>
            <a:br>
              <a:rPr lang="en-IN" dirty="0"/>
            </a:br>
            <a:r>
              <a:rPr lang="en-IN" dirty="0"/>
              <a:t>GROUP BY </a:t>
            </a:r>
            <a:r>
              <a:rPr lang="en-IN" dirty="0" err="1"/>
              <a:t>P.name</a:t>
            </a:r>
            <a:r>
              <a:rPr lang="en-IN" dirty="0"/>
              <a:t>;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  <a:p>
            <a:endParaRPr lang="en-US" sz="1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542B90-F242-6042-B86B-9E39C1F0C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628083"/>
            <a:ext cx="4443984" cy="300736"/>
          </a:xfrm>
        </p:spPr>
        <p:txBody>
          <a:bodyPr/>
          <a:lstStyle/>
          <a:p>
            <a:r>
              <a:rPr lang="en-US" sz="1800" b="1"/>
              <a:t>Result Set</a:t>
            </a:r>
          </a:p>
        </p:txBody>
      </p:sp>
      <p:pic>
        <p:nvPicPr>
          <p:cNvPr id="12" name="Content Placeholder 11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FFAC3A82-17D4-7B45-A6E1-5E18738E224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815583" y="2046663"/>
            <a:ext cx="6374583" cy="1996700"/>
          </a:xfrm>
        </p:spPr>
      </p:pic>
    </p:spTree>
    <p:extLst>
      <p:ext uri="{BB962C8B-B14F-4D97-AF65-F5344CB8AC3E}">
        <p14:creationId xmlns:p14="http://schemas.microsoft.com/office/powerpoint/2010/main" val="2483187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ED13-DCF3-B346-8155-45CA859E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080" y="346004"/>
            <a:ext cx="9601200" cy="1131711"/>
          </a:xfrm>
        </p:spPr>
        <p:txBody>
          <a:bodyPr>
            <a:normAutofit/>
          </a:bodyPr>
          <a:lstStyle/>
          <a:p>
            <a:r>
              <a:rPr lang="en-US" sz="2400" dirty="0"/>
              <a:t>Scenario 3 – View to see the discount report – Month wise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62DCD-B870-EF4B-B093-C8A33BF8B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628083"/>
            <a:ext cx="4443984" cy="300736"/>
          </a:xfrm>
        </p:spPr>
        <p:txBody>
          <a:bodyPr/>
          <a:lstStyle/>
          <a:p>
            <a:r>
              <a:rPr lang="en-US" sz="1800" b="1"/>
              <a:t>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311E9D-011B-7D47-9EB0-7E20F560D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928819"/>
            <a:ext cx="4443984" cy="393858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CREATE VIEW </a:t>
            </a:r>
            <a:r>
              <a:rPr lang="en-IN" dirty="0" err="1"/>
              <a:t>MonthWiseDiscountReport</a:t>
            </a:r>
            <a:br>
              <a:rPr lang="en-IN" dirty="0"/>
            </a:br>
            <a:r>
              <a:rPr lang="en-IN" dirty="0"/>
              <a:t>AS</a:t>
            </a:r>
            <a:br>
              <a:rPr lang="en-IN" dirty="0"/>
            </a:br>
            <a:r>
              <a:rPr lang="en-IN" dirty="0"/>
              <a:t>SELECT DATE_FORMAT(</a:t>
            </a:r>
            <a:r>
              <a:rPr lang="en-IN" dirty="0" err="1"/>
              <a:t>purchaseDate</a:t>
            </a:r>
            <a:r>
              <a:rPr lang="en-IN" dirty="0"/>
              <a:t>, "%M-%Y") as `</a:t>
            </a:r>
            <a:r>
              <a:rPr lang="en-IN" dirty="0" err="1"/>
              <a:t>Month`,SUM</a:t>
            </a:r>
            <a:r>
              <a:rPr lang="en-IN" dirty="0"/>
              <a:t>(</a:t>
            </a:r>
            <a:r>
              <a:rPr lang="en-IN" dirty="0" err="1"/>
              <a:t>O.purchaseAmount</a:t>
            </a:r>
            <a:r>
              <a:rPr lang="en-IN" dirty="0"/>
              <a:t>) AS </a:t>
            </a:r>
            <a:r>
              <a:rPr lang="en-IN" dirty="0" err="1"/>
              <a:t>TotalSaleAmount,SUM</a:t>
            </a:r>
            <a:r>
              <a:rPr lang="en-IN" dirty="0"/>
              <a:t>(</a:t>
            </a:r>
            <a:r>
              <a:rPr lang="en-IN" dirty="0" err="1"/>
              <a:t>C.price</a:t>
            </a:r>
            <a:r>
              <a:rPr lang="en-IN" dirty="0"/>
              <a:t>) AS </a:t>
            </a:r>
            <a:r>
              <a:rPr lang="en-IN" dirty="0" err="1"/>
              <a:t>TotalProductPrice</a:t>
            </a:r>
            <a:br>
              <a:rPr lang="en-IN" dirty="0"/>
            </a:br>
            <a:r>
              <a:rPr lang="en-IN" dirty="0"/>
              <a:t>,SUM(</a:t>
            </a:r>
            <a:r>
              <a:rPr lang="en-IN" dirty="0" err="1"/>
              <a:t>D.discountAmount</a:t>
            </a:r>
            <a:r>
              <a:rPr lang="en-IN" dirty="0"/>
              <a:t>) AS </a:t>
            </a:r>
            <a:r>
              <a:rPr lang="en-IN" dirty="0" err="1"/>
              <a:t>DiscountAmount</a:t>
            </a:r>
            <a:br>
              <a:rPr lang="en-IN" dirty="0"/>
            </a:br>
            <a:r>
              <a:rPr lang="en-IN" dirty="0"/>
              <a:t>FROM `order` O</a:t>
            </a:r>
            <a:br>
              <a:rPr lang="en-IN" dirty="0"/>
            </a:br>
            <a:r>
              <a:rPr lang="en-IN" dirty="0"/>
              <a:t>INNER JOIN customer P ON </a:t>
            </a:r>
            <a:r>
              <a:rPr lang="en-IN" dirty="0" err="1"/>
              <a:t>P.idcustomer</a:t>
            </a:r>
            <a:r>
              <a:rPr lang="en-IN" dirty="0"/>
              <a:t> = </a:t>
            </a:r>
            <a:r>
              <a:rPr lang="en-IN" dirty="0" err="1"/>
              <a:t>O.customerID</a:t>
            </a:r>
            <a:br>
              <a:rPr lang="en-IN" dirty="0"/>
            </a:br>
            <a:r>
              <a:rPr lang="en-IN" dirty="0"/>
              <a:t>INNER JOIN discount D ON </a:t>
            </a:r>
            <a:r>
              <a:rPr lang="en-IN" dirty="0" err="1"/>
              <a:t>D.iddiscount</a:t>
            </a:r>
            <a:r>
              <a:rPr lang="en-IN" dirty="0"/>
              <a:t> = </a:t>
            </a:r>
            <a:r>
              <a:rPr lang="en-IN" dirty="0" err="1"/>
              <a:t>O.discount</a:t>
            </a:r>
            <a:br>
              <a:rPr lang="en-IN" dirty="0"/>
            </a:br>
            <a:r>
              <a:rPr lang="en-IN" dirty="0"/>
              <a:t>INNER JOIN products C ON </a:t>
            </a:r>
            <a:r>
              <a:rPr lang="en-IN" dirty="0" err="1"/>
              <a:t>C.idproducts</a:t>
            </a:r>
            <a:r>
              <a:rPr lang="en-IN" dirty="0"/>
              <a:t> = </a:t>
            </a:r>
            <a:r>
              <a:rPr lang="en-IN" dirty="0" err="1"/>
              <a:t>O.product</a:t>
            </a:r>
            <a:br>
              <a:rPr lang="en-IN" dirty="0"/>
            </a:br>
            <a:r>
              <a:rPr lang="en-IN" dirty="0"/>
              <a:t>WHERE </a:t>
            </a:r>
            <a:r>
              <a:rPr lang="en-IN" dirty="0" err="1"/>
              <a:t>O.discount</a:t>
            </a:r>
            <a:r>
              <a:rPr lang="en-IN" dirty="0"/>
              <a:t> IS NOT NULL</a:t>
            </a:r>
            <a:br>
              <a:rPr lang="en-IN" dirty="0"/>
            </a:br>
            <a:r>
              <a:rPr lang="en-IN" dirty="0"/>
              <a:t>GROUP BY DATE_FORMAT(</a:t>
            </a:r>
            <a:r>
              <a:rPr lang="en-IN" dirty="0" err="1"/>
              <a:t>purchaseDate</a:t>
            </a:r>
            <a:r>
              <a:rPr lang="en-IN" dirty="0"/>
              <a:t>, "%M-%Y")</a:t>
            </a:r>
            <a:endParaRPr lang="en-US" sz="1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542B90-F242-6042-B86B-9E39C1F0C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628083"/>
            <a:ext cx="4443984" cy="300736"/>
          </a:xfrm>
        </p:spPr>
        <p:txBody>
          <a:bodyPr/>
          <a:lstStyle/>
          <a:p>
            <a:r>
              <a:rPr lang="en-US" sz="1800" b="1"/>
              <a:t>Result Set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22362B-0F17-EE4A-A18A-4C01C512D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1928819"/>
            <a:ext cx="4443984" cy="3938582"/>
          </a:xfrm>
        </p:spPr>
        <p:txBody>
          <a:bodyPr>
            <a:normAutofit fontScale="85000" lnSpcReduction="10000"/>
          </a:bodyPr>
          <a:lstStyle/>
          <a:p>
            <a:endParaRPr lang="en-US" sz="1400"/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61DCA7C-1E96-C143-99A3-18F156D5A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232" y="2229555"/>
            <a:ext cx="6240768" cy="177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33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81BB87B-09DB-E54A-A32F-3D3B9CB39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Thank YOU !!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1" name="Graphic 10" descr="Handshake">
            <a:extLst>
              <a:ext uri="{FF2B5EF4-FFF2-40B4-BE49-F238E27FC236}">
                <a16:creationId xmlns:a16="http://schemas.microsoft.com/office/drawing/2014/main" id="{3C0BF988-5A12-4637-A92D-819BE7E93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879" y="1340841"/>
            <a:ext cx="4375510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4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01DA5-DAE1-6B44-8CAA-35685096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D9C80-B5D7-E640-88E2-5CC751BDA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Music Store DB – ER Diagram</a:t>
            </a:r>
          </a:p>
          <a:p>
            <a:r>
              <a:rPr lang="en-US" dirty="0"/>
              <a:t>Queries – Statements and Execution</a:t>
            </a:r>
          </a:p>
          <a:p>
            <a:r>
              <a:rPr lang="en-US" dirty="0"/>
              <a:t>Additional Scenarios - Statements and Execution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15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724D-4911-7949-B7AB-95A438C4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163512"/>
            <a:ext cx="9601200" cy="665163"/>
          </a:xfrm>
        </p:spPr>
        <p:txBody>
          <a:bodyPr>
            <a:normAutofit fontScale="90000"/>
          </a:bodyPr>
          <a:lstStyle/>
          <a:p>
            <a:r>
              <a:rPr lang="en-US" dirty="0"/>
              <a:t>Music Store DB – ER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3DA1F6F-B597-D249-8FFB-4E369D625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1" y="828675"/>
            <a:ext cx="9915524" cy="5865813"/>
          </a:xfrm>
        </p:spPr>
      </p:pic>
    </p:spTree>
    <p:extLst>
      <p:ext uri="{BB962C8B-B14F-4D97-AF65-F5344CB8AC3E}">
        <p14:creationId xmlns:p14="http://schemas.microsoft.com/office/powerpoint/2010/main" val="110454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ED13-DCF3-B346-8155-45CA859E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080" y="346004"/>
            <a:ext cx="9601200" cy="1131711"/>
          </a:xfrm>
        </p:spPr>
        <p:txBody>
          <a:bodyPr>
            <a:normAutofit/>
          </a:bodyPr>
          <a:lstStyle/>
          <a:p>
            <a:r>
              <a:rPr lang="en-US" sz="2400" dirty="0"/>
              <a:t>Query 1 - </a:t>
            </a:r>
            <a:r>
              <a:rPr lang="en-IN" sz="2400" dirty="0"/>
              <a:t>Display a list of clients that spent more than the average spent by client in the past month.</a:t>
            </a:r>
            <a:br>
              <a:rPr lang="en-IN" sz="2400" dirty="0"/>
            </a:b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62DCD-B870-EF4B-B093-C8A33BF8B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628083"/>
            <a:ext cx="4443984" cy="300736"/>
          </a:xfrm>
        </p:spPr>
        <p:txBody>
          <a:bodyPr/>
          <a:lstStyle/>
          <a:p>
            <a:r>
              <a:rPr lang="en-US" sz="1800" b="1" dirty="0"/>
              <a:t>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311E9D-011B-7D47-9EB0-7E20F560D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928819"/>
            <a:ext cx="4443984" cy="3938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select c.*,</a:t>
            </a:r>
            <a:r>
              <a:rPr lang="en-US" sz="1400" dirty="0" err="1"/>
              <a:t>O.purchaseAmount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from `order` O</a:t>
            </a:r>
          </a:p>
          <a:p>
            <a:pPr marL="0" indent="0">
              <a:buNone/>
            </a:pPr>
            <a:r>
              <a:rPr lang="en-US" sz="1400"/>
              <a:t>inner join customer C on </a:t>
            </a:r>
            <a:r>
              <a:rPr lang="en-US" sz="1400" err="1"/>
              <a:t>C.idcustomer</a:t>
            </a:r>
            <a:r>
              <a:rPr lang="en-US" sz="1400"/>
              <a:t> = </a:t>
            </a:r>
            <a:r>
              <a:rPr lang="en-US" sz="1400" err="1"/>
              <a:t>O.customerid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where </a:t>
            </a:r>
            <a:r>
              <a:rPr lang="en-US" sz="1400" err="1"/>
              <a:t>O.purchaseAmount</a:t>
            </a:r>
            <a:r>
              <a:rPr lang="en-US" sz="1400"/>
              <a:t> &gt; (select </a:t>
            </a:r>
            <a:r>
              <a:rPr lang="en-US" sz="1400" err="1"/>
              <a:t>P.AverageAmount</a:t>
            </a:r>
            <a:r>
              <a:rPr lang="en-US" sz="1400"/>
              <a:t> from (select AVG(</a:t>
            </a:r>
            <a:r>
              <a:rPr lang="en-US" sz="1400" err="1"/>
              <a:t>purchaseAmount</a:t>
            </a:r>
            <a:r>
              <a:rPr lang="en-US" sz="1400"/>
              <a:t>) AS </a:t>
            </a:r>
            <a:r>
              <a:rPr lang="en-US" sz="1400" err="1"/>
              <a:t>AverageAmount</a:t>
            </a:r>
            <a:r>
              <a:rPr lang="en-US" sz="1400"/>
              <a:t>, </a:t>
            </a:r>
          </a:p>
          <a:p>
            <a:pPr marL="0" indent="0">
              <a:buNone/>
            </a:pPr>
            <a:r>
              <a:rPr lang="en-US" sz="1400"/>
              <a:t>DATE_FORMAT(</a:t>
            </a:r>
            <a:r>
              <a:rPr lang="en-US" sz="1400" err="1"/>
              <a:t>purchaseDate</a:t>
            </a:r>
            <a:r>
              <a:rPr lang="en-US" sz="1400"/>
              <a:t>, "%M-%Y") AS </a:t>
            </a:r>
            <a:r>
              <a:rPr lang="en-US" sz="1400" err="1"/>
              <a:t>PurchaseMonth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from `order`</a:t>
            </a:r>
          </a:p>
          <a:p>
            <a:pPr marL="0" indent="0">
              <a:buNone/>
            </a:pPr>
            <a:r>
              <a:rPr lang="en-US" sz="1400"/>
              <a:t>where MONTH(</a:t>
            </a:r>
            <a:r>
              <a:rPr lang="en-US" sz="1400" err="1"/>
              <a:t>purchaseDate</a:t>
            </a:r>
            <a:r>
              <a:rPr lang="en-US" sz="1400"/>
              <a:t>) = MONTH(CURRENT_DATE - INTERVAL 1 MONTH)</a:t>
            </a:r>
          </a:p>
          <a:p>
            <a:pPr marL="0" indent="0">
              <a:buNone/>
            </a:pPr>
            <a:r>
              <a:rPr lang="en-US" sz="1400"/>
              <a:t>group by DATE_FORMAT(</a:t>
            </a:r>
            <a:r>
              <a:rPr lang="en-US" sz="1400" err="1"/>
              <a:t>purchaseDate</a:t>
            </a:r>
            <a:r>
              <a:rPr lang="en-US" sz="1400"/>
              <a:t>, "%M-%Y")) AS P);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542B90-F242-6042-B86B-9E39C1F0C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628083"/>
            <a:ext cx="4443984" cy="300736"/>
          </a:xfrm>
        </p:spPr>
        <p:txBody>
          <a:bodyPr/>
          <a:lstStyle/>
          <a:p>
            <a:r>
              <a:rPr lang="en-US" sz="1800" b="1"/>
              <a:t>Result Set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E92E1F5-88B8-C740-BF63-1BEF1033159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584" y="2079186"/>
            <a:ext cx="6237198" cy="20412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443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ED13-DCF3-B346-8155-45CA859E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080" y="346004"/>
            <a:ext cx="9601200" cy="1131711"/>
          </a:xfrm>
        </p:spPr>
        <p:txBody>
          <a:bodyPr>
            <a:normAutofit fontScale="90000"/>
          </a:bodyPr>
          <a:lstStyle/>
          <a:p>
            <a:r>
              <a:rPr lang="en-US" sz="2400"/>
              <a:t>Query  2 - </a:t>
            </a:r>
            <a:r>
              <a:rPr lang="en-IN" sz="2700"/>
              <a:t>The top sold products and least sold products over a week.</a:t>
            </a:r>
            <a:br>
              <a:rPr lang="en-IN"/>
            </a:br>
            <a:r>
              <a:rPr lang="en-US" sz="240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62DCD-B870-EF4B-B093-C8A33BF8B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628083"/>
            <a:ext cx="4443984" cy="300736"/>
          </a:xfrm>
        </p:spPr>
        <p:txBody>
          <a:bodyPr/>
          <a:lstStyle/>
          <a:p>
            <a:r>
              <a:rPr lang="en-US" sz="1800" b="1"/>
              <a:t>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311E9D-011B-7D47-9EB0-7E20F560D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928819"/>
            <a:ext cx="4443984" cy="39385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/>
              <a:t>SELECT P.albumName,G.genreName,CONCAT(</a:t>
            </a:r>
            <a:r>
              <a:rPr lang="en-US" sz="1400" dirty="0" err="1"/>
              <a:t>S.firstname</a:t>
            </a:r>
            <a:r>
              <a:rPr lang="en-US" sz="1400" dirty="0"/>
              <a:t>, </a:t>
            </a:r>
            <a:r>
              <a:rPr lang="en-US" sz="1400" dirty="0" err="1"/>
              <a:t>S.lastname</a:t>
            </a:r>
            <a:r>
              <a:rPr lang="en-US" sz="1400" dirty="0"/>
              <a:t>) AS </a:t>
            </a:r>
            <a:r>
              <a:rPr lang="en-US" sz="1400" dirty="0" err="1"/>
              <a:t>SingerName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,SUM(</a:t>
            </a:r>
            <a:r>
              <a:rPr lang="en-US" sz="1400" dirty="0" err="1"/>
              <a:t>OO.Count</a:t>
            </a:r>
            <a:r>
              <a:rPr lang="en-US" sz="1400" dirty="0"/>
              <a:t>) as `Total Sold Copies`</a:t>
            </a:r>
          </a:p>
          <a:p>
            <a:pPr marL="0" indent="0">
              <a:buNone/>
            </a:pPr>
            <a:r>
              <a:rPr lang="en-US" sz="1400" dirty="0"/>
              <a:t>FROM products P</a:t>
            </a:r>
          </a:p>
          <a:p>
            <a:pPr marL="0" indent="0">
              <a:buNone/>
            </a:pPr>
            <a:r>
              <a:rPr lang="en-US" sz="1400" dirty="0"/>
              <a:t>INNER JOIN (SELECT * FROM (SELECT COUNT(</a:t>
            </a:r>
            <a:r>
              <a:rPr lang="en-US" sz="1400" dirty="0" err="1"/>
              <a:t>O.product</a:t>
            </a:r>
            <a:r>
              <a:rPr lang="en-US" sz="1400" dirty="0"/>
              <a:t>) AS Count, </a:t>
            </a:r>
            <a:r>
              <a:rPr lang="en-US" sz="1400" dirty="0" err="1"/>
              <a:t>O.product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FROM `ORDER` O</a:t>
            </a:r>
          </a:p>
          <a:p>
            <a:pPr marL="0" indent="0">
              <a:buNone/>
            </a:pPr>
            <a:r>
              <a:rPr lang="en-US" sz="1400" dirty="0"/>
              <a:t>           WHERE DAY(O.purchaseDate) BETWEEN (DAY(O.purchaseDate) - 7) AND DAY(O.purchaseDate)</a:t>
            </a:r>
          </a:p>
          <a:p>
            <a:pPr marL="0" indent="0">
              <a:buNone/>
            </a:pPr>
            <a:r>
              <a:rPr lang="en-US" sz="1400" dirty="0"/>
              <a:t>           GROUP BY </a:t>
            </a:r>
            <a:r>
              <a:rPr lang="en-US" sz="1400" dirty="0" err="1"/>
              <a:t>O.product</a:t>
            </a:r>
            <a:r>
              <a:rPr lang="en-US" sz="1400" dirty="0"/>
              <a:t>) AS O) OO on </a:t>
            </a:r>
            <a:r>
              <a:rPr lang="en-US" sz="1400" dirty="0" err="1"/>
              <a:t>OO.product</a:t>
            </a:r>
            <a:r>
              <a:rPr lang="en-US" sz="1400" dirty="0"/>
              <a:t> = </a:t>
            </a:r>
            <a:r>
              <a:rPr lang="en-US" sz="1400" dirty="0" err="1"/>
              <a:t>P.idproducts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INNER JOIN genre G ON </a:t>
            </a:r>
            <a:r>
              <a:rPr lang="en-US" sz="1400" dirty="0" err="1"/>
              <a:t>G.idgenre</a:t>
            </a:r>
            <a:r>
              <a:rPr lang="en-US" sz="1400" dirty="0"/>
              <a:t> = </a:t>
            </a:r>
            <a:r>
              <a:rPr lang="en-US" sz="1400" dirty="0" err="1"/>
              <a:t>P.genre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INNER JOIN singer S ON </a:t>
            </a:r>
            <a:r>
              <a:rPr lang="en-US" sz="1400" dirty="0" err="1"/>
              <a:t>S.idsinger</a:t>
            </a:r>
            <a:r>
              <a:rPr lang="en-US" sz="1400" dirty="0"/>
              <a:t> = </a:t>
            </a:r>
            <a:r>
              <a:rPr lang="en-US" sz="1400" dirty="0" err="1"/>
              <a:t>P.singer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GROUP BY P.albumName,G.genreName,CONCAT(</a:t>
            </a:r>
            <a:r>
              <a:rPr lang="en-US" sz="1400" dirty="0" err="1"/>
              <a:t>S.firstname</a:t>
            </a:r>
            <a:r>
              <a:rPr lang="en-US" sz="1400" dirty="0"/>
              <a:t>, </a:t>
            </a:r>
            <a:r>
              <a:rPr lang="en-US" sz="1400" dirty="0" err="1"/>
              <a:t>S.lastname</a:t>
            </a:r>
            <a:r>
              <a:rPr lang="en-US" sz="1400" dirty="0"/>
              <a:t>);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542B90-F242-6042-B86B-9E39C1F0C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628083"/>
            <a:ext cx="4443984" cy="300736"/>
          </a:xfrm>
        </p:spPr>
        <p:txBody>
          <a:bodyPr/>
          <a:lstStyle/>
          <a:p>
            <a:r>
              <a:rPr lang="en-US" sz="1800" b="1"/>
              <a:t>Result Set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EE51D2-856D-0E4C-BEB1-D1F98BF5747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583" y="1928819"/>
            <a:ext cx="6327347" cy="1796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184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ED13-DCF3-B346-8155-45CA859E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080" y="346004"/>
            <a:ext cx="9601200" cy="1131711"/>
          </a:xfrm>
        </p:spPr>
        <p:txBody>
          <a:bodyPr>
            <a:noAutofit/>
          </a:bodyPr>
          <a:lstStyle/>
          <a:p>
            <a:r>
              <a:rPr lang="en-US" sz="2400" dirty="0"/>
              <a:t>Query 3 - </a:t>
            </a:r>
            <a:r>
              <a:rPr lang="en-IN" sz="2400" dirty="0"/>
              <a:t>The maximum price of products in the same genre (for example, rock, pop, country, hip-hop). Use GROUP BY to list all the genres and their maximum price.</a:t>
            </a:r>
            <a:br>
              <a:rPr lang="en-IN" sz="2400" dirty="0"/>
            </a:b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62DCD-B870-EF4B-B093-C8A33BF8B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628083"/>
            <a:ext cx="4443984" cy="300736"/>
          </a:xfrm>
        </p:spPr>
        <p:txBody>
          <a:bodyPr/>
          <a:lstStyle/>
          <a:p>
            <a:r>
              <a:rPr lang="en-US" sz="1800" b="1"/>
              <a:t>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311E9D-011B-7D47-9EB0-7E20F560D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928819"/>
            <a:ext cx="4443984" cy="3938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SELECT </a:t>
            </a:r>
            <a:r>
              <a:rPr lang="en-IN" sz="1400" dirty="0" err="1"/>
              <a:t>G.genreName,MAX</a:t>
            </a:r>
            <a:r>
              <a:rPr lang="en-IN" sz="1400" dirty="0"/>
              <a:t>(</a:t>
            </a:r>
            <a:r>
              <a:rPr lang="en-IN" sz="1400" dirty="0" err="1"/>
              <a:t>P.price</a:t>
            </a:r>
            <a:r>
              <a:rPr lang="en-IN" sz="1400" dirty="0"/>
              <a:t>) AS `Expensive Products`</a:t>
            </a:r>
          </a:p>
          <a:p>
            <a:pPr marL="0" indent="0">
              <a:buNone/>
            </a:pPr>
            <a:r>
              <a:rPr lang="en-IN" sz="1400" dirty="0"/>
              <a:t>FROM products P</a:t>
            </a:r>
          </a:p>
          <a:p>
            <a:pPr marL="0" indent="0">
              <a:buNone/>
            </a:pPr>
            <a:r>
              <a:rPr lang="en-IN" sz="1400" dirty="0"/>
              <a:t>INNER JOIN genre G ON </a:t>
            </a:r>
            <a:r>
              <a:rPr lang="en-IN" sz="1400" dirty="0" err="1"/>
              <a:t>G.idgenre</a:t>
            </a:r>
            <a:r>
              <a:rPr lang="en-IN" sz="1400" dirty="0"/>
              <a:t> = </a:t>
            </a:r>
            <a:r>
              <a:rPr lang="en-IN" sz="1400" dirty="0" err="1"/>
              <a:t>P.genre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GROUP BY </a:t>
            </a:r>
            <a:r>
              <a:rPr lang="en-IN" sz="1400" dirty="0" err="1"/>
              <a:t>G.genreName</a:t>
            </a:r>
            <a:r>
              <a:rPr lang="en-IN" sz="1400" dirty="0"/>
              <a:t> </a:t>
            </a:r>
            <a:endParaRPr lang="en-US" sz="1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542B90-F242-6042-B86B-9E39C1F0C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628083"/>
            <a:ext cx="4443984" cy="300736"/>
          </a:xfrm>
        </p:spPr>
        <p:txBody>
          <a:bodyPr/>
          <a:lstStyle/>
          <a:p>
            <a:r>
              <a:rPr lang="en-US" sz="1800" b="1"/>
              <a:t>Result Set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7F045D0-D54F-8F40-8469-B5E86F91922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602" y="1928818"/>
            <a:ext cx="6730429" cy="185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977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ED13-DCF3-B346-8155-45CA859E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080" y="346004"/>
            <a:ext cx="9601200" cy="1131711"/>
          </a:xfrm>
        </p:spPr>
        <p:txBody>
          <a:bodyPr>
            <a:normAutofit/>
          </a:bodyPr>
          <a:lstStyle/>
          <a:p>
            <a:r>
              <a:rPr lang="en-US" sz="2400" dirty="0"/>
              <a:t>Query 4 - </a:t>
            </a:r>
            <a:r>
              <a:rPr lang="en-IN" sz="2400" dirty="0"/>
              <a:t>List how many customers the system has by location (Country, Province, and City), and then sort them.</a:t>
            </a:r>
            <a:br>
              <a:rPr lang="en-IN" sz="2400" dirty="0"/>
            </a:b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62DCD-B870-EF4B-B093-C8A33BF8B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628083"/>
            <a:ext cx="4443984" cy="300736"/>
          </a:xfrm>
        </p:spPr>
        <p:txBody>
          <a:bodyPr/>
          <a:lstStyle/>
          <a:p>
            <a:r>
              <a:rPr lang="en-US" sz="1800" b="1"/>
              <a:t>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311E9D-011B-7D47-9EB0-7E20F560D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928819"/>
            <a:ext cx="4443984" cy="3938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SELECT COUNT(IDCUSTOMER) AS "CUSTOMERS PER LOCATION",</a:t>
            </a:r>
          </a:p>
          <a:p>
            <a:pPr marL="0" indent="0">
              <a:buNone/>
            </a:pPr>
            <a:r>
              <a:rPr lang="en-IN" sz="1400" dirty="0"/>
              <a:t> C.NAME AS CITY, PR.NAME AS PROVINCE, COU.NAME AS COUNTRY FROM CUSTOMER CU</a:t>
            </a:r>
            <a:br>
              <a:rPr lang="en-IN" sz="1400" dirty="0"/>
            </a:br>
            <a:r>
              <a:rPr lang="en-IN" sz="1400" dirty="0"/>
              <a:t>JOIN CITY C</a:t>
            </a:r>
            <a:br>
              <a:rPr lang="en-IN" sz="1400" dirty="0"/>
            </a:br>
            <a:r>
              <a:rPr lang="en-IN" sz="1400" dirty="0"/>
              <a:t>ON C.IDCITY = CU.CITY</a:t>
            </a:r>
            <a:br>
              <a:rPr lang="en-IN" sz="1400" dirty="0"/>
            </a:br>
            <a:r>
              <a:rPr lang="en-IN" sz="1400" dirty="0"/>
              <a:t>JOIN PROVINCE PR</a:t>
            </a:r>
            <a:br>
              <a:rPr lang="en-IN" sz="1400" dirty="0"/>
            </a:br>
            <a:r>
              <a:rPr lang="en-IN" sz="1400" dirty="0"/>
              <a:t>ON PR.IDPROVINCE = CU.PROVINCE</a:t>
            </a:r>
            <a:br>
              <a:rPr lang="en-IN" sz="1400" dirty="0"/>
            </a:br>
            <a:r>
              <a:rPr lang="en-IN" sz="1400" dirty="0"/>
              <a:t>JOIN COUNTRY COU</a:t>
            </a:r>
            <a:br>
              <a:rPr lang="en-IN" sz="1400" dirty="0"/>
            </a:br>
            <a:r>
              <a:rPr lang="en-IN" sz="1400" dirty="0"/>
              <a:t>ON COU.IDCOUNTRY = PR.COUNTRY</a:t>
            </a:r>
            <a:br>
              <a:rPr lang="en-IN" sz="1400" dirty="0"/>
            </a:br>
            <a:r>
              <a:rPr lang="en-IN" sz="1400" dirty="0"/>
              <a:t>GROUP BY CITY</a:t>
            </a:r>
            <a:br>
              <a:rPr lang="en-IN" sz="1400" dirty="0"/>
            </a:br>
            <a:r>
              <a:rPr lang="en-IN" sz="1400" dirty="0"/>
              <a:t>ORDER BY CITY, PROVINCE,COUNTRY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542B90-F242-6042-B86B-9E39C1F0C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628083"/>
            <a:ext cx="4443984" cy="300736"/>
          </a:xfrm>
        </p:spPr>
        <p:txBody>
          <a:bodyPr/>
          <a:lstStyle/>
          <a:p>
            <a:r>
              <a:rPr lang="en-US" sz="1800" b="1"/>
              <a:t>Result Set</a:t>
            </a:r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C2B76C6-406B-6647-B975-C9727A98BE8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84" y="1928819"/>
            <a:ext cx="6237528" cy="162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9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ED13-DCF3-B346-8155-45CA859E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080" y="346004"/>
            <a:ext cx="9601200" cy="1131711"/>
          </a:xfrm>
        </p:spPr>
        <p:txBody>
          <a:bodyPr>
            <a:normAutofit/>
          </a:bodyPr>
          <a:lstStyle/>
          <a:p>
            <a:r>
              <a:rPr lang="en-US" sz="2400" dirty="0"/>
              <a:t>Query  5 - </a:t>
            </a:r>
            <a:r>
              <a:rPr lang="en-IN" sz="2400" dirty="0"/>
              <a:t>List how many products the store has sold for a particular month.</a:t>
            </a:r>
            <a:br>
              <a:rPr lang="en-IN" sz="2400" dirty="0"/>
            </a:b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62DCD-B870-EF4B-B093-C8A33BF8B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628083"/>
            <a:ext cx="4443984" cy="300736"/>
          </a:xfrm>
        </p:spPr>
        <p:txBody>
          <a:bodyPr/>
          <a:lstStyle/>
          <a:p>
            <a:r>
              <a:rPr lang="en-US" sz="1800" b="1"/>
              <a:t>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311E9D-011B-7D47-9EB0-7E20F560D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928819"/>
            <a:ext cx="4443984" cy="3938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SELECT PRODUCT,</a:t>
            </a:r>
            <a:br>
              <a:rPr lang="en-IN" sz="1400" dirty="0"/>
            </a:br>
            <a:r>
              <a:rPr lang="en-IN" sz="1400" dirty="0"/>
              <a:t>COUNT(*) AS TOTALNOOFPRODUCTS,</a:t>
            </a:r>
            <a:br>
              <a:rPr lang="en-IN" sz="1400" dirty="0"/>
            </a:br>
            <a:r>
              <a:rPr lang="en-IN" sz="1400" dirty="0"/>
              <a:t>EXTRACT(MONTH FROM PURCHASEDATE) AS MONTH,</a:t>
            </a:r>
            <a:br>
              <a:rPr lang="en-IN" sz="1400" dirty="0"/>
            </a:br>
            <a:r>
              <a:rPr lang="en-IN" sz="1400" dirty="0" err="1"/>
              <a:t>monthname</a:t>
            </a:r>
            <a:r>
              <a:rPr lang="en-IN" sz="1400" dirty="0"/>
              <a:t>(PURCHASEDATE) AS MONTHNAME</a:t>
            </a:r>
            <a:br>
              <a:rPr lang="en-IN" sz="1400" dirty="0"/>
            </a:br>
            <a:r>
              <a:rPr lang="en-IN" sz="1400" dirty="0"/>
              <a:t>FROM MUSIC_STORE.ORDER ORD</a:t>
            </a:r>
            <a:br>
              <a:rPr lang="en-IN" sz="1400" dirty="0"/>
            </a:br>
            <a:r>
              <a:rPr lang="en-IN" sz="1400" dirty="0"/>
              <a:t>JOIN</a:t>
            </a:r>
            <a:br>
              <a:rPr lang="en-IN" sz="1400" dirty="0"/>
            </a:br>
            <a:r>
              <a:rPr lang="en-IN" sz="1400" dirty="0"/>
              <a:t>MUSIC_STORE.PRODUCTS PR</a:t>
            </a:r>
            <a:br>
              <a:rPr lang="en-IN" sz="1400" dirty="0"/>
            </a:br>
            <a:r>
              <a:rPr lang="en-IN" sz="1400" dirty="0"/>
              <a:t>ON</a:t>
            </a:r>
            <a:br>
              <a:rPr lang="en-IN" sz="1400" dirty="0"/>
            </a:br>
            <a:r>
              <a:rPr lang="en-IN" sz="1400" dirty="0"/>
              <a:t>PR.IDPRODUCTS=ORD.PRODUCT</a:t>
            </a:r>
            <a:br>
              <a:rPr lang="en-IN" sz="1400" dirty="0"/>
            </a:br>
            <a:r>
              <a:rPr lang="en-IN" sz="1400" dirty="0"/>
              <a:t>GROUP BY MONTH(PURCHASEDATE)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542B90-F242-6042-B86B-9E39C1F0C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628083"/>
            <a:ext cx="4443984" cy="300736"/>
          </a:xfrm>
        </p:spPr>
        <p:txBody>
          <a:bodyPr/>
          <a:lstStyle/>
          <a:p>
            <a:r>
              <a:rPr lang="en-US" sz="1800" b="1"/>
              <a:t>Result Set</a:t>
            </a:r>
          </a:p>
        </p:txBody>
      </p:sp>
      <p:pic>
        <p:nvPicPr>
          <p:cNvPr id="8" name="Content Placeholder 7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24971DAA-6DB1-6B4C-A1C6-511B777C0CC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986" y="1928819"/>
            <a:ext cx="6408655" cy="197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67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ED13-DCF3-B346-8155-45CA859E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080" y="346004"/>
            <a:ext cx="9601200" cy="1131711"/>
          </a:xfrm>
        </p:spPr>
        <p:txBody>
          <a:bodyPr>
            <a:normAutofit/>
          </a:bodyPr>
          <a:lstStyle/>
          <a:p>
            <a:r>
              <a:rPr lang="en-US" sz="2400" dirty="0"/>
              <a:t>Query 6 - </a:t>
            </a:r>
            <a:r>
              <a:rPr lang="en-IN" sz="2400" dirty="0"/>
              <a:t>List how many distinct albums each singer has.  </a:t>
            </a:r>
            <a:br>
              <a:rPr lang="en-IN" sz="2400" dirty="0"/>
            </a:b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62DCD-B870-EF4B-B093-C8A33BF8B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628083"/>
            <a:ext cx="4443984" cy="300736"/>
          </a:xfrm>
        </p:spPr>
        <p:txBody>
          <a:bodyPr/>
          <a:lstStyle/>
          <a:p>
            <a:r>
              <a:rPr lang="en-US" sz="1800" b="1"/>
              <a:t>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311E9D-011B-7D47-9EB0-7E20F560D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928819"/>
            <a:ext cx="4443984" cy="3938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SELECT CONCAT(S.FIRSTNAME, ' ', S.LASTNAME) AS SINGERNAME,</a:t>
            </a:r>
            <a:br>
              <a:rPr lang="en-IN" sz="1400" dirty="0"/>
            </a:br>
            <a:r>
              <a:rPr lang="en-IN" sz="1400" dirty="0"/>
              <a:t>COUNT(DISTINCT ALBUMNAME) AS </a:t>
            </a:r>
            <a:r>
              <a:rPr lang="en-IN" sz="1400" dirty="0" err="1"/>
              <a:t>total_no_albums</a:t>
            </a:r>
            <a:br>
              <a:rPr lang="en-IN" sz="1400" dirty="0"/>
            </a:br>
            <a:r>
              <a:rPr lang="en-IN" sz="1400" dirty="0"/>
              <a:t>FROM</a:t>
            </a:r>
            <a:br>
              <a:rPr lang="en-IN" sz="1400" dirty="0"/>
            </a:br>
            <a:r>
              <a:rPr lang="en-IN" sz="1400" dirty="0"/>
              <a:t>PRODUCTS P</a:t>
            </a:r>
            <a:br>
              <a:rPr lang="en-IN" sz="1400" dirty="0"/>
            </a:br>
            <a:r>
              <a:rPr lang="en-IN" sz="1400" dirty="0"/>
              <a:t>JOIN</a:t>
            </a:r>
            <a:br>
              <a:rPr lang="en-IN" sz="1400" dirty="0"/>
            </a:br>
            <a:r>
              <a:rPr lang="en-IN" sz="1400" dirty="0"/>
              <a:t>SINGER S</a:t>
            </a:r>
            <a:br>
              <a:rPr lang="en-IN" sz="1400" dirty="0"/>
            </a:br>
            <a:r>
              <a:rPr lang="en-IN" sz="1400" dirty="0"/>
              <a:t>ON</a:t>
            </a:r>
            <a:br>
              <a:rPr lang="en-IN" sz="1400" dirty="0"/>
            </a:br>
            <a:r>
              <a:rPr lang="en-IN" sz="1400" dirty="0"/>
              <a:t>P.SINGER=S.IDSINGER</a:t>
            </a:r>
            <a:br>
              <a:rPr lang="en-IN" sz="1400" dirty="0"/>
            </a:br>
            <a:r>
              <a:rPr lang="en-IN" sz="1400" dirty="0"/>
              <a:t>GROUP BY IDSINGER</a:t>
            </a:r>
            <a:br>
              <a:rPr lang="en-IN" sz="1400" dirty="0"/>
            </a:br>
            <a:r>
              <a:rPr lang="en-IN" sz="1400" dirty="0"/>
              <a:t>ORDER BY SINGERNAME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542B90-F242-6042-B86B-9E39C1F0C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628083"/>
            <a:ext cx="4443984" cy="300736"/>
          </a:xfrm>
        </p:spPr>
        <p:txBody>
          <a:bodyPr/>
          <a:lstStyle/>
          <a:p>
            <a:r>
              <a:rPr lang="en-US" sz="1800" b="1"/>
              <a:t>Result Set</a:t>
            </a:r>
          </a:p>
        </p:txBody>
      </p:sp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B2C3CA9-4106-E94E-A26E-67865D01C7F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181" y="1928818"/>
            <a:ext cx="6648244" cy="218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426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91</TotalTime>
  <Words>1370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Franklin Gothic Book</vt:lpstr>
      <vt:lpstr>Crop</vt:lpstr>
      <vt:lpstr>Music store DB</vt:lpstr>
      <vt:lpstr>CONTENT</vt:lpstr>
      <vt:lpstr>Music Store DB – ER Diagram</vt:lpstr>
      <vt:lpstr>Query 1 - Display a list of clients that spent more than the average spent by client in the past month. </vt:lpstr>
      <vt:lpstr>Query  2 - The top sold products and least sold products over a week.  </vt:lpstr>
      <vt:lpstr>Query 3 - The maximum price of products in the same genre (for example, rock, pop, country, hip-hop). Use GROUP BY to list all the genres and their maximum price. </vt:lpstr>
      <vt:lpstr>Query 4 - List how many customers the system has by location (Country, Province, and City), and then sort them. </vt:lpstr>
      <vt:lpstr>Query  5 - List how many products the store has sold for a particular month. </vt:lpstr>
      <vt:lpstr>Query 6 - List how many distinct albums each singer has.   </vt:lpstr>
      <vt:lpstr>Query  7 - List how many copies of an album are available of a particular singer. </vt:lpstr>
      <vt:lpstr>Scenario 1 - Automatic Update of the Available copies with respect to the Order update. </vt:lpstr>
      <vt:lpstr>Scenario 2 - Automatic update of the Product Audit table for every update occurring in the product table. </vt:lpstr>
      <vt:lpstr>Scenario 3 – View to see the discount report – Customer wise</vt:lpstr>
      <vt:lpstr>Scenario 3 – View to see the discount report – Month wise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store DB</dc:title>
  <dc:creator>Sanjana Surendran</dc:creator>
  <cp:lastModifiedBy>Ishwarya Vijaykrishnan</cp:lastModifiedBy>
  <cp:revision>19</cp:revision>
  <dcterms:created xsi:type="dcterms:W3CDTF">2021-11-24T02:39:06Z</dcterms:created>
  <dcterms:modified xsi:type="dcterms:W3CDTF">2021-11-24T13:53:22Z</dcterms:modified>
</cp:coreProperties>
</file>