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
  </p:handoutMasterIdLst>
  <p:sldIdLst>
    <p:sldId id="1015" r:id="rId3"/>
    <p:sldId id="1208" r:id="rId5"/>
    <p:sldId id="1209" r:id="rId6"/>
    <p:sldId id="1210" r:id="rId7"/>
    <p:sldId id="1211" r:id="rId8"/>
    <p:sldId id="1212" r:id="rId9"/>
    <p:sldId id="1213" r:id="rId10"/>
    <p:sldId id="1214" r:id="rId11"/>
    <p:sldId id="1215" r:id="rId12"/>
    <p:sldId id="1216" r:id="rId13"/>
    <p:sldId id="1217" r:id="rId14"/>
    <p:sldId id="1218" r:id="rId15"/>
    <p:sldId id="94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1D13"/>
    <a:srgbClr val="B052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91" autoAdjust="0"/>
    <p:restoredTop sz="94660"/>
  </p:normalViewPr>
  <p:slideViewPr>
    <p:cSldViewPr showGuides="1">
      <p:cViewPr varScale="1">
        <p:scale>
          <a:sx n="60" d="100"/>
          <a:sy n="60" d="100"/>
        </p:scale>
        <p:origin x="756" y="56"/>
      </p:cViewPr>
      <p:guideLst>
        <p:guide orient="horz" pos="1952"/>
        <p:guide pos="3888"/>
      </p:guideLst>
    </p:cSldViewPr>
  </p:slideViewPr>
  <p:notesTextViewPr>
    <p:cViewPr>
      <p:scale>
        <a:sx n="1" d="1"/>
        <a:sy n="1" d="1"/>
      </p:scale>
      <p:origin x="0" y="0"/>
    </p:cViewPr>
  </p:notesTextViewPr>
  <p:gridSpacing cx="119880" cy="11988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34445-DEDD-42D3-9F6D-C633FA04E0D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BA2F23-1E31-46C0-8E01-C83575F4183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BA2F23-1E31-46C0-8E01-C83575F4183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文本占位符 6"/>
          <p:cNvSpPr>
            <a:spLocks noGrp="1"/>
          </p:cNvSpPr>
          <p:nvPr>
            <p:ph type="body" idx="1"/>
          </p:nvPr>
        </p:nvSpPr>
        <p:spPr>
          <a:xfrm>
            <a:off x="441592" y="812073"/>
            <a:ext cx="6058359" cy="250400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0255" y="774065"/>
            <a:ext cx="6349365" cy="368300"/>
          </a:xfrm>
          <a:prstGeom prst="rect">
            <a:avLst/>
          </a:prstGeom>
          <a:noFill/>
        </p:spPr>
        <p:txBody>
          <a:bodyPr wrap="square" rtlCol="0" anchor="t">
            <a:spAutoFit/>
          </a:bodyPr>
          <a:p>
            <a:pPr indent="0" defTabSz="914400" fontAlgn="base">
              <a:buClrTx/>
              <a:buNone/>
            </a:pPr>
            <a:r>
              <a:rPr lang="en-US" altLang="zh-CN" b="1" i="1">
                <a:latin typeface="Times New Roman" panose="02020603050405020304" pitchFamily="18" charset="0"/>
                <a:ea typeface="宋体" panose="02010600030101010101" pitchFamily="2" charset="-122"/>
                <a:cs typeface="+mj-cs"/>
                <a:sym typeface="微软雅黑" panose="020B0503020204020204" charset="-122"/>
              </a:rPr>
              <a:t>P</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oxy reasoning</a:t>
            </a:r>
            <a:r>
              <a:rPr lang="en-US" altLang="zh-CN" b="1" i="1">
                <a:latin typeface="Times New Roman" panose="02020603050405020304" pitchFamily="18" charset="0"/>
                <a:ea typeface="宋体" panose="02010600030101010101" pitchFamily="2" charset="-122"/>
                <a:cs typeface="+mj-cs"/>
                <a:sym typeface="微软雅黑" panose="020B0503020204020204" charset="-122"/>
              </a:rPr>
              <a:t>            </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梅毒推理</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750695"/>
            <a:ext cx="5990590" cy="78359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Sexually transmitted diseases</a:t>
            </a:r>
            <a:endParaRPr kumimoji="0" lang="en-US" altLang="zh-CN"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ts val="1800"/>
              </a:lnSpc>
              <a:spcBef>
                <a:spcPts val="0"/>
              </a:spcBef>
              <a:spcAft>
                <a:spcPts val="0"/>
              </a:spcAft>
              <a:buClrTx/>
              <a:buSzTx/>
              <a:buFontTx/>
              <a:buNone/>
              <a:defRPr/>
            </a:pP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Poxy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reasoning</a:t>
            </a:r>
            <a:endParaRPr kumimoji="0" lang="en-US" altLang="zh-CN"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ts val="1800"/>
              </a:lnSpc>
              <a:spcBef>
                <a:spcPts val="0"/>
              </a:spcBef>
              <a:spcAft>
                <a:spcPts val="0"/>
              </a:spcAft>
              <a:buClrTx/>
              <a:buSzTx/>
              <a:buFontTx/>
              <a:buNone/>
              <a:defRPr/>
            </a:pP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Why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syphilis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isn’t other people’s problem</a:t>
            </a:r>
            <a:endParaRPr lang="zh-CN" altLang="en-US"/>
          </a:p>
        </p:txBody>
      </p:sp>
      <p:sp>
        <p:nvSpPr>
          <p:cNvPr id="4" name="文本框 3"/>
          <p:cNvSpPr txBox="1"/>
          <p:nvPr/>
        </p:nvSpPr>
        <p:spPr>
          <a:xfrm>
            <a:off x="581660" y="4867275"/>
            <a:ext cx="5889625" cy="78359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性传播疾病</a:t>
            </a:r>
            <a:endParaRPr kumimoji="0" lang="en-US" altLang="zh-CN"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ts val="1800"/>
              </a:lnSpc>
              <a:spcBef>
                <a:spcPts val="0"/>
              </a:spcBef>
              <a:spcAft>
                <a:spcPts val="0"/>
              </a:spcAft>
              <a:buClrTx/>
              <a:buSzTx/>
              <a:buFontTx/>
              <a:buNone/>
              <a:defRPr/>
            </a:pP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梅毒推理</a:t>
            </a:r>
            <a:endParaRPr lang="en-US" altLang="zh-CN"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sym typeface="+mn-ea"/>
            </a:endParaRPr>
          </a:p>
          <a:p>
            <a:pPr marL="0" marR="0" lvl="0" indent="0" algn="l" defTabSz="914400" rtl="0" eaLnBrk="0" fontAlgn="base" latinLnBrk="0" hangingPunct="0">
              <a:lnSpc>
                <a:spcPts val="1800"/>
              </a:lnSpc>
              <a:spcBef>
                <a:spcPts val="0"/>
              </a:spcBef>
              <a:spcAft>
                <a:spcPts val="0"/>
              </a:spcAft>
              <a:buClrTx/>
              <a:buSzTx/>
              <a:buFontTx/>
              <a:buNone/>
              <a:defRPr/>
            </a:pP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为什么梅毒不是别人的问题</a:t>
            </a:r>
            <a:endParaRPr lang="zh-CN" altLang="en-US"/>
          </a:p>
        </p:txBody>
      </p:sp>
      <p:pic>
        <p:nvPicPr>
          <p:cNvPr id="5" name="图片 4"/>
          <p:cNvPicPr>
            <a:picLocks noChangeAspect="1"/>
          </p:cNvPicPr>
          <p:nvPr/>
        </p:nvPicPr>
        <p:blipFill>
          <a:blip r:embed="rId1"/>
          <a:stretch>
            <a:fillRect/>
          </a:stretch>
        </p:blipFill>
        <p:spPr>
          <a:xfrm>
            <a:off x="7534910" y="3068955"/>
            <a:ext cx="3604260" cy="6172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0255" y="774065"/>
            <a:ext cx="6349365" cy="368300"/>
          </a:xfrm>
          <a:prstGeom prst="rect">
            <a:avLst/>
          </a:prstGeom>
          <a:noFill/>
        </p:spPr>
        <p:txBody>
          <a:bodyPr wrap="square" rtlCol="0" anchor="t">
            <a:spAutoFit/>
          </a:bodyPr>
          <a:p>
            <a:pPr indent="0" defTabSz="914400" fontAlgn="base">
              <a:buClrTx/>
              <a:buNone/>
            </a:pPr>
            <a:r>
              <a:rPr lang="en-US" altLang="zh-CN" b="1" i="1">
                <a:latin typeface="Times New Roman" panose="02020603050405020304" pitchFamily="18" charset="0"/>
                <a:ea typeface="宋体" panose="02010600030101010101" pitchFamily="2" charset="-122"/>
                <a:cs typeface="+mj-cs"/>
                <a:sym typeface="微软雅黑" panose="020B0503020204020204" charset="-122"/>
              </a:rPr>
              <a:t>P</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oxy reasoning</a:t>
            </a:r>
            <a:r>
              <a:rPr lang="en-US" altLang="zh-CN" b="1" i="1">
                <a:latin typeface="Times New Roman" panose="02020603050405020304" pitchFamily="18" charset="0"/>
                <a:ea typeface="宋体" panose="02010600030101010101" pitchFamily="2" charset="-122"/>
                <a:cs typeface="+mj-cs"/>
                <a:sym typeface="微软雅黑" panose="020B0503020204020204" charset="-122"/>
              </a:rPr>
              <a:t>            </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梅毒推理</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750060"/>
            <a:ext cx="5989320" cy="101473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Such factors have also led to rises in other sexually transmitted infections (stis). In 2018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diagnoses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of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chlamydia</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the commonest, rose by 2%, despite a drop in testing, while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gonorrhoea diagnoses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rose by 26%.</a:t>
            </a:r>
            <a:endParaRPr lang="zh-CN" altLang="en-US"/>
          </a:p>
        </p:txBody>
      </p:sp>
      <p:sp>
        <p:nvSpPr>
          <p:cNvPr id="4" name="文本框 3"/>
          <p:cNvSpPr txBox="1"/>
          <p:nvPr/>
        </p:nvSpPr>
        <p:spPr>
          <a:xfrm>
            <a:off x="581660" y="4747260"/>
            <a:ext cx="5975350" cy="78359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这些因素也导致了其他性传播感染病的增加。2018年，最常见的衣原体诊断上升了2%，尽管检测数量下降，但淋病诊断上升了26%。</a:t>
            </a:r>
            <a:endParaRPr lang="zh-CN" altLang="en-US"/>
          </a:p>
        </p:txBody>
      </p:sp>
      <p:pic>
        <p:nvPicPr>
          <p:cNvPr id="5" name="图片 4"/>
          <p:cNvPicPr>
            <a:picLocks noChangeAspect="1"/>
          </p:cNvPicPr>
          <p:nvPr/>
        </p:nvPicPr>
        <p:blipFill>
          <a:blip r:embed="rId1"/>
          <a:stretch>
            <a:fillRect/>
          </a:stretch>
        </p:blipFill>
        <p:spPr>
          <a:xfrm>
            <a:off x="7534910" y="2764790"/>
            <a:ext cx="3611880" cy="17907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0255" y="774065"/>
            <a:ext cx="6349365" cy="368300"/>
          </a:xfrm>
          <a:prstGeom prst="rect">
            <a:avLst/>
          </a:prstGeom>
          <a:noFill/>
        </p:spPr>
        <p:txBody>
          <a:bodyPr wrap="square" rtlCol="0" anchor="t">
            <a:spAutoFit/>
          </a:bodyPr>
          <a:p>
            <a:pPr indent="0" defTabSz="914400" fontAlgn="base">
              <a:buClrTx/>
              <a:buNone/>
            </a:pPr>
            <a:r>
              <a:rPr lang="en-US" altLang="zh-CN" b="1" i="1">
                <a:latin typeface="Times New Roman" panose="02020603050405020304" pitchFamily="18" charset="0"/>
                <a:ea typeface="宋体" panose="02010600030101010101" pitchFamily="2" charset="-122"/>
                <a:cs typeface="+mj-cs"/>
                <a:sym typeface="微软雅黑" panose="020B0503020204020204" charset="-122"/>
              </a:rPr>
              <a:t>P</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oxy reasoning</a:t>
            </a:r>
            <a:r>
              <a:rPr lang="en-US" altLang="zh-CN" b="1" i="1">
                <a:latin typeface="Times New Roman" panose="02020603050405020304" pitchFamily="18" charset="0"/>
                <a:ea typeface="宋体" panose="02010600030101010101" pitchFamily="2" charset="-122"/>
                <a:cs typeface="+mj-cs"/>
                <a:sym typeface="微软雅黑" panose="020B0503020204020204" charset="-122"/>
              </a:rPr>
              <a:t>            </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梅毒推理</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391920"/>
            <a:ext cx="5972175" cy="170688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【6】Better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treatment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and waning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terror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are clearly good things. But other reasons for rising cases are less positive.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sexual-</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health services have seen their funding slashed in recent years. Shame, moreover, means new infections are less likely to be diagnosed and treated quickly. “It’s an area full of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stigma</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says Emma Harding-Esch, another researcher at the lshtm. “STIS,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ironically</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are not considered sexy diseases.”</a:t>
            </a:r>
            <a:endParaRPr lang="zh-CN" altLang="en-US"/>
          </a:p>
        </p:txBody>
      </p:sp>
      <p:sp>
        <p:nvSpPr>
          <p:cNvPr id="4" name="文本框 3"/>
          <p:cNvSpPr txBox="1"/>
          <p:nvPr/>
        </p:nvSpPr>
        <p:spPr>
          <a:xfrm>
            <a:off x="581660" y="4508500"/>
            <a:ext cx="5987415" cy="1476375"/>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更好的治疗方案和恐惧的减轻显然是好事。但导致梅毒病例增加的其他原因就不那么乐观了。近年来，性健康服务的资金被大幅削减。而且，羞耻就意味着新感染梅毒不太可能被迅速诊断和治疗。“梅毒是个满是污名的病症，”LSHTM的另一位研究员艾玛·哈丁-埃施(Emma Harding-Esch)说。讽刺的是，性传播感染并不被认为是性病。</a:t>
            </a:r>
            <a:endParaRPr lang="zh-CN" altLang="en-US"/>
          </a:p>
        </p:txBody>
      </p:sp>
      <p:pic>
        <p:nvPicPr>
          <p:cNvPr id="5" name="图片 4"/>
          <p:cNvPicPr>
            <a:picLocks noChangeAspect="1"/>
          </p:cNvPicPr>
          <p:nvPr/>
        </p:nvPicPr>
        <p:blipFill>
          <a:blip r:embed="rId1"/>
          <a:stretch>
            <a:fillRect/>
          </a:stretch>
        </p:blipFill>
        <p:spPr>
          <a:xfrm>
            <a:off x="7534910" y="2589530"/>
            <a:ext cx="3619500" cy="22707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0255" y="774065"/>
            <a:ext cx="6349365" cy="368300"/>
          </a:xfrm>
          <a:prstGeom prst="rect">
            <a:avLst/>
          </a:prstGeom>
          <a:noFill/>
        </p:spPr>
        <p:txBody>
          <a:bodyPr wrap="square" rtlCol="0" anchor="t">
            <a:spAutoFit/>
          </a:bodyPr>
          <a:p>
            <a:pPr indent="0" defTabSz="914400" fontAlgn="base">
              <a:buClrTx/>
              <a:buNone/>
            </a:pPr>
            <a:r>
              <a:rPr lang="en-US" altLang="zh-CN" b="1" i="1">
                <a:latin typeface="Times New Roman" panose="02020603050405020304" pitchFamily="18" charset="0"/>
                <a:ea typeface="宋体" panose="02010600030101010101" pitchFamily="2" charset="-122"/>
                <a:cs typeface="+mj-cs"/>
                <a:sym typeface="微软雅黑" panose="020B0503020204020204" charset="-122"/>
              </a:rPr>
              <a:t>P</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oxy reasoning</a:t>
            </a:r>
            <a:r>
              <a:rPr lang="en-US" altLang="zh-CN" b="1" i="1">
                <a:latin typeface="Times New Roman" panose="02020603050405020304" pitchFamily="18" charset="0"/>
                <a:ea typeface="宋体" panose="02010600030101010101" pitchFamily="2" charset="-122"/>
                <a:cs typeface="+mj-cs"/>
                <a:sym typeface="微软雅黑" panose="020B0503020204020204" charset="-122"/>
              </a:rPr>
              <a:t>            </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梅毒推理</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631315"/>
            <a:ext cx="5993765" cy="1245235"/>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【7】And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syphilis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is one of the least sexy. Even now, when its days of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linguistic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othering are over, it is still seen as “something that affects other people,” says Dr Marks. That needs to change: the “French disease” is becoming a British disease again.</a:t>
            </a:r>
            <a:endParaRPr lang="zh-CN" altLang="en-US"/>
          </a:p>
        </p:txBody>
      </p:sp>
      <p:sp>
        <p:nvSpPr>
          <p:cNvPr id="4" name="文本框 3"/>
          <p:cNvSpPr txBox="1"/>
          <p:nvPr/>
        </p:nvSpPr>
        <p:spPr>
          <a:xfrm>
            <a:off x="581660" y="4628515"/>
            <a:ext cx="5996940" cy="101473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梅毒是最无法引起性冲动的疾病之一。马克斯博士说，即使是现在语言上的“他化”时代已经结束，梅毒仍然被视为“影响他人的东西”。这种情况需要改变:“法国病”正再次成为英国病。</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descr="7b0a20202020227461726765744d6f64756c65223a202270726f636573734f6e6c696e65466f6e7473220a7d0a"/>
          <p:cNvSpPr txBox="1"/>
          <p:nvPr/>
        </p:nvSpPr>
        <p:spPr>
          <a:xfrm>
            <a:off x="1325880" y="3114040"/>
            <a:ext cx="9692005" cy="1198880"/>
          </a:xfrm>
          <a:prstGeom prst="rect">
            <a:avLst/>
          </a:prstGeom>
          <a:noFill/>
        </p:spPr>
        <p:txBody>
          <a:bodyPr wrap="square" rtlCol="0" anchor="t">
            <a:spAutoFit/>
          </a:bodyPr>
          <a:p>
            <a:r>
              <a:rPr lang="zh-CN" altLang="en-US" sz="3600">
                <a:latin typeface="隶书" panose="02010509060101010101" charset="-122"/>
                <a:ea typeface="隶书" panose="02010509060101010101" charset="-122"/>
                <a:cs typeface="隶书" panose="02010509060101010101" charset="-122"/>
                <a:sym typeface="方正全福体" panose="02000500000000000000" charset="-122"/>
              </a:rPr>
              <a:t>想要获取视频文章PPT、PDF、Word版本的朋友</a:t>
            </a:r>
            <a:endParaRPr lang="zh-CN" altLang="en-US" sz="3600">
              <a:latin typeface="隶书" panose="02010509060101010101" charset="-122"/>
              <a:ea typeface="隶书" panose="02010509060101010101" charset="-122"/>
              <a:cs typeface="隶书" panose="02010509060101010101" charset="-122"/>
              <a:sym typeface="方正全福体" panose="02000500000000000000" charset="-122"/>
            </a:endParaRPr>
          </a:p>
          <a:p>
            <a:r>
              <a:rPr lang="zh-CN" altLang="en-US" sz="3600">
                <a:latin typeface="隶书" panose="02010509060101010101" charset="-122"/>
                <a:ea typeface="隶书" panose="02010509060101010101" charset="-122"/>
                <a:cs typeface="隶书" panose="02010509060101010101" charset="-122"/>
                <a:sym typeface="方正全福体" panose="02000500000000000000" charset="-122"/>
              </a:rPr>
              <a:t>               可以私信up主</a:t>
            </a:r>
            <a:endParaRPr lang="zh-CN" altLang="en-US" sz="3600">
              <a:latin typeface="隶书" panose="02010509060101010101" charset="-122"/>
              <a:ea typeface="隶书" panose="02010509060101010101" charset="-122"/>
              <a:cs typeface="隶书" panose="02010509060101010101" charset="-122"/>
              <a:sym typeface="方正全福体" panose="02000500000000000000" charset="-122"/>
            </a:endParaRPr>
          </a:p>
        </p:txBody>
      </p:sp>
      <p:sp>
        <p:nvSpPr>
          <p:cNvPr id="9" name="文本框 8"/>
          <p:cNvSpPr txBox="1"/>
          <p:nvPr/>
        </p:nvSpPr>
        <p:spPr>
          <a:xfrm>
            <a:off x="4611370" y="1494155"/>
            <a:ext cx="4543425" cy="1106805"/>
          </a:xfrm>
          <a:prstGeom prst="rect">
            <a:avLst/>
          </a:prstGeom>
          <a:noFill/>
        </p:spPr>
        <p:txBody>
          <a:bodyPr wrap="square" rtlCol="0">
            <a:spAutoFit/>
          </a:bodyPr>
          <a:p>
            <a:r>
              <a:rPr lang="zh-CN" altLang="en-US" sz="6600">
                <a:latin typeface="华文新魏" panose="02010800040101010101" charset="-122"/>
                <a:ea typeface="华文新魏" panose="02010800040101010101" charset="-122"/>
              </a:rPr>
              <a:t>感谢观看</a:t>
            </a:r>
            <a:endParaRPr lang="zh-CN" altLang="en-US" sz="6600">
              <a:latin typeface="华文新魏" panose="02010800040101010101" charset="-122"/>
              <a:ea typeface="华文新魏" panose="02010800040101010101" charset="-122"/>
            </a:endParaRPr>
          </a:p>
        </p:txBody>
      </p:sp>
      <p:sp>
        <p:nvSpPr>
          <p:cNvPr id="10" name="文本框 9" descr="7b0a20202020227461726765744d6f64756c65223a202270726f636573734f6e6c696e65466f6e7473220a7d0a"/>
          <p:cNvSpPr txBox="1"/>
          <p:nvPr/>
        </p:nvSpPr>
        <p:spPr>
          <a:xfrm>
            <a:off x="8616315" y="4869180"/>
            <a:ext cx="2621280" cy="583565"/>
          </a:xfrm>
          <a:prstGeom prst="rect">
            <a:avLst/>
          </a:prstGeom>
          <a:noFill/>
        </p:spPr>
        <p:txBody>
          <a:bodyPr wrap="none" rtlCol="0">
            <a:spAutoFit/>
          </a:bodyPr>
          <a:p>
            <a:r>
              <a:rPr lang="zh-CN" altLang="en-US" sz="3200">
                <a:latin typeface="汉仪青云简" panose="00020600040101010101" charset="-122"/>
                <a:ea typeface="汉仪青云简" panose="00020600040101010101" charset="-122"/>
                <a:sym typeface="汉仪青云简" panose="00020600040101010101" charset="-122"/>
              </a:rPr>
              <a:t>记得按时打卡</a:t>
            </a:r>
            <a:endParaRPr lang="zh-CN" altLang="en-US" sz="3200">
              <a:latin typeface="汉仪青云简" panose="00020600040101010101" charset="-122"/>
              <a:ea typeface="汉仪青云简" panose="00020600040101010101" charset="-122"/>
              <a:sym typeface="汉仪青云简" panose="00020600040101010101" charset="-122"/>
            </a:endParaRPr>
          </a:p>
        </p:txBody>
      </p:sp>
      <p:sp>
        <p:nvSpPr>
          <p:cNvPr id="3" name="文本框 2"/>
          <p:cNvSpPr txBox="1"/>
          <p:nvPr/>
        </p:nvSpPr>
        <p:spPr>
          <a:xfrm>
            <a:off x="770255" y="774065"/>
            <a:ext cx="6349365" cy="368300"/>
          </a:xfrm>
          <a:prstGeom prst="rect">
            <a:avLst/>
          </a:prstGeom>
          <a:noFill/>
        </p:spPr>
        <p:txBody>
          <a:bodyPr wrap="square" rtlCol="0" anchor="t">
            <a:spAutoFit/>
          </a:bodyPr>
          <a:p>
            <a:pPr indent="0" defTabSz="914400" fontAlgn="base">
              <a:buClrTx/>
              <a:buNone/>
            </a:pPr>
            <a:r>
              <a:rPr lang="en-US" altLang="zh-CN" b="1" i="1">
                <a:latin typeface="Times New Roman" panose="02020603050405020304" pitchFamily="18" charset="0"/>
                <a:ea typeface="宋体" panose="02010600030101010101" pitchFamily="2" charset="-122"/>
                <a:cs typeface="+mj-cs"/>
                <a:sym typeface="微软雅黑" panose="020B0503020204020204" charset="-122"/>
              </a:rPr>
              <a:t>P</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oxy reasoning</a:t>
            </a:r>
            <a:r>
              <a:rPr lang="en-US" altLang="zh-CN" b="1" i="1">
                <a:latin typeface="Times New Roman" panose="02020603050405020304" pitchFamily="18" charset="0"/>
                <a:ea typeface="宋体" panose="02010600030101010101" pitchFamily="2" charset="-122"/>
                <a:cs typeface="+mj-cs"/>
                <a:sym typeface="微软雅黑" panose="020B0503020204020204" charset="-122"/>
              </a:rPr>
              <a:t>            </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梅毒推理</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0255" y="774065"/>
            <a:ext cx="6349365" cy="368300"/>
          </a:xfrm>
          <a:prstGeom prst="rect">
            <a:avLst/>
          </a:prstGeom>
          <a:noFill/>
        </p:spPr>
        <p:txBody>
          <a:bodyPr wrap="square" rtlCol="0" anchor="t">
            <a:spAutoFit/>
          </a:bodyPr>
          <a:p>
            <a:pPr indent="0" defTabSz="914400" fontAlgn="base">
              <a:buClrTx/>
              <a:buNone/>
            </a:pPr>
            <a:r>
              <a:rPr lang="en-US" altLang="zh-CN" b="1" i="1">
                <a:latin typeface="Times New Roman" panose="02020603050405020304" pitchFamily="18" charset="0"/>
                <a:ea typeface="宋体" panose="02010600030101010101" pitchFamily="2" charset="-122"/>
                <a:cs typeface="+mj-cs"/>
                <a:sym typeface="微软雅黑" panose="020B0503020204020204" charset="-122"/>
              </a:rPr>
              <a:t>P</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oxy reasoning</a:t>
            </a:r>
            <a:r>
              <a:rPr lang="en-US" altLang="zh-CN" b="1" i="1">
                <a:latin typeface="Times New Roman" panose="02020603050405020304" pitchFamily="18" charset="0"/>
                <a:ea typeface="宋体" panose="02010600030101010101" pitchFamily="2" charset="-122"/>
                <a:cs typeface="+mj-cs"/>
                <a:sym typeface="微软雅黑" panose="020B0503020204020204" charset="-122"/>
              </a:rPr>
              <a:t>            </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梅毒推理</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025" y="1750695"/>
            <a:ext cx="5897245" cy="101473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【1】No one wants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syphilis</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Not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personally</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—its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symptoms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include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ulcers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and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insanity</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—and not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nationally</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The “French disease” as the English long called it, is an infamously “othered” illness.</a:t>
            </a:r>
            <a:endParaRPr lang="zh-CN" altLang="en-US"/>
          </a:p>
        </p:txBody>
      </p:sp>
      <p:sp>
        <p:nvSpPr>
          <p:cNvPr id="4" name="文本框 3"/>
          <p:cNvSpPr txBox="1"/>
          <p:nvPr/>
        </p:nvSpPr>
        <p:spPr>
          <a:xfrm>
            <a:off x="582930" y="4747895"/>
            <a:ext cx="5996940" cy="78359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没人想感染上梅毒，其症状包括溃疡和精神失常，梅毒既不是个人问题，也不是国家问题。英国人长期以来称之为“法国病”，其实是一种臭名昭著的“他人”病。</a:t>
            </a:r>
            <a:endParaRPr lang="zh-CN" altLang="en-US"/>
          </a:p>
        </p:txBody>
      </p:sp>
      <p:pic>
        <p:nvPicPr>
          <p:cNvPr id="5" name="图片 4"/>
          <p:cNvPicPr>
            <a:picLocks noChangeAspect="1"/>
          </p:cNvPicPr>
          <p:nvPr/>
        </p:nvPicPr>
        <p:blipFill>
          <a:blip r:embed="rId1"/>
          <a:stretch>
            <a:fillRect/>
          </a:stretch>
        </p:blipFill>
        <p:spPr>
          <a:xfrm>
            <a:off x="7534910" y="1990090"/>
            <a:ext cx="3604260" cy="36499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0255" y="774065"/>
            <a:ext cx="6349365" cy="368300"/>
          </a:xfrm>
          <a:prstGeom prst="rect">
            <a:avLst/>
          </a:prstGeom>
          <a:noFill/>
        </p:spPr>
        <p:txBody>
          <a:bodyPr wrap="square" rtlCol="0" anchor="t">
            <a:spAutoFit/>
          </a:bodyPr>
          <a:p>
            <a:pPr indent="0" defTabSz="914400" fontAlgn="base">
              <a:buClrTx/>
              <a:buNone/>
            </a:pPr>
            <a:r>
              <a:rPr lang="en-US" altLang="zh-CN" b="1" i="1">
                <a:latin typeface="Times New Roman" panose="02020603050405020304" pitchFamily="18" charset="0"/>
                <a:ea typeface="宋体" panose="02010600030101010101" pitchFamily="2" charset="-122"/>
                <a:cs typeface="+mj-cs"/>
                <a:sym typeface="微软雅黑" panose="020B0503020204020204" charset="-122"/>
              </a:rPr>
              <a:t>P</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oxy reasoning</a:t>
            </a:r>
            <a:r>
              <a:rPr lang="en-US" altLang="zh-CN" b="1" i="1">
                <a:latin typeface="Times New Roman" panose="02020603050405020304" pitchFamily="18" charset="0"/>
                <a:ea typeface="宋体" panose="02010600030101010101" pitchFamily="2" charset="-122"/>
                <a:cs typeface="+mj-cs"/>
                <a:sym typeface="微软雅黑" panose="020B0503020204020204" charset="-122"/>
              </a:rPr>
              <a:t>            </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梅毒推理</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750695"/>
            <a:ext cx="5977255" cy="78359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In 2014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academics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in Bucharest traced its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linguistic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history and found that, even as the English used to call it the French disease, the French called it the Neapolitan one.</a:t>
            </a:r>
            <a:endParaRPr lang="zh-CN" altLang="en-US"/>
          </a:p>
        </p:txBody>
      </p:sp>
      <p:sp>
        <p:nvSpPr>
          <p:cNvPr id="4" name="文本框 3"/>
          <p:cNvSpPr txBox="1"/>
          <p:nvPr/>
        </p:nvSpPr>
        <p:spPr>
          <a:xfrm>
            <a:off x="581660" y="4627880"/>
            <a:ext cx="5977255" cy="101473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2014年，布加勒斯特（罗马尼亚首都）的学者们对其语言史进行了追溯，发现尽管英国人曾称梅毒为“法国病”，但法国人却称之为“那不勒斯病”。（文章来自于公众号：考研英语外刊学习）</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7534910" y="2709545"/>
            <a:ext cx="3604260" cy="1409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0255" y="774065"/>
            <a:ext cx="6349365" cy="368300"/>
          </a:xfrm>
          <a:prstGeom prst="rect">
            <a:avLst/>
          </a:prstGeom>
          <a:noFill/>
        </p:spPr>
        <p:txBody>
          <a:bodyPr wrap="square" rtlCol="0" anchor="t">
            <a:spAutoFit/>
          </a:bodyPr>
          <a:p>
            <a:pPr indent="0" defTabSz="914400" fontAlgn="base">
              <a:buClrTx/>
              <a:buNone/>
            </a:pPr>
            <a:r>
              <a:rPr lang="en-US" altLang="zh-CN" b="1" i="1">
                <a:latin typeface="Times New Roman" panose="02020603050405020304" pitchFamily="18" charset="0"/>
                <a:ea typeface="宋体" panose="02010600030101010101" pitchFamily="2" charset="-122"/>
                <a:cs typeface="+mj-cs"/>
                <a:sym typeface="微软雅黑" panose="020B0503020204020204" charset="-122"/>
              </a:rPr>
              <a:t>P</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oxy reasoning</a:t>
            </a:r>
            <a:r>
              <a:rPr lang="en-US" altLang="zh-CN" b="1" i="1">
                <a:latin typeface="Times New Roman" panose="02020603050405020304" pitchFamily="18" charset="0"/>
                <a:ea typeface="宋体" panose="02010600030101010101" pitchFamily="2" charset="-122"/>
                <a:cs typeface="+mj-cs"/>
                <a:sym typeface="微软雅黑" panose="020B0503020204020204" charset="-122"/>
              </a:rPr>
              <a:t>            </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梅毒推理</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271905"/>
            <a:ext cx="5953760" cy="2168525"/>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【2】The othering didn’t stop there. The Russians called it Polish, the Poles called it German, the Germans called it French and the Danish called it Spanish. The Turks eschewed nationalism for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sectarianism</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calling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it the “Christian disease”, while, as the researchers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observed</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“in Northern India, the Muslims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blamed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the Hindu for the outbreak of the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affliction</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However, the Hindu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blamed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the Muslims and in the end everyone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blamed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the Europeans.” Not,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perhaps</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without cause.</a:t>
            </a:r>
            <a:endParaRPr lang="zh-CN" altLang="en-US"/>
          </a:p>
        </p:txBody>
      </p:sp>
      <p:sp>
        <p:nvSpPr>
          <p:cNvPr id="4" name="文本框 3"/>
          <p:cNvSpPr txBox="1"/>
          <p:nvPr/>
        </p:nvSpPr>
        <p:spPr>
          <a:xfrm>
            <a:off x="581660" y="4388485"/>
            <a:ext cx="5953760" cy="170688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他化行为”并没有就此结束。俄国人称之为波兰病，波兰人称之为德国病，德国人称之为法国病，丹麦人称之为西班牙病。土耳其人因教派而避开民族主义，称之为“基督教疾病”，然而，正如研究人员所观察到的那样:“在印度北部，穆斯林将这种疾病的爆发归咎于印度人。”然而，印度人指责穆斯林，最后所有人指责欧洲人。”（事实）也许不是这样，毫无原因。</a:t>
            </a:r>
            <a:endParaRPr lang="zh-CN" altLang="en-US"/>
          </a:p>
        </p:txBody>
      </p:sp>
      <p:pic>
        <p:nvPicPr>
          <p:cNvPr id="5" name="图片 4"/>
          <p:cNvPicPr>
            <a:picLocks noChangeAspect="1"/>
          </p:cNvPicPr>
          <p:nvPr/>
        </p:nvPicPr>
        <p:blipFill>
          <a:blip r:embed="rId1"/>
          <a:stretch>
            <a:fillRect/>
          </a:stretch>
        </p:blipFill>
        <p:spPr>
          <a:xfrm>
            <a:off x="7534910" y="2829560"/>
            <a:ext cx="3581400" cy="12268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0255" y="774065"/>
            <a:ext cx="6349365" cy="368300"/>
          </a:xfrm>
          <a:prstGeom prst="rect">
            <a:avLst/>
          </a:prstGeom>
          <a:noFill/>
        </p:spPr>
        <p:txBody>
          <a:bodyPr wrap="square" rtlCol="0" anchor="t">
            <a:spAutoFit/>
          </a:bodyPr>
          <a:p>
            <a:pPr indent="0" defTabSz="914400" fontAlgn="base">
              <a:buClrTx/>
              <a:buNone/>
            </a:pPr>
            <a:r>
              <a:rPr lang="en-US" altLang="zh-CN" b="1" i="1">
                <a:latin typeface="Times New Roman" panose="02020603050405020304" pitchFamily="18" charset="0"/>
                <a:ea typeface="宋体" panose="02010600030101010101" pitchFamily="2" charset="-122"/>
                <a:cs typeface="+mj-cs"/>
                <a:sym typeface="微软雅黑" panose="020B0503020204020204" charset="-122"/>
              </a:rPr>
              <a:t>P</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oxy reasoning</a:t>
            </a:r>
            <a:r>
              <a:rPr lang="en-US" altLang="zh-CN" b="1" i="1">
                <a:latin typeface="Times New Roman" panose="02020603050405020304" pitchFamily="18" charset="0"/>
                <a:ea typeface="宋体" panose="02010600030101010101" pitchFamily="2" charset="-122"/>
                <a:cs typeface="+mj-cs"/>
                <a:sym typeface="微软雅黑" panose="020B0503020204020204" charset="-122"/>
              </a:rPr>
              <a:t>            </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梅毒推理</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271270"/>
            <a:ext cx="5998845" cy="2168525"/>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【3】</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Syphilis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also feels like an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antiquated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disease. It is not. Cases have been rising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relentlessly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for 20 years in Britain. As a recent paper in Nature Microbiology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observed</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over the past decade rates have risen by about 150% in some high-</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income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countries. In 1999, 415 cases were reported at clinics in England and Wales. In 2019 there were 8,011 in England alone. (The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pandemic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makes later figures unreliable.) The numbers are still low. But the rise is worrying.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Ironically</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some of the reasons are probably positive.</a:t>
            </a:r>
            <a:endParaRPr lang="zh-CN" altLang="en-US"/>
          </a:p>
        </p:txBody>
      </p:sp>
      <p:sp>
        <p:nvSpPr>
          <p:cNvPr id="4" name="文本框 3"/>
          <p:cNvSpPr txBox="1"/>
          <p:nvPr/>
        </p:nvSpPr>
        <p:spPr>
          <a:xfrm>
            <a:off x="581660" y="4267835"/>
            <a:ext cx="6120765" cy="2168525"/>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梅毒也像是一种过时的疾病。其实，并不是。20年来，英国梅毒病例不断增加。正如《自然微生物学》(Nature</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a:t>
            </a: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Microbiology)杂志最近发表的一篇论文所观察到的那样，过去十年里，一些高收入国家的梅毒发病率上升了约150%。1999年，英格兰和威尔士的诊所报告了415例梅毒病例。2019年，仅在英国就有8011人患病。(因新冠疫情，后来的数据并不可靠。)梅毒患病人数仍然处于低位，但其病例的增长速度着实令人担忧。具有讽刺意味的是，有些引起梅毒的原因可能是乐观造成的。</a:t>
            </a:r>
            <a:endParaRPr lang="zh-CN" altLang="en-US"/>
          </a:p>
        </p:txBody>
      </p:sp>
      <p:pic>
        <p:nvPicPr>
          <p:cNvPr id="5" name="图片 4"/>
          <p:cNvPicPr>
            <a:picLocks noChangeAspect="1"/>
          </p:cNvPicPr>
          <p:nvPr/>
        </p:nvPicPr>
        <p:blipFill>
          <a:blip r:embed="rId1"/>
          <a:stretch>
            <a:fillRect/>
          </a:stretch>
        </p:blipFill>
        <p:spPr>
          <a:xfrm>
            <a:off x="7534910" y="2230120"/>
            <a:ext cx="3604260" cy="30022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0255" y="774065"/>
            <a:ext cx="6349365" cy="368300"/>
          </a:xfrm>
          <a:prstGeom prst="rect">
            <a:avLst/>
          </a:prstGeom>
          <a:noFill/>
        </p:spPr>
        <p:txBody>
          <a:bodyPr wrap="square" rtlCol="0" anchor="t">
            <a:spAutoFit/>
          </a:bodyPr>
          <a:p>
            <a:pPr indent="0" defTabSz="914400" fontAlgn="base">
              <a:buClrTx/>
              <a:buNone/>
            </a:pPr>
            <a:r>
              <a:rPr lang="en-US" altLang="zh-CN" b="1" i="1">
                <a:latin typeface="Times New Roman" panose="02020603050405020304" pitchFamily="18" charset="0"/>
                <a:ea typeface="宋体" panose="02010600030101010101" pitchFamily="2" charset="-122"/>
                <a:cs typeface="+mj-cs"/>
                <a:sym typeface="微软雅黑" panose="020B0503020204020204" charset="-122"/>
              </a:rPr>
              <a:t>P</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oxy reasoning</a:t>
            </a:r>
            <a:r>
              <a:rPr lang="en-US" altLang="zh-CN" b="1" i="1">
                <a:latin typeface="Times New Roman" panose="02020603050405020304" pitchFamily="18" charset="0"/>
                <a:ea typeface="宋体" panose="02010600030101010101" pitchFamily="2" charset="-122"/>
                <a:cs typeface="+mj-cs"/>
                <a:sym typeface="微软雅黑" panose="020B0503020204020204" charset="-122"/>
              </a:rPr>
              <a:t>            </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梅毒推理</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630680"/>
            <a:ext cx="5973445" cy="1245235"/>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【4】In the 18th and 19th centuries, Britain was a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profoundly poxy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place. Accurate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antique syphilis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rates are hard to come by (doctors avoided mentioning it on death certificates as it upset the relatives), but it is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estimated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that almost 8% of Victorians suffered from it.</a:t>
            </a:r>
            <a:endParaRPr lang="zh-CN" altLang="en-US"/>
          </a:p>
        </p:txBody>
      </p:sp>
      <p:sp>
        <p:nvSpPr>
          <p:cNvPr id="5" name="文本框 4"/>
          <p:cNvSpPr txBox="1"/>
          <p:nvPr/>
        </p:nvSpPr>
        <p:spPr>
          <a:xfrm>
            <a:off x="581660" y="4627880"/>
            <a:ext cx="5973445" cy="101473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18、19世纪的英国是一个被梅毒荼毒颇深的地方。很难获得古时梅毒的准确发病率 (医生们在死亡证明上避免提及梅毒，因为这让亲属们感到不快)，但据估计，维多利亚时代近8%的人患有此病。</a:t>
            </a:r>
            <a:endParaRPr lang="zh-CN" altLang="en-US"/>
          </a:p>
        </p:txBody>
      </p:sp>
      <p:pic>
        <p:nvPicPr>
          <p:cNvPr id="6" name="图片 5"/>
          <p:cNvPicPr>
            <a:picLocks noChangeAspect="1"/>
          </p:cNvPicPr>
          <p:nvPr/>
        </p:nvPicPr>
        <p:blipFill>
          <a:blip r:embed="rId1"/>
          <a:stretch>
            <a:fillRect/>
          </a:stretch>
        </p:blipFill>
        <p:spPr>
          <a:xfrm>
            <a:off x="7534910" y="2469515"/>
            <a:ext cx="3589020" cy="26136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0255" y="774065"/>
            <a:ext cx="6349365" cy="368300"/>
          </a:xfrm>
          <a:prstGeom prst="rect">
            <a:avLst/>
          </a:prstGeom>
          <a:noFill/>
        </p:spPr>
        <p:txBody>
          <a:bodyPr wrap="square" rtlCol="0" anchor="t">
            <a:spAutoFit/>
          </a:bodyPr>
          <a:p>
            <a:pPr indent="0" defTabSz="914400" fontAlgn="base">
              <a:buClrTx/>
              <a:buNone/>
            </a:pPr>
            <a:r>
              <a:rPr lang="en-US" altLang="zh-CN" b="1" i="1">
                <a:latin typeface="Times New Roman" panose="02020603050405020304" pitchFamily="18" charset="0"/>
                <a:ea typeface="宋体" panose="02010600030101010101" pitchFamily="2" charset="-122"/>
                <a:cs typeface="+mj-cs"/>
                <a:sym typeface="微软雅黑" panose="020B0503020204020204" charset="-122"/>
              </a:rPr>
              <a:t>P</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oxy reasoning</a:t>
            </a:r>
            <a:r>
              <a:rPr lang="en-US" altLang="zh-CN" b="1" i="1">
                <a:latin typeface="Times New Roman" panose="02020603050405020304" pitchFamily="18" charset="0"/>
                <a:ea typeface="宋体" panose="02010600030101010101" pitchFamily="2" charset="-122"/>
                <a:cs typeface="+mj-cs"/>
                <a:sym typeface="微软雅黑" panose="020B0503020204020204" charset="-122"/>
              </a:rPr>
              <a:t>            </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梅毒推理</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630680"/>
            <a:ext cx="5935980" cy="1476375"/>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Rates were lowest among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agricultural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labourers and much higher among the upper classes. Lord Elgin is famous today for defacing the profile of the Parthenon: in his own time he was known for his own defaced profile. His nose was so eaten away by “the pox” (as Byron put it) that he had to retire from public life.</a:t>
            </a:r>
            <a:endParaRPr lang="zh-CN" altLang="en-US"/>
          </a:p>
        </p:txBody>
      </p:sp>
      <p:sp>
        <p:nvSpPr>
          <p:cNvPr id="4" name="文本框 3"/>
          <p:cNvSpPr txBox="1"/>
          <p:nvPr/>
        </p:nvSpPr>
        <p:spPr>
          <a:xfrm>
            <a:off x="581660" y="4627880"/>
            <a:ext cx="6036945" cy="1245235"/>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农业劳动者中梅毒发病率最低，而在上流社会中发病率则高得多。今天，埃尔金勋爵因破坏帕特农神庙的雕像而出名：在他那个年代，他也因自己受损的形象而闻名。因为埃尔金勋爵的鼻子被“痘”病(用拜伦的话说)感染得很严重，以至于他不得不退出公众生活。</a:t>
            </a:r>
            <a:endParaRPr lang="zh-CN" altLang="en-US"/>
          </a:p>
        </p:txBody>
      </p:sp>
      <p:pic>
        <p:nvPicPr>
          <p:cNvPr id="5" name="图片 4"/>
          <p:cNvPicPr>
            <a:picLocks noChangeAspect="1"/>
          </p:cNvPicPr>
          <p:nvPr/>
        </p:nvPicPr>
        <p:blipFill>
          <a:blip r:embed="rId1"/>
          <a:stretch>
            <a:fillRect/>
          </a:stretch>
        </p:blipFill>
        <p:spPr>
          <a:xfrm>
            <a:off x="7534910" y="3068955"/>
            <a:ext cx="3589020" cy="800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0255" y="774065"/>
            <a:ext cx="6349365" cy="368300"/>
          </a:xfrm>
          <a:prstGeom prst="rect">
            <a:avLst/>
          </a:prstGeom>
          <a:noFill/>
        </p:spPr>
        <p:txBody>
          <a:bodyPr wrap="square" rtlCol="0" anchor="t">
            <a:spAutoFit/>
          </a:bodyPr>
          <a:p>
            <a:pPr indent="0" defTabSz="914400" fontAlgn="base">
              <a:buClrTx/>
              <a:buNone/>
            </a:pPr>
            <a:r>
              <a:rPr lang="en-US" altLang="zh-CN" b="1" i="1">
                <a:latin typeface="Times New Roman" panose="02020603050405020304" pitchFamily="18" charset="0"/>
                <a:ea typeface="宋体" panose="02010600030101010101" pitchFamily="2" charset="-122"/>
                <a:cs typeface="+mj-cs"/>
                <a:sym typeface="微软雅黑" panose="020B0503020204020204" charset="-122"/>
              </a:rPr>
              <a:t>P</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oxy reasoning</a:t>
            </a:r>
            <a:r>
              <a:rPr lang="en-US" altLang="zh-CN" b="1" i="1">
                <a:latin typeface="Times New Roman" panose="02020603050405020304" pitchFamily="18" charset="0"/>
                <a:ea typeface="宋体" panose="02010600030101010101" pitchFamily="2" charset="-122"/>
                <a:cs typeface="+mj-cs"/>
                <a:sym typeface="微软雅黑" panose="020B0503020204020204" charset="-122"/>
              </a:rPr>
              <a:t>            </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梅毒推理</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750695"/>
            <a:ext cx="5988685" cy="101473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【5】</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Effective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20th-century treatments,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particularly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penicillin, changed that and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syphilis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rates tumbled. The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terrifying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arrival of HIV caused rates to collapse as people avoided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sexual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risk.</a:t>
            </a:r>
            <a:endParaRPr lang="zh-CN" altLang="en-US"/>
          </a:p>
        </p:txBody>
      </p:sp>
      <p:sp>
        <p:nvSpPr>
          <p:cNvPr id="4" name="文本框 3"/>
          <p:cNvSpPr txBox="1"/>
          <p:nvPr/>
        </p:nvSpPr>
        <p:spPr>
          <a:xfrm>
            <a:off x="581660" y="4866640"/>
            <a:ext cx="5988685" cy="78359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20世纪有效的治疗方法，特别是青霉素疗法，改变了当时的状况，梅毒发病率大幅下降。可怕的艾滋病病毒的到来，让梅毒发病率骤降，因为人们规避了性行为风险。</a:t>
            </a:r>
            <a:endParaRPr lang="zh-CN" altLang="en-US"/>
          </a:p>
        </p:txBody>
      </p:sp>
      <p:pic>
        <p:nvPicPr>
          <p:cNvPr id="5" name="图片 4"/>
          <p:cNvPicPr>
            <a:picLocks noChangeAspect="1"/>
          </p:cNvPicPr>
          <p:nvPr/>
        </p:nvPicPr>
        <p:blipFill>
          <a:blip r:embed="rId1"/>
          <a:stretch>
            <a:fillRect/>
          </a:stretch>
        </p:blipFill>
        <p:spPr>
          <a:xfrm>
            <a:off x="7534910" y="2230120"/>
            <a:ext cx="3619500" cy="31851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0255" y="774065"/>
            <a:ext cx="6349365" cy="368300"/>
          </a:xfrm>
          <a:prstGeom prst="rect">
            <a:avLst/>
          </a:prstGeom>
          <a:noFill/>
        </p:spPr>
        <p:txBody>
          <a:bodyPr wrap="square" rtlCol="0" anchor="t">
            <a:spAutoFit/>
          </a:bodyPr>
          <a:p>
            <a:pPr indent="0" defTabSz="914400" fontAlgn="base">
              <a:buClrTx/>
              <a:buNone/>
            </a:pPr>
            <a:r>
              <a:rPr lang="en-US" altLang="zh-CN" b="1" i="1">
                <a:latin typeface="Times New Roman" panose="02020603050405020304" pitchFamily="18" charset="0"/>
                <a:ea typeface="宋体" panose="02010600030101010101" pitchFamily="2" charset="-122"/>
                <a:cs typeface="+mj-cs"/>
                <a:sym typeface="微软雅黑" panose="020B0503020204020204" charset="-122"/>
              </a:rPr>
              <a:t>P</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oxy reasoning</a:t>
            </a:r>
            <a:r>
              <a:rPr lang="en-US" altLang="zh-CN" b="1" i="1">
                <a:latin typeface="Times New Roman" panose="02020603050405020304" pitchFamily="18" charset="0"/>
                <a:ea typeface="宋体" panose="02010600030101010101" pitchFamily="2" charset="-122"/>
                <a:cs typeface="+mj-cs"/>
                <a:sym typeface="微软雅黑" panose="020B0503020204020204" charset="-122"/>
              </a:rPr>
              <a:t>            </a:t>
            </a:r>
            <a:r>
              <a:rPr lang="zh-CN" altLang="zh-CN" b="1" i="1">
                <a:latin typeface="Times New Roman" panose="02020603050405020304" pitchFamily="18" charset="0"/>
                <a:ea typeface="宋体" panose="02010600030101010101" pitchFamily="2" charset="-122"/>
                <a:cs typeface="+mj-cs"/>
                <a:sym typeface="微软雅黑" panose="020B0503020204020204" charset="-122"/>
              </a:rPr>
              <a:t>梅毒推理</a:t>
            </a:r>
            <a:endParaRPr altLang="zh-CN" b="1" i="1">
              <a:latin typeface="Times New Roman" panose="02020603050405020304" pitchFamily="18" charset="0"/>
              <a:ea typeface="宋体" panose="02010600030101010101" pitchFamily="2" charset="-122"/>
              <a:sym typeface="微软雅黑" panose="020B0503020204020204" charset="-122"/>
            </a:endParaRPr>
          </a:p>
        </p:txBody>
      </p:sp>
      <p:sp>
        <p:nvSpPr>
          <p:cNvPr id="3" name="文本框 2"/>
          <p:cNvSpPr txBox="1"/>
          <p:nvPr/>
        </p:nvSpPr>
        <p:spPr>
          <a:xfrm>
            <a:off x="581660" y="1391920"/>
            <a:ext cx="5998845" cy="1706880"/>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Now, says Michael Marks, a researcher at the London School of Hygiene and Tropical Medicine (LSHTM) and one of the Nature Microbiology paper’s authors, drugs for HIV are highly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effective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at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prolonging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healthy life—and that seems to have led to rises in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risky sexual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behaviours, especially sex without condoms. That, in turn, has contributed to a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resurgence </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of </a:t>
            </a:r>
            <a:r>
              <a:rPr lang="en-US" altLang="zh-CN"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sym typeface="+mn-ea"/>
              </a:rPr>
              <a:t>syphilis</a:t>
            </a:r>
            <a:r>
              <a:rPr lang="en-US"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 especially among men who have sex with men.</a:t>
            </a:r>
            <a:endParaRPr lang="zh-CN" altLang="en-US"/>
          </a:p>
        </p:txBody>
      </p:sp>
      <p:sp>
        <p:nvSpPr>
          <p:cNvPr id="4" name="文本框 3"/>
          <p:cNvSpPr txBox="1"/>
          <p:nvPr/>
        </p:nvSpPr>
        <p:spPr>
          <a:xfrm>
            <a:off x="581660" y="4507230"/>
            <a:ext cx="5945505" cy="1476375"/>
          </a:xfrm>
          <a:prstGeom prst="rect">
            <a:avLst/>
          </a:prstGeom>
          <a:noFill/>
        </p:spPr>
        <p:txBody>
          <a:bodyPr wrap="square" rtlCol="0" anchor="t">
            <a:spAutoFit/>
          </a:bodyPr>
          <a:p>
            <a:pPr marL="0" marR="0" lvl="0" indent="0" algn="l" defTabSz="914400" rtl="0" eaLnBrk="0" fontAlgn="base" latinLnBrk="0" hangingPunct="0">
              <a:lnSpc>
                <a:spcPts val="1800"/>
              </a:lnSpc>
              <a:spcBef>
                <a:spcPts val="0"/>
              </a:spcBef>
              <a:spcAft>
                <a:spcPts val="0"/>
              </a:spcAft>
              <a:buClrTx/>
              <a:buSzTx/>
              <a:buFontTx/>
              <a:buNone/>
              <a:defRPr/>
            </a:pPr>
            <a:r>
              <a:rPr lang="zh-CN" altLang="zh-CN" noProof="0" dirty="0">
                <a:ln>
                  <a:noFill/>
                </a:ln>
                <a:effectLst/>
                <a:uLnTx/>
                <a:uFillTx/>
                <a:latin typeface="Calibri" panose="020F0502020204030204" pitchFamily="34" charset="0"/>
                <a:ea typeface="宋体" panose="02010600030101010101" pitchFamily="2" charset="-122"/>
                <a:cs typeface="Times New Roman" panose="02020603050405020304" pitchFamily="18" charset="0"/>
                <a:sym typeface="+mn-ea"/>
              </a:rPr>
              <a:t>如今，伦敦卫生和热带医学学院(LSHTM)的研究员、《自然微生物学》杂志上那篇论文的作者之一迈克尔·马克斯(Michael Marks)说，治疗艾滋病毒的药物在延年益寿方面非常有效——他的话似乎导致了高风险性行为的增加，尤其是不使用避孕套的性行为的增加。这反过来又导致了梅毒的死灰复燃，尤其是在男男性行为人群中。</a:t>
            </a:r>
            <a:endParaRPr lang="zh-CN" altLang="en-US"/>
          </a:p>
        </p:txBody>
      </p:sp>
      <p:grpSp>
        <p:nvGrpSpPr>
          <p:cNvPr id="5" name="组合 4"/>
          <p:cNvGrpSpPr/>
          <p:nvPr/>
        </p:nvGrpSpPr>
        <p:grpSpPr>
          <a:xfrm>
            <a:off x="7534910" y="2079625"/>
            <a:ext cx="3619500" cy="3822700"/>
            <a:chOff x="8334" y="3274"/>
            <a:chExt cx="5700" cy="6020"/>
          </a:xfrm>
        </p:grpSpPr>
        <p:pic>
          <p:nvPicPr>
            <p:cNvPr id="6" name="图片 5"/>
            <p:cNvPicPr>
              <a:picLocks noChangeAspect="1"/>
            </p:cNvPicPr>
            <p:nvPr/>
          </p:nvPicPr>
          <p:blipFill>
            <a:blip r:embed="rId1"/>
            <a:stretch>
              <a:fillRect/>
            </a:stretch>
          </p:blipFill>
          <p:spPr>
            <a:xfrm>
              <a:off x="8334" y="4266"/>
              <a:ext cx="5688" cy="5028"/>
            </a:xfrm>
            <a:prstGeom prst="rect">
              <a:avLst/>
            </a:prstGeom>
          </p:spPr>
        </p:pic>
        <p:pic>
          <p:nvPicPr>
            <p:cNvPr id="7" name="图片 6"/>
            <p:cNvPicPr>
              <a:picLocks noChangeAspect="1"/>
            </p:cNvPicPr>
            <p:nvPr/>
          </p:nvPicPr>
          <p:blipFill>
            <a:blip r:embed="rId2"/>
            <a:stretch>
              <a:fillRect/>
            </a:stretch>
          </p:blipFill>
          <p:spPr>
            <a:xfrm>
              <a:off x="8334" y="3274"/>
              <a:ext cx="5700" cy="972"/>
            </a:xfrm>
            <a:prstGeom prst="rect">
              <a:avLst/>
            </a:prstGeom>
          </p:spPr>
        </p:pic>
      </p:grpSp>
    </p:spTree>
  </p:cSld>
  <p:clrMapOvr>
    <a:masterClrMapping/>
  </p:clrMapOvr>
</p:sld>
</file>

<file path=ppt/tags/tag1.xml><?xml version="1.0" encoding="utf-8"?>
<p:tagLst xmlns:p="http://schemas.openxmlformats.org/presentationml/2006/main">
  <p:tag name="KSO_WM_UNIT_PLACING_PICTURE_USER_VIEWPORT" val="{&quot;height&quot;:2220,&quot;width&quot;:567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5281</Words>
  <Application>WPS 演示</Application>
  <PresentationFormat>宽屏</PresentationFormat>
  <Paragraphs>85</Paragraphs>
  <Slides>13</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宋体</vt:lpstr>
      <vt:lpstr>Wingdings</vt:lpstr>
      <vt:lpstr>Times New Roman</vt:lpstr>
      <vt:lpstr>微软雅黑</vt:lpstr>
      <vt:lpstr>Calibri</vt:lpstr>
      <vt:lpstr>隶书</vt:lpstr>
      <vt:lpstr>方正全福体</vt:lpstr>
      <vt:lpstr>华文新魏</vt:lpstr>
      <vt:lpstr>汉仪青云简</vt:lpstr>
      <vt:lpstr>等线</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af ad</dc:creator>
  <cp:lastModifiedBy>清华</cp:lastModifiedBy>
  <cp:revision>174</cp:revision>
  <dcterms:created xsi:type="dcterms:W3CDTF">2021-07-07T08:49:00Z</dcterms:created>
  <dcterms:modified xsi:type="dcterms:W3CDTF">2022-01-19T06:40:40Z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C81FEE2B5C0944E5859BC204620ABE35</vt:lpwstr>
  </property>
</Properties>
</file>