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329" r:id="rId2"/>
    <p:sldId id="330" r:id="rId3"/>
    <p:sldId id="331" r:id="rId4"/>
    <p:sldId id="332" r:id="rId5"/>
    <p:sldId id="333" r:id="rId6"/>
    <p:sldId id="350" r:id="rId7"/>
    <p:sldId id="334" r:id="rId8"/>
    <p:sldId id="364" r:id="rId9"/>
    <p:sldId id="365" r:id="rId10"/>
    <p:sldId id="366" r:id="rId11"/>
    <p:sldId id="368" r:id="rId12"/>
    <p:sldId id="369" r:id="rId13"/>
    <p:sldId id="370" r:id="rId14"/>
    <p:sldId id="358" r:id="rId15"/>
    <p:sldId id="359" r:id="rId16"/>
    <p:sldId id="360" r:id="rId17"/>
    <p:sldId id="361" r:id="rId18"/>
    <p:sldId id="362" r:id="rId19"/>
    <p:sldId id="363" r:id="rId20"/>
    <p:sldId id="367" r:id="rId21"/>
    <p:sldId id="371" r:id="rId22"/>
    <p:sldId id="348" r:id="rId23"/>
    <p:sldId id="289" r:id="rId24"/>
    <p:sldId id="327" r:id="rId25"/>
    <p:sldId id="328" r:id="rId26"/>
    <p:sldId id="351" r:id="rId27"/>
    <p:sldId id="352" r:id="rId28"/>
    <p:sldId id="353" r:id="rId29"/>
    <p:sldId id="354" r:id="rId30"/>
    <p:sldId id="355" r:id="rId31"/>
    <p:sldId id="385" r:id="rId32"/>
    <p:sldId id="373" r:id="rId33"/>
    <p:sldId id="384" r:id="rId34"/>
    <p:sldId id="376" r:id="rId35"/>
    <p:sldId id="377" r:id="rId36"/>
    <p:sldId id="378" r:id="rId37"/>
    <p:sldId id="379" r:id="rId38"/>
    <p:sldId id="374" r:id="rId39"/>
    <p:sldId id="381" r:id="rId40"/>
    <p:sldId id="382" r:id="rId41"/>
    <p:sldId id="383" r:id="rId42"/>
    <p:sldId id="387" r:id="rId43"/>
    <p:sldId id="372" r:id="rId44"/>
    <p:sldId id="375" r:id="rId45"/>
    <p:sldId id="400" r:id="rId46"/>
    <p:sldId id="395" r:id="rId47"/>
    <p:sldId id="396" r:id="rId48"/>
    <p:sldId id="401" r:id="rId49"/>
    <p:sldId id="403" r:id="rId50"/>
    <p:sldId id="397" r:id="rId51"/>
    <p:sldId id="402" r:id="rId52"/>
    <p:sldId id="398" r:id="rId53"/>
    <p:sldId id="399" r:id="rId54"/>
    <p:sldId id="386" r:id="rId55"/>
    <p:sldId id="388" r:id="rId56"/>
    <p:sldId id="389" r:id="rId57"/>
    <p:sldId id="390" r:id="rId58"/>
    <p:sldId id="392" r:id="rId59"/>
    <p:sldId id="391" r:id="rId60"/>
    <p:sldId id="393" r:id="rId61"/>
    <p:sldId id="394"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84" autoAdjust="0"/>
    <p:restoredTop sz="94660"/>
  </p:normalViewPr>
  <p:slideViewPr>
    <p:cSldViewPr snapToGrid="0">
      <p:cViewPr varScale="1">
        <p:scale>
          <a:sx n="70" d="100"/>
          <a:sy n="70" d="100"/>
        </p:scale>
        <p:origin x="5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869F3F-6DF2-45C5-A164-34DD060C8489}" type="datetimeFigureOut">
              <a:rPr lang="en-US" smtClean="0"/>
              <a:t>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19254E-1FB5-4E4C-8CBB-34A1C5E7782A}" type="slidenum">
              <a:rPr lang="en-US" smtClean="0"/>
              <a:t>‹#›</a:t>
            </a:fld>
            <a:endParaRPr lang="en-US"/>
          </a:p>
        </p:txBody>
      </p:sp>
    </p:spTree>
    <p:extLst>
      <p:ext uri="{BB962C8B-B14F-4D97-AF65-F5344CB8AC3E}">
        <p14:creationId xmlns:p14="http://schemas.microsoft.com/office/powerpoint/2010/main" val="104165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19254E-1FB5-4E4C-8CBB-34A1C5E7782A}" type="slidenum">
              <a:rPr lang="en-US" smtClean="0"/>
              <a:t>35</a:t>
            </a:fld>
            <a:endParaRPr lang="en-US"/>
          </a:p>
        </p:txBody>
      </p:sp>
    </p:spTree>
    <p:extLst>
      <p:ext uri="{BB962C8B-B14F-4D97-AF65-F5344CB8AC3E}">
        <p14:creationId xmlns:p14="http://schemas.microsoft.com/office/powerpoint/2010/main" val="1996167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42E780-F3D1-436B-A240-B9EFE895E31C}" type="datetimeFigureOut">
              <a:rPr lang="en-US" smtClean="0"/>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CA9F7-1F68-4254-AD49-295F87FF16D9}" type="slidenum">
              <a:rPr lang="en-US" smtClean="0"/>
              <a:t>‹#›</a:t>
            </a:fld>
            <a:endParaRPr lang="en-US"/>
          </a:p>
        </p:txBody>
      </p:sp>
    </p:spTree>
    <p:extLst>
      <p:ext uri="{BB962C8B-B14F-4D97-AF65-F5344CB8AC3E}">
        <p14:creationId xmlns:p14="http://schemas.microsoft.com/office/powerpoint/2010/main" val="54278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42E780-F3D1-436B-A240-B9EFE895E31C}" type="datetimeFigureOut">
              <a:rPr lang="en-US" smtClean="0"/>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CA9F7-1F68-4254-AD49-295F87FF16D9}" type="slidenum">
              <a:rPr lang="en-US" smtClean="0"/>
              <a:t>‹#›</a:t>
            </a:fld>
            <a:endParaRPr lang="en-US"/>
          </a:p>
        </p:txBody>
      </p:sp>
    </p:spTree>
    <p:extLst>
      <p:ext uri="{BB962C8B-B14F-4D97-AF65-F5344CB8AC3E}">
        <p14:creationId xmlns:p14="http://schemas.microsoft.com/office/powerpoint/2010/main" val="68399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42E780-F3D1-436B-A240-B9EFE895E31C}" type="datetimeFigureOut">
              <a:rPr lang="en-US" smtClean="0"/>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CA9F7-1F68-4254-AD49-295F87FF16D9}" type="slidenum">
              <a:rPr lang="en-US" smtClean="0"/>
              <a:t>‹#›</a:t>
            </a:fld>
            <a:endParaRPr lang="en-US"/>
          </a:p>
        </p:txBody>
      </p:sp>
    </p:spTree>
    <p:extLst>
      <p:ext uri="{BB962C8B-B14F-4D97-AF65-F5344CB8AC3E}">
        <p14:creationId xmlns:p14="http://schemas.microsoft.com/office/powerpoint/2010/main" val="3911306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42E780-F3D1-436B-A240-B9EFE895E31C}" type="datetimeFigureOut">
              <a:rPr lang="en-US" smtClean="0"/>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CA9F7-1F68-4254-AD49-295F87FF16D9}" type="slidenum">
              <a:rPr lang="en-US" smtClean="0"/>
              <a:t>‹#›</a:t>
            </a:fld>
            <a:endParaRPr lang="en-US"/>
          </a:p>
        </p:txBody>
      </p:sp>
    </p:spTree>
    <p:extLst>
      <p:ext uri="{BB962C8B-B14F-4D97-AF65-F5344CB8AC3E}">
        <p14:creationId xmlns:p14="http://schemas.microsoft.com/office/powerpoint/2010/main" val="3286730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42E780-F3D1-436B-A240-B9EFE895E31C}" type="datetimeFigureOut">
              <a:rPr lang="en-US" smtClean="0"/>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CA9F7-1F68-4254-AD49-295F87FF16D9}" type="slidenum">
              <a:rPr lang="en-US" smtClean="0"/>
              <a:t>‹#›</a:t>
            </a:fld>
            <a:endParaRPr lang="en-US"/>
          </a:p>
        </p:txBody>
      </p:sp>
    </p:spTree>
    <p:extLst>
      <p:ext uri="{BB962C8B-B14F-4D97-AF65-F5344CB8AC3E}">
        <p14:creationId xmlns:p14="http://schemas.microsoft.com/office/powerpoint/2010/main" val="989754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42E780-F3D1-436B-A240-B9EFE895E31C}" type="datetimeFigureOut">
              <a:rPr lang="en-US" smtClean="0"/>
              <a:t>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CA9F7-1F68-4254-AD49-295F87FF16D9}" type="slidenum">
              <a:rPr lang="en-US" smtClean="0"/>
              <a:t>‹#›</a:t>
            </a:fld>
            <a:endParaRPr lang="en-US"/>
          </a:p>
        </p:txBody>
      </p:sp>
    </p:spTree>
    <p:extLst>
      <p:ext uri="{BB962C8B-B14F-4D97-AF65-F5344CB8AC3E}">
        <p14:creationId xmlns:p14="http://schemas.microsoft.com/office/powerpoint/2010/main" val="2273165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42E780-F3D1-436B-A240-B9EFE895E31C}" type="datetimeFigureOut">
              <a:rPr lang="en-US" smtClean="0"/>
              <a:t>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1CA9F7-1F68-4254-AD49-295F87FF16D9}" type="slidenum">
              <a:rPr lang="en-US" smtClean="0"/>
              <a:t>‹#›</a:t>
            </a:fld>
            <a:endParaRPr lang="en-US"/>
          </a:p>
        </p:txBody>
      </p:sp>
    </p:spTree>
    <p:extLst>
      <p:ext uri="{BB962C8B-B14F-4D97-AF65-F5344CB8AC3E}">
        <p14:creationId xmlns:p14="http://schemas.microsoft.com/office/powerpoint/2010/main" val="3882878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42E780-F3D1-436B-A240-B9EFE895E31C}" type="datetimeFigureOut">
              <a:rPr lang="en-US" smtClean="0"/>
              <a:t>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CA9F7-1F68-4254-AD49-295F87FF16D9}" type="slidenum">
              <a:rPr lang="en-US" smtClean="0"/>
              <a:t>‹#›</a:t>
            </a:fld>
            <a:endParaRPr lang="en-US"/>
          </a:p>
        </p:txBody>
      </p:sp>
    </p:spTree>
    <p:extLst>
      <p:ext uri="{BB962C8B-B14F-4D97-AF65-F5344CB8AC3E}">
        <p14:creationId xmlns:p14="http://schemas.microsoft.com/office/powerpoint/2010/main" val="1220921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42E780-F3D1-436B-A240-B9EFE895E31C}" type="datetimeFigureOut">
              <a:rPr lang="en-US" smtClean="0"/>
              <a:t>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CA9F7-1F68-4254-AD49-295F87FF16D9}" type="slidenum">
              <a:rPr lang="en-US" smtClean="0"/>
              <a:t>‹#›</a:t>
            </a:fld>
            <a:endParaRPr lang="en-US"/>
          </a:p>
        </p:txBody>
      </p:sp>
    </p:spTree>
    <p:extLst>
      <p:ext uri="{BB962C8B-B14F-4D97-AF65-F5344CB8AC3E}">
        <p14:creationId xmlns:p14="http://schemas.microsoft.com/office/powerpoint/2010/main" val="1679860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42E780-F3D1-436B-A240-B9EFE895E31C}" type="datetimeFigureOut">
              <a:rPr lang="en-US" smtClean="0"/>
              <a:t>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CA9F7-1F68-4254-AD49-295F87FF16D9}" type="slidenum">
              <a:rPr lang="en-US" smtClean="0"/>
              <a:t>‹#›</a:t>
            </a:fld>
            <a:endParaRPr lang="en-US"/>
          </a:p>
        </p:txBody>
      </p:sp>
    </p:spTree>
    <p:extLst>
      <p:ext uri="{BB962C8B-B14F-4D97-AF65-F5344CB8AC3E}">
        <p14:creationId xmlns:p14="http://schemas.microsoft.com/office/powerpoint/2010/main" val="2382476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42E780-F3D1-436B-A240-B9EFE895E31C}" type="datetimeFigureOut">
              <a:rPr lang="en-US" smtClean="0"/>
              <a:t>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CA9F7-1F68-4254-AD49-295F87FF16D9}" type="slidenum">
              <a:rPr lang="en-US" smtClean="0"/>
              <a:t>‹#›</a:t>
            </a:fld>
            <a:endParaRPr lang="en-US"/>
          </a:p>
        </p:txBody>
      </p:sp>
    </p:spTree>
    <p:extLst>
      <p:ext uri="{BB962C8B-B14F-4D97-AF65-F5344CB8AC3E}">
        <p14:creationId xmlns:p14="http://schemas.microsoft.com/office/powerpoint/2010/main" val="2692621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42E780-F3D1-436B-A240-B9EFE895E31C}" type="datetimeFigureOut">
              <a:rPr lang="en-US" smtClean="0"/>
              <a:t>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1CA9F7-1F68-4254-AD49-295F87FF16D9}" type="slidenum">
              <a:rPr lang="en-US" smtClean="0"/>
              <a:t>‹#›</a:t>
            </a:fld>
            <a:endParaRPr lang="en-US"/>
          </a:p>
        </p:txBody>
      </p:sp>
    </p:spTree>
    <p:extLst>
      <p:ext uri="{BB962C8B-B14F-4D97-AF65-F5344CB8AC3E}">
        <p14:creationId xmlns:p14="http://schemas.microsoft.com/office/powerpoint/2010/main" val="3481129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3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5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78.png"/></Relationships>
</file>

<file path=ppt/slides/_rels/slide59.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slide" Target="slide19.xml"/></Relationships>
</file>

<file path=ppt/slides/_rels/slide60.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52425"/>
            <a:ext cx="11430000" cy="6000750"/>
          </a:xfrm>
          <a:prstGeom prst="rect">
            <a:avLst/>
          </a:prstGeom>
        </p:spPr>
      </p:pic>
    </p:spTree>
    <p:extLst>
      <p:ext uri="{BB962C8B-B14F-4D97-AF65-F5344CB8AC3E}">
        <p14:creationId xmlns:p14="http://schemas.microsoft.com/office/powerpoint/2010/main" val="218554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smtClean="0"/>
              <a:t>החלפת דמויות </a:t>
            </a:r>
            <a:endParaRPr lang="en-US" dirty="0"/>
          </a:p>
        </p:txBody>
      </p:sp>
      <p:pic>
        <p:nvPicPr>
          <p:cNvPr id="6" name="Picture 5"/>
          <p:cNvPicPr>
            <a:picLocks noChangeAspect="1"/>
          </p:cNvPicPr>
          <p:nvPr/>
        </p:nvPicPr>
        <p:blipFill>
          <a:blip r:embed="rId2"/>
          <a:stretch>
            <a:fillRect/>
          </a:stretch>
        </p:blipFill>
        <p:spPr>
          <a:xfrm>
            <a:off x="311150" y="1982251"/>
            <a:ext cx="2247900" cy="3876675"/>
          </a:xfrm>
          <a:prstGeom prst="rect">
            <a:avLst/>
          </a:prstGeom>
        </p:spPr>
      </p:pic>
      <p:cxnSp>
        <p:nvCxnSpPr>
          <p:cNvPr id="8" name="Straight Arrow Connector 7"/>
          <p:cNvCxnSpPr>
            <a:stCxn id="6" idx="3"/>
            <a:endCxn id="12" idx="1"/>
          </p:cNvCxnSpPr>
          <p:nvPr/>
        </p:nvCxnSpPr>
        <p:spPr>
          <a:xfrm flipV="1">
            <a:off x="2559050" y="3891161"/>
            <a:ext cx="854074" cy="29428"/>
          </a:xfrm>
          <a:prstGeom prst="straightConnector1">
            <a:avLst/>
          </a:prstGeom>
          <a:ln w="762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3"/>
          <a:stretch>
            <a:fillRect/>
          </a:stretch>
        </p:blipFill>
        <p:spPr>
          <a:xfrm>
            <a:off x="3413124" y="1976636"/>
            <a:ext cx="1076325" cy="3829050"/>
          </a:xfrm>
          <a:prstGeom prst="rect">
            <a:avLst/>
          </a:prstGeom>
        </p:spPr>
      </p:pic>
      <p:pic>
        <p:nvPicPr>
          <p:cNvPr id="15" name="Picture 14"/>
          <p:cNvPicPr>
            <a:picLocks noChangeAspect="1"/>
          </p:cNvPicPr>
          <p:nvPr/>
        </p:nvPicPr>
        <p:blipFill>
          <a:blip r:embed="rId4"/>
          <a:stretch>
            <a:fillRect/>
          </a:stretch>
        </p:blipFill>
        <p:spPr>
          <a:xfrm>
            <a:off x="5827712" y="1995488"/>
            <a:ext cx="1838325" cy="3848100"/>
          </a:xfrm>
          <a:prstGeom prst="rect">
            <a:avLst/>
          </a:prstGeom>
        </p:spPr>
      </p:pic>
      <p:pic>
        <p:nvPicPr>
          <p:cNvPr id="16" name="Picture 15"/>
          <p:cNvPicPr>
            <a:picLocks noChangeAspect="1"/>
          </p:cNvPicPr>
          <p:nvPr/>
        </p:nvPicPr>
        <p:blipFill>
          <a:blip r:embed="rId5"/>
          <a:stretch>
            <a:fillRect/>
          </a:stretch>
        </p:blipFill>
        <p:spPr>
          <a:xfrm>
            <a:off x="4510087" y="1995488"/>
            <a:ext cx="1838325" cy="3838575"/>
          </a:xfrm>
          <a:prstGeom prst="rect">
            <a:avLst/>
          </a:prstGeom>
        </p:spPr>
      </p:pic>
      <p:pic>
        <p:nvPicPr>
          <p:cNvPr id="18" name="Picture 17"/>
          <p:cNvPicPr>
            <a:picLocks noChangeAspect="1"/>
          </p:cNvPicPr>
          <p:nvPr/>
        </p:nvPicPr>
        <p:blipFill rotWithShape="1">
          <a:blip r:embed="rId6"/>
          <a:srcRect l="14718"/>
          <a:stretch/>
        </p:blipFill>
        <p:spPr>
          <a:xfrm>
            <a:off x="7416799" y="2020888"/>
            <a:ext cx="2014537" cy="3895725"/>
          </a:xfrm>
          <a:prstGeom prst="rect">
            <a:avLst/>
          </a:prstGeom>
        </p:spPr>
      </p:pic>
      <p:sp>
        <p:nvSpPr>
          <p:cNvPr id="21" name="Up Arrow 20"/>
          <p:cNvSpPr/>
          <p:nvPr/>
        </p:nvSpPr>
        <p:spPr>
          <a:xfrm>
            <a:off x="3627437" y="5834063"/>
            <a:ext cx="647700" cy="5159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smtClean="0"/>
              <a:t>1</a:t>
            </a:r>
            <a:endParaRPr lang="en-US" dirty="0"/>
          </a:p>
        </p:txBody>
      </p:sp>
      <p:sp>
        <p:nvSpPr>
          <p:cNvPr id="22" name="Up Arrow 21"/>
          <p:cNvSpPr/>
          <p:nvPr/>
        </p:nvSpPr>
        <p:spPr>
          <a:xfrm>
            <a:off x="4983954" y="5834061"/>
            <a:ext cx="647700" cy="5159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smtClean="0"/>
              <a:t>2</a:t>
            </a:r>
            <a:endParaRPr lang="en-US" dirty="0"/>
          </a:p>
        </p:txBody>
      </p:sp>
      <p:sp>
        <p:nvSpPr>
          <p:cNvPr id="23" name="Up Arrow 22"/>
          <p:cNvSpPr/>
          <p:nvPr/>
        </p:nvSpPr>
        <p:spPr>
          <a:xfrm>
            <a:off x="6583362" y="5834062"/>
            <a:ext cx="647700" cy="5159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smtClean="0"/>
              <a:t>3</a:t>
            </a:r>
            <a:endParaRPr lang="en-US" dirty="0"/>
          </a:p>
        </p:txBody>
      </p:sp>
      <p:sp>
        <p:nvSpPr>
          <p:cNvPr id="24" name="Up Arrow 23"/>
          <p:cNvSpPr/>
          <p:nvPr/>
        </p:nvSpPr>
        <p:spPr>
          <a:xfrm>
            <a:off x="7939879" y="5777707"/>
            <a:ext cx="647700" cy="5159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smtClean="0"/>
              <a:t>4</a:t>
            </a:r>
            <a:endParaRPr lang="en-US" dirty="0"/>
          </a:p>
        </p:txBody>
      </p:sp>
      <p:pic>
        <p:nvPicPr>
          <p:cNvPr id="26" name="Picture 25"/>
          <p:cNvPicPr>
            <a:picLocks noChangeAspect="1"/>
          </p:cNvPicPr>
          <p:nvPr/>
        </p:nvPicPr>
        <p:blipFill>
          <a:blip r:embed="rId7"/>
          <a:stretch>
            <a:fillRect/>
          </a:stretch>
        </p:blipFill>
        <p:spPr>
          <a:xfrm>
            <a:off x="311150" y="1322212"/>
            <a:ext cx="845311" cy="657464"/>
          </a:xfrm>
          <a:prstGeom prst="rect">
            <a:avLst/>
          </a:prstGeom>
        </p:spPr>
      </p:pic>
      <p:pic>
        <p:nvPicPr>
          <p:cNvPr id="27" name="Picture 26"/>
          <p:cNvPicPr>
            <a:picLocks noChangeAspect="1"/>
          </p:cNvPicPr>
          <p:nvPr/>
        </p:nvPicPr>
        <p:blipFill rotWithShape="1">
          <a:blip r:embed="rId8"/>
          <a:srcRect l="24437" t="22484" r="23941" b="12817"/>
          <a:stretch/>
        </p:blipFill>
        <p:spPr>
          <a:xfrm>
            <a:off x="3433762" y="1368710"/>
            <a:ext cx="746975" cy="579549"/>
          </a:xfrm>
          <a:prstGeom prst="rect">
            <a:avLst/>
          </a:prstGeom>
        </p:spPr>
      </p:pic>
      <p:pic>
        <p:nvPicPr>
          <p:cNvPr id="4" name="Picture 3"/>
          <p:cNvPicPr>
            <a:picLocks noChangeAspect="1"/>
          </p:cNvPicPr>
          <p:nvPr/>
        </p:nvPicPr>
        <p:blipFill rotWithShape="1">
          <a:blip r:embed="rId9"/>
          <a:srcRect l="-20856" t="20454" r="20856" b="4545"/>
          <a:stretch/>
        </p:blipFill>
        <p:spPr>
          <a:xfrm>
            <a:off x="4366117" y="1595885"/>
            <a:ext cx="1605565" cy="425003"/>
          </a:xfrm>
          <a:prstGeom prst="rect">
            <a:avLst/>
          </a:prstGeom>
        </p:spPr>
      </p:pic>
      <p:pic>
        <p:nvPicPr>
          <p:cNvPr id="19" name="Picture 18"/>
          <p:cNvPicPr>
            <a:picLocks noChangeAspect="1"/>
          </p:cNvPicPr>
          <p:nvPr/>
        </p:nvPicPr>
        <p:blipFill rotWithShape="1">
          <a:blip r:embed="rId9"/>
          <a:srcRect l="-20856" t="20454" r="20856" b="4545"/>
          <a:stretch/>
        </p:blipFill>
        <p:spPr>
          <a:xfrm>
            <a:off x="5827712" y="1583185"/>
            <a:ext cx="1605565" cy="425003"/>
          </a:xfrm>
          <a:prstGeom prst="rect">
            <a:avLst/>
          </a:prstGeom>
        </p:spPr>
      </p:pic>
      <p:pic>
        <p:nvPicPr>
          <p:cNvPr id="20" name="Picture 19"/>
          <p:cNvPicPr>
            <a:picLocks noChangeAspect="1"/>
          </p:cNvPicPr>
          <p:nvPr/>
        </p:nvPicPr>
        <p:blipFill rotWithShape="1">
          <a:blip r:embed="rId9"/>
          <a:srcRect l="-20856" t="20454" r="20856" b="4545"/>
          <a:stretch/>
        </p:blipFill>
        <p:spPr>
          <a:xfrm>
            <a:off x="7398735" y="1643287"/>
            <a:ext cx="1605565" cy="425003"/>
          </a:xfrm>
          <a:prstGeom prst="rect">
            <a:avLst/>
          </a:prstGeom>
        </p:spPr>
      </p:pic>
      <p:pic>
        <p:nvPicPr>
          <p:cNvPr id="7" name="Picture 6"/>
          <p:cNvPicPr>
            <a:picLocks noChangeAspect="1"/>
          </p:cNvPicPr>
          <p:nvPr/>
        </p:nvPicPr>
        <p:blipFill rotWithShape="1">
          <a:blip r:embed="rId10"/>
          <a:srcRect l="10430" t="26308" r="7076" b="21838"/>
          <a:stretch/>
        </p:blipFill>
        <p:spPr>
          <a:xfrm>
            <a:off x="1865625" y="679601"/>
            <a:ext cx="2240924" cy="431538"/>
          </a:xfrm>
          <a:prstGeom prst="rect">
            <a:avLst/>
          </a:prstGeom>
        </p:spPr>
      </p:pic>
      <p:sp>
        <p:nvSpPr>
          <p:cNvPr id="10" name="Rectangle 9"/>
          <p:cNvSpPr/>
          <p:nvPr/>
        </p:nvSpPr>
        <p:spPr>
          <a:xfrm>
            <a:off x="1867436" y="764968"/>
            <a:ext cx="837127" cy="203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5502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smtClean="0"/>
              <a:t>משתנים</a:t>
            </a:r>
            <a:endParaRPr lang="en-US" dirty="0"/>
          </a:p>
        </p:txBody>
      </p:sp>
      <p:sp>
        <p:nvSpPr>
          <p:cNvPr id="3" name="Content Placeholder 2"/>
          <p:cNvSpPr>
            <a:spLocks noGrp="1"/>
          </p:cNvSpPr>
          <p:nvPr>
            <p:ph idx="1"/>
          </p:nvPr>
        </p:nvSpPr>
        <p:spPr/>
        <p:txBody>
          <a:bodyPr>
            <a:normAutofit/>
          </a:bodyPr>
          <a:lstStyle/>
          <a:p>
            <a:pPr algn="r" rtl="1"/>
            <a:r>
              <a:rPr lang="he-IL" sz="1800" dirty="0" smtClean="0">
                <a:latin typeface="Arial (Body)"/>
              </a:rPr>
              <a:t>על מנת שתכנית תוכל לשמור מידע </a:t>
            </a:r>
            <a:r>
              <a:rPr lang="en-US" sz="1800" dirty="0" smtClean="0">
                <a:latin typeface="Arial (Body)"/>
              </a:rPr>
              <a:t>, </a:t>
            </a:r>
            <a:r>
              <a:rPr lang="he-IL" sz="1800" dirty="0" smtClean="0">
                <a:latin typeface="Arial (Body)"/>
              </a:rPr>
              <a:t>לעבד מידע בחישובים מתמטיים, או לקבל החלטות על סמך מידע, יש לשמור את המידע במשתנים. משתנים הם כמעין "תיבות" שבהן שומרים דברים. לכל משתנה יש שם ותוכן. שם המשתנה מאפשר לנו לגשת למידע. תוכן המשתנה הוא הערך שאותו אנו מחפשים. </a:t>
            </a:r>
            <a:endParaRPr lang="en-US" sz="1800" dirty="0">
              <a:latin typeface="Arial (Body)"/>
            </a:endParaRPr>
          </a:p>
        </p:txBody>
      </p:sp>
    </p:spTree>
    <p:extLst>
      <p:ext uri="{BB962C8B-B14F-4D97-AF65-F5344CB8AC3E}">
        <p14:creationId xmlns:p14="http://schemas.microsoft.com/office/powerpoint/2010/main" val="1322786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22243" y="790806"/>
            <a:ext cx="6096000" cy="1077218"/>
          </a:xfrm>
          <a:prstGeom prst="rect">
            <a:avLst/>
          </a:prstGeom>
        </p:spPr>
        <p:txBody>
          <a:bodyPr>
            <a:spAutoFit/>
          </a:bodyPr>
          <a:lstStyle/>
          <a:p>
            <a:pPr algn="ctr"/>
            <a:r>
              <a:rPr lang="he-IL" sz="2800" b="1" i="0" dirty="0" smtClean="0">
                <a:effectLst/>
                <a:latin typeface="Arial" panose="020B0604020202020204" pitchFamily="34" charset="0"/>
              </a:rPr>
              <a:t>משתנים</a:t>
            </a:r>
          </a:p>
          <a:p>
            <a:pPr algn="ctr"/>
            <a:r>
              <a:rPr lang="he-IL" dirty="0" smtClean="0"/>
              <a:t/>
            </a:r>
            <a:br>
              <a:rPr lang="he-IL" dirty="0" smtClean="0"/>
            </a:br>
            <a:endParaRPr lang="en-US" dirty="0"/>
          </a:p>
        </p:txBody>
      </p:sp>
      <p:sp>
        <p:nvSpPr>
          <p:cNvPr id="3" name="Rectangle 2"/>
          <p:cNvSpPr/>
          <p:nvPr/>
        </p:nvSpPr>
        <p:spPr>
          <a:xfrm>
            <a:off x="10055765" y="1567787"/>
            <a:ext cx="700833" cy="369332"/>
          </a:xfrm>
          <a:prstGeom prst="rect">
            <a:avLst/>
          </a:prstGeom>
        </p:spPr>
        <p:txBody>
          <a:bodyPr wrap="none">
            <a:spAutoFit/>
          </a:bodyPr>
          <a:lstStyle/>
          <a:p>
            <a:r>
              <a:rPr lang="he-IL" b="1" i="0" dirty="0" smtClean="0">
                <a:solidFill>
                  <a:srgbClr val="000000"/>
                </a:solidFill>
                <a:effectLst/>
                <a:latin typeface="Arial" panose="020B0604020202020204" pitchFamily="34" charset="0"/>
              </a:rPr>
              <a:t>קבוע</a:t>
            </a:r>
            <a:r>
              <a:rPr lang="he-IL" b="1" dirty="0" smtClean="0">
                <a:solidFill>
                  <a:srgbClr val="000000"/>
                </a:solidFill>
                <a:latin typeface="Arial" panose="020B0604020202020204" pitchFamily="34" charset="0"/>
              </a:rPr>
              <a:t> </a:t>
            </a:r>
            <a:endParaRPr lang="en-US" b="1" i="0" dirty="0" smtClean="0">
              <a:solidFill>
                <a:srgbClr val="000000"/>
              </a:solidFill>
              <a:effectLst/>
              <a:latin typeface="Arial" panose="020B0604020202020204" pitchFamily="34" charset="0"/>
            </a:endParaRPr>
          </a:p>
        </p:txBody>
      </p:sp>
      <p:sp>
        <p:nvSpPr>
          <p:cNvPr id="5" name="Rectangle 4"/>
          <p:cNvSpPr/>
          <p:nvPr/>
        </p:nvSpPr>
        <p:spPr>
          <a:xfrm>
            <a:off x="5814219" y="2006214"/>
            <a:ext cx="4942379" cy="369332"/>
          </a:xfrm>
          <a:prstGeom prst="rect">
            <a:avLst/>
          </a:prstGeom>
        </p:spPr>
        <p:txBody>
          <a:bodyPr wrap="none">
            <a:spAutoFit/>
          </a:bodyPr>
          <a:lstStyle/>
          <a:p>
            <a:r>
              <a:rPr lang="he-IL" b="0" i="0" dirty="0" smtClean="0">
                <a:solidFill>
                  <a:srgbClr val="000000"/>
                </a:solidFill>
                <a:effectLst/>
                <a:latin typeface="Arial" panose="020B0604020202020204" pitchFamily="34" charset="0"/>
              </a:rPr>
              <a:t>העלו דמות חדשה ובנו לה את התסריט הפשוט הבא - </a:t>
            </a:r>
            <a:endParaRPr lang="en-US" dirty="0"/>
          </a:p>
        </p:txBody>
      </p:sp>
      <p:pic>
        <p:nvPicPr>
          <p:cNvPr id="7" name="Picture 6"/>
          <p:cNvPicPr>
            <a:picLocks noChangeAspect="1"/>
          </p:cNvPicPr>
          <p:nvPr/>
        </p:nvPicPr>
        <p:blipFill>
          <a:blip r:embed="rId2"/>
          <a:stretch>
            <a:fillRect/>
          </a:stretch>
        </p:blipFill>
        <p:spPr>
          <a:xfrm>
            <a:off x="646091" y="2617909"/>
            <a:ext cx="4099774" cy="3298040"/>
          </a:xfrm>
          <a:prstGeom prst="rect">
            <a:avLst/>
          </a:prstGeom>
        </p:spPr>
      </p:pic>
    </p:spTree>
    <p:extLst>
      <p:ext uri="{BB962C8B-B14F-4D97-AF65-F5344CB8AC3E}">
        <p14:creationId xmlns:p14="http://schemas.microsoft.com/office/powerpoint/2010/main" val="1274006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22243" y="790806"/>
            <a:ext cx="6096000" cy="1384995"/>
          </a:xfrm>
          <a:prstGeom prst="rect">
            <a:avLst/>
          </a:prstGeom>
        </p:spPr>
        <p:txBody>
          <a:bodyPr>
            <a:spAutoFit/>
          </a:bodyPr>
          <a:lstStyle/>
          <a:p>
            <a:pPr algn="ctr"/>
            <a:r>
              <a:rPr lang="en-US" altLang="en-US" sz="2800" dirty="0">
                <a:latin typeface="Arial Unicode MS" panose="020B0604020202020204" pitchFamily="34" charset="-128"/>
              </a:rPr>
              <a:t>Variables</a:t>
            </a:r>
            <a:r>
              <a:rPr lang="en-US" altLang="en-US" sz="2400" dirty="0"/>
              <a:t> </a:t>
            </a:r>
            <a:r>
              <a:rPr lang="he-IL" sz="2800" b="1" dirty="0">
                <a:latin typeface="Arial" panose="020B0604020202020204" pitchFamily="34" charset="0"/>
              </a:rPr>
              <a:t>משתנים - </a:t>
            </a:r>
          </a:p>
          <a:p>
            <a:pPr algn="ctr"/>
            <a:r>
              <a:rPr lang="he-IL" sz="2800" dirty="0"/>
              <a:t/>
            </a:r>
            <a:br>
              <a:rPr lang="he-IL" sz="2800" dirty="0"/>
            </a:br>
            <a:endParaRPr lang="en-US" sz="2800" dirty="0"/>
          </a:p>
        </p:txBody>
      </p:sp>
      <p:pic>
        <p:nvPicPr>
          <p:cNvPr id="11" name="Picture 10"/>
          <p:cNvPicPr>
            <a:picLocks noChangeAspect="1"/>
          </p:cNvPicPr>
          <p:nvPr/>
        </p:nvPicPr>
        <p:blipFill rotWithShape="1">
          <a:blip r:embed="rId2"/>
          <a:srcRect l="14606" t="25864" r="38414" b="22437"/>
          <a:stretch/>
        </p:blipFill>
        <p:spPr>
          <a:xfrm>
            <a:off x="4677594" y="5219386"/>
            <a:ext cx="2785297" cy="1324715"/>
          </a:xfrm>
          <a:prstGeom prst="rect">
            <a:avLst/>
          </a:prstGeom>
        </p:spPr>
      </p:pic>
      <p:pic>
        <p:nvPicPr>
          <p:cNvPr id="12" name="Picture 11"/>
          <p:cNvPicPr>
            <a:picLocks noChangeAspect="1"/>
          </p:cNvPicPr>
          <p:nvPr/>
        </p:nvPicPr>
        <p:blipFill>
          <a:blip r:embed="rId3"/>
          <a:stretch>
            <a:fillRect/>
          </a:stretch>
        </p:blipFill>
        <p:spPr>
          <a:xfrm>
            <a:off x="7004280" y="2023513"/>
            <a:ext cx="2949261" cy="2935916"/>
          </a:xfrm>
          <a:prstGeom prst="rect">
            <a:avLst/>
          </a:prstGeom>
        </p:spPr>
      </p:pic>
      <p:pic>
        <p:nvPicPr>
          <p:cNvPr id="13" name="Picture 12"/>
          <p:cNvPicPr>
            <a:picLocks noChangeAspect="1"/>
          </p:cNvPicPr>
          <p:nvPr/>
        </p:nvPicPr>
        <p:blipFill>
          <a:blip r:embed="rId4"/>
          <a:stretch>
            <a:fillRect/>
          </a:stretch>
        </p:blipFill>
        <p:spPr>
          <a:xfrm>
            <a:off x="1424861" y="2023513"/>
            <a:ext cx="3720170" cy="2992670"/>
          </a:xfrm>
          <a:prstGeom prst="rect">
            <a:avLst/>
          </a:prstGeom>
        </p:spPr>
      </p:pic>
    </p:spTree>
    <p:extLst>
      <p:ext uri="{BB962C8B-B14F-4D97-AF65-F5344CB8AC3E}">
        <p14:creationId xmlns:p14="http://schemas.microsoft.com/office/powerpoint/2010/main" val="3868678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365125"/>
            <a:ext cx="10515600" cy="1325563"/>
          </a:xfrm>
        </p:spPr>
        <p:txBody>
          <a:bodyPr/>
          <a:lstStyle/>
          <a:p>
            <a:pPr algn="ctr" rtl="1"/>
            <a:r>
              <a:rPr lang="he-IL" dirty="0" smtClean="0"/>
              <a:t>תרגיל 5</a:t>
            </a:r>
            <a:endParaRPr lang="en-US" dirty="0"/>
          </a:p>
        </p:txBody>
      </p:sp>
      <p:pic>
        <p:nvPicPr>
          <p:cNvPr id="2" name="Picture 1"/>
          <p:cNvPicPr>
            <a:picLocks noChangeAspect="1"/>
          </p:cNvPicPr>
          <p:nvPr/>
        </p:nvPicPr>
        <p:blipFill>
          <a:blip r:embed="rId2"/>
          <a:stretch>
            <a:fillRect/>
          </a:stretch>
        </p:blipFill>
        <p:spPr>
          <a:xfrm>
            <a:off x="991673" y="3060130"/>
            <a:ext cx="4997003" cy="3716520"/>
          </a:xfrm>
          <a:prstGeom prst="rect">
            <a:avLst/>
          </a:prstGeom>
        </p:spPr>
      </p:pic>
      <p:pic>
        <p:nvPicPr>
          <p:cNvPr id="7" name="Picture 6"/>
          <p:cNvPicPr>
            <a:picLocks noChangeAspect="1"/>
          </p:cNvPicPr>
          <p:nvPr/>
        </p:nvPicPr>
        <p:blipFill>
          <a:blip r:embed="rId3"/>
          <a:stretch>
            <a:fillRect/>
          </a:stretch>
        </p:blipFill>
        <p:spPr>
          <a:xfrm>
            <a:off x="6395565" y="3060130"/>
            <a:ext cx="4958235" cy="3718676"/>
          </a:xfrm>
          <a:prstGeom prst="rect">
            <a:avLst/>
          </a:prstGeom>
        </p:spPr>
      </p:pic>
      <p:sp>
        <p:nvSpPr>
          <p:cNvPr id="8" name="TextBox 7"/>
          <p:cNvSpPr txBox="1"/>
          <p:nvPr/>
        </p:nvSpPr>
        <p:spPr>
          <a:xfrm>
            <a:off x="1442434" y="1429556"/>
            <a:ext cx="10074157" cy="1754326"/>
          </a:xfrm>
          <a:prstGeom prst="rect">
            <a:avLst/>
          </a:prstGeom>
          <a:noFill/>
        </p:spPr>
        <p:txBody>
          <a:bodyPr wrap="square" rtlCol="0">
            <a:spAutoFit/>
          </a:bodyPr>
          <a:lstStyle/>
          <a:p>
            <a:pPr algn="r" rtl="1"/>
            <a:r>
              <a:rPr lang="he-IL" dirty="0" smtClean="0"/>
              <a:t>בנה סימולציה אשר מקבלת מספר </a:t>
            </a:r>
            <a:r>
              <a:rPr lang="he-IL" dirty="0"/>
              <a:t>אקראי </a:t>
            </a:r>
            <a:r>
              <a:rPr lang="he-IL" dirty="0" smtClean="0"/>
              <a:t>דו ספרתי.</a:t>
            </a:r>
          </a:p>
          <a:p>
            <a:pPr algn="r" rtl="1"/>
            <a:r>
              <a:rPr lang="he-IL" dirty="0" smtClean="0"/>
              <a:t>להציג הודעה בהתאם </a:t>
            </a:r>
            <a:endParaRPr lang="en-US" dirty="0" smtClean="0"/>
          </a:p>
          <a:p>
            <a:pPr algn="r" rtl="1"/>
            <a:r>
              <a:rPr lang="he-IL" dirty="0" smtClean="0"/>
              <a:t>אם </a:t>
            </a:r>
            <a:r>
              <a:rPr lang="he-IL" b="1" dirty="0" smtClean="0"/>
              <a:t>סכום</a:t>
            </a:r>
            <a:r>
              <a:rPr lang="he-IL" dirty="0" smtClean="0"/>
              <a:t> הספרות גדול מ – </a:t>
            </a:r>
            <a:r>
              <a:rPr lang="he-IL" b="1" dirty="0" smtClean="0"/>
              <a:t>הכפל</a:t>
            </a:r>
            <a:r>
              <a:rPr lang="he-IL" dirty="0" smtClean="0"/>
              <a:t>  </a:t>
            </a:r>
            <a:r>
              <a:rPr lang="en-US" dirty="0" smtClean="0"/>
              <a:t>- </a:t>
            </a:r>
            <a:r>
              <a:rPr lang="he-IL" dirty="0" smtClean="0"/>
              <a:t>תמונה בצד ימין</a:t>
            </a:r>
          </a:p>
          <a:p>
            <a:pPr algn="r" rtl="1"/>
            <a:r>
              <a:rPr lang="he-IL" dirty="0" smtClean="0"/>
              <a:t>אם </a:t>
            </a:r>
            <a:r>
              <a:rPr lang="he-IL" b="1" dirty="0" smtClean="0"/>
              <a:t>כפל</a:t>
            </a:r>
            <a:r>
              <a:rPr lang="he-IL" dirty="0" smtClean="0"/>
              <a:t> הספרות </a:t>
            </a:r>
            <a:r>
              <a:rPr lang="he-IL" dirty="0"/>
              <a:t>גדול מ – </a:t>
            </a:r>
            <a:r>
              <a:rPr lang="he-IL" b="1" dirty="0" smtClean="0"/>
              <a:t>הסכום</a:t>
            </a:r>
            <a:r>
              <a:rPr lang="he-IL" dirty="0" smtClean="0"/>
              <a:t> </a:t>
            </a:r>
            <a:r>
              <a:rPr lang="en-US" dirty="0" smtClean="0"/>
              <a:t>- </a:t>
            </a:r>
            <a:r>
              <a:rPr lang="he-IL" dirty="0" smtClean="0"/>
              <a:t>תמונה </a:t>
            </a:r>
            <a:r>
              <a:rPr lang="he-IL" dirty="0"/>
              <a:t>בצד </a:t>
            </a:r>
            <a:r>
              <a:rPr lang="he-IL" dirty="0" smtClean="0"/>
              <a:t>שמאל</a:t>
            </a:r>
            <a:endParaRPr lang="he-IL" dirty="0"/>
          </a:p>
          <a:p>
            <a:pPr algn="r" rtl="1"/>
            <a:endParaRPr lang="he-IL" dirty="0" smtClean="0"/>
          </a:p>
          <a:p>
            <a:pPr algn="r" rtl="1"/>
            <a:endParaRPr lang="he-IL" dirty="0" smtClean="0"/>
          </a:p>
        </p:txBody>
      </p:sp>
    </p:spTree>
    <p:extLst>
      <p:ext uri="{BB962C8B-B14F-4D97-AF65-F5344CB8AC3E}">
        <p14:creationId xmlns:p14="http://schemas.microsoft.com/office/powerpoint/2010/main" val="26660969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50031" y="0"/>
            <a:ext cx="8691937" cy="6858000"/>
          </a:xfrm>
          <a:prstGeom prst="rect">
            <a:avLst/>
          </a:prstGeom>
        </p:spPr>
      </p:pic>
      <p:sp>
        <p:nvSpPr>
          <p:cNvPr id="4"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1"/>
            <a:r>
              <a:rPr lang="he-IL" dirty="0" smtClean="0"/>
              <a:t>תרגיל </a:t>
            </a:r>
            <a:r>
              <a:rPr lang="en-US" dirty="0" smtClean="0"/>
              <a:t>6</a:t>
            </a:r>
            <a:endParaRPr lang="en-US" dirty="0"/>
          </a:p>
        </p:txBody>
      </p:sp>
    </p:spTree>
    <p:extLst>
      <p:ext uri="{BB962C8B-B14F-4D97-AF65-F5344CB8AC3E}">
        <p14:creationId xmlns:p14="http://schemas.microsoft.com/office/powerpoint/2010/main" val="962754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50238" r="6190"/>
          <a:stretch/>
        </p:blipFill>
        <p:spPr>
          <a:xfrm>
            <a:off x="928913" y="-24815"/>
            <a:ext cx="9898743" cy="6907629"/>
          </a:xfrm>
          <a:prstGeom prst="rect">
            <a:avLst/>
          </a:prstGeom>
        </p:spPr>
      </p:pic>
    </p:spTree>
    <p:extLst>
      <p:ext uri="{BB962C8B-B14F-4D97-AF65-F5344CB8AC3E}">
        <p14:creationId xmlns:p14="http://schemas.microsoft.com/office/powerpoint/2010/main" val="1427831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410733" y="507885"/>
            <a:ext cx="4067033" cy="3385035"/>
          </a:xfrm>
          <a:prstGeom prst="rect">
            <a:avLst/>
          </a:prstGeom>
        </p:spPr>
      </p:pic>
      <p:pic>
        <p:nvPicPr>
          <p:cNvPr id="3" name="Picture 2"/>
          <p:cNvPicPr>
            <a:picLocks noChangeAspect="1"/>
          </p:cNvPicPr>
          <p:nvPr/>
        </p:nvPicPr>
        <p:blipFill>
          <a:blip r:embed="rId3"/>
          <a:stretch>
            <a:fillRect/>
          </a:stretch>
        </p:blipFill>
        <p:spPr>
          <a:xfrm>
            <a:off x="3529179" y="507885"/>
            <a:ext cx="3329350" cy="3025481"/>
          </a:xfrm>
          <a:prstGeom prst="rect">
            <a:avLst/>
          </a:prstGeom>
        </p:spPr>
      </p:pic>
      <p:pic>
        <p:nvPicPr>
          <p:cNvPr id="4" name="Picture 3"/>
          <p:cNvPicPr>
            <a:picLocks noChangeAspect="1"/>
          </p:cNvPicPr>
          <p:nvPr/>
        </p:nvPicPr>
        <p:blipFill>
          <a:blip r:embed="rId4"/>
          <a:stretch>
            <a:fillRect/>
          </a:stretch>
        </p:blipFill>
        <p:spPr>
          <a:xfrm>
            <a:off x="0" y="483292"/>
            <a:ext cx="3359112" cy="3050074"/>
          </a:xfrm>
          <a:prstGeom prst="rect">
            <a:avLst/>
          </a:prstGeom>
        </p:spPr>
      </p:pic>
      <p:pic>
        <p:nvPicPr>
          <p:cNvPr id="5" name="Picture 4"/>
          <p:cNvPicPr>
            <a:picLocks noChangeAspect="1"/>
          </p:cNvPicPr>
          <p:nvPr/>
        </p:nvPicPr>
        <p:blipFill>
          <a:blip r:embed="rId5"/>
          <a:stretch>
            <a:fillRect/>
          </a:stretch>
        </p:blipFill>
        <p:spPr>
          <a:xfrm>
            <a:off x="131952" y="3707229"/>
            <a:ext cx="3445523" cy="2863082"/>
          </a:xfrm>
          <a:prstGeom prst="rect">
            <a:avLst/>
          </a:prstGeom>
        </p:spPr>
      </p:pic>
      <p:pic>
        <p:nvPicPr>
          <p:cNvPr id="6" name="Picture 5"/>
          <p:cNvPicPr>
            <a:picLocks noChangeAspect="1"/>
          </p:cNvPicPr>
          <p:nvPr/>
        </p:nvPicPr>
        <p:blipFill>
          <a:blip r:embed="rId6"/>
          <a:stretch>
            <a:fillRect/>
          </a:stretch>
        </p:blipFill>
        <p:spPr>
          <a:xfrm>
            <a:off x="3853577" y="3707229"/>
            <a:ext cx="3281054" cy="2735335"/>
          </a:xfrm>
          <a:prstGeom prst="rect">
            <a:avLst/>
          </a:prstGeom>
        </p:spPr>
      </p:pic>
    </p:spTree>
    <p:extLst>
      <p:ext uri="{BB962C8B-B14F-4D97-AF65-F5344CB8AC3E}">
        <p14:creationId xmlns:p14="http://schemas.microsoft.com/office/powerpoint/2010/main" val="409847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270474" y="1690688"/>
            <a:ext cx="5309130" cy="4864940"/>
          </a:xfrm>
          <a:prstGeom prst="rect">
            <a:avLst/>
          </a:prstGeom>
        </p:spPr>
      </p:pic>
      <p:pic>
        <p:nvPicPr>
          <p:cNvPr id="4" name="Picture 3"/>
          <p:cNvPicPr>
            <a:picLocks noChangeAspect="1"/>
          </p:cNvPicPr>
          <p:nvPr/>
        </p:nvPicPr>
        <p:blipFill>
          <a:blip r:embed="rId3"/>
          <a:stretch>
            <a:fillRect/>
          </a:stretch>
        </p:blipFill>
        <p:spPr>
          <a:xfrm>
            <a:off x="354021" y="1690688"/>
            <a:ext cx="5741979" cy="4763367"/>
          </a:xfrm>
          <a:prstGeom prst="rect">
            <a:avLst/>
          </a:prstGeom>
        </p:spPr>
      </p:pic>
      <p:sp>
        <p:nvSpPr>
          <p:cNvPr id="5"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1"/>
            <a:r>
              <a:rPr lang="he-IL" dirty="0" smtClean="0"/>
              <a:t>תרגיל </a:t>
            </a:r>
            <a:r>
              <a:rPr lang="en-US" dirty="0" smtClean="0"/>
              <a:t>6</a:t>
            </a:r>
            <a:endParaRPr lang="en-US" dirty="0"/>
          </a:p>
        </p:txBody>
      </p:sp>
    </p:spTree>
    <p:extLst>
      <p:ext uri="{BB962C8B-B14F-4D97-AF65-F5344CB8AC3E}">
        <p14:creationId xmlns:p14="http://schemas.microsoft.com/office/powerpoint/2010/main" val="1397247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71971" y="390665"/>
            <a:ext cx="8204793" cy="6140801"/>
          </a:xfrm>
          <a:prstGeom prst="rect">
            <a:avLst/>
          </a:prstGeom>
        </p:spPr>
      </p:pic>
    </p:spTree>
    <p:extLst>
      <p:ext uri="{BB962C8B-B14F-4D97-AF65-F5344CB8AC3E}">
        <p14:creationId xmlns:p14="http://schemas.microsoft.com/office/powerpoint/2010/main" val="389305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smtClean="0"/>
              <a:t>תרגיל </a:t>
            </a:r>
            <a:r>
              <a:rPr lang="he-IL" dirty="0" smtClean="0"/>
              <a:t>1</a:t>
            </a:r>
            <a:endParaRPr lang="en-US" dirty="0"/>
          </a:p>
        </p:txBody>
      </p:sp>
      <p:pic>
        <p:nvPicPr>
          <p:cNvPr id="4" name="Picture 3"/>
          <p:cNvPicPr>
            <a:picLocks noChangeAspect="1"/>
          </p:cNvPicPr>
          <p:nvPr/>
        </p:nvPicPr>
        <p:blipFill>
          <a:blip r:embed="rId2"/>
          <a:stretch>
            <a:fillRect/>
          </a:stretch>
        </p:blipFill>
        <p:spPr>
          <a:xfrm>
            <a:off x="5786001" y="1690688"/>
            <a:ext cx="4739989" cy="3936933"/>
          </a:xfrm>
          <a:prstGeom prst="rect">
            <a:avLst/>
          </a:prstGeom>
        </p:spPr>
      </p:pic>
      <p:pic>
        <p:nvPicPr>
          <p:cNvPr id="5" name="Picture 4"/>
          <p:cNvPicPr>
            <a:picLocks noChangeAspect="1"/>
          </p:cNvPicPr>
          <p:nvPr/>
        </p:nvPicPr>
        <p:blipFill>
          <a:blip r:embed="rId3"/>
          <a:stretch>
            <a:fillRect/>
          </a:stretch>
        </p:blipFill>
        <p:spPr>
          <a:xfrm>
            <a:off x="1449963" y="1690688"/>
            <a:ext cx="3724275" cy="764586"/>
          </a:xfrm>
          <a:prstGeom prst="rect">
            <a:avLst/>
          </a:prstGeom>
        </p:spPr>
      </p:pic>
      <p:pic>
        <p:nvPicPr>
          <p:cNvPr id="6" name="Picture 5"/>
          <p:cNvPicPr>
            <a:picLocks noChangeAspect="1"/>
          </p:cNvPicPr>
          <p:nvPr/>
        </p:nvPicPr>
        <p:blipFill>
          <a:blip r:embed="rId4"/>
          <a:stretch>
            <a:fillRect/>
          </a:stretch>
        </p:blipFill>
        <p:spPr>
          <a:xfrm>
            <a:off x="1449963" y="2455274"/>
            <a:ext cx="3724275" cy="1457325"/>
          </a:xfrm>
          <a:prstGeom prst="rect">
            <a:avLst/>
          </a:prstGeom>
        </p:spPr>
      </p:pic>
      <p:sp>
        <p:nvSpPr>
          <p:cNvPr id="7" name="Rectangle 6"/>
          <p:cNvSpPr/>
          <p:nvPr/>
        </p:nvSpPr>
        <p:spPr>
          <a:xfrm>
            <a:off x="2223752" y="4301321"/>
            <a:ext cx="2618302" cy="2109787"/>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r" rtl="1"/>
            <a:r>
              <a:rPr lang="he-IL" sz="1600" dirty="0" smtClean="0"/>
              <a:t>מה היה לנו </a:t>
            </a:r>
          </a:p>
          <a:p>
            <a:pPr algn="r" rtl="1"/>
            <a:r>
              <a:rPr lang="he-IL" sz="1600" dirty="0" smtClean="0"/>
              <a:t>בעזרת כלים של סקראץ</a:t>
            </a:r>
            <a:r>
              <a:rPr lang="he-IL" sz="1600" dirty="0"/>
              <a:t> </a:t>
            </a:r>
          </a:p>
          <a:p>
            <a:pPr algn="r" rtl="1"/>
            <a:r>
              <a:rPr lang="he-IL" sz="1600" dirty="0" smtClean="0"/>
              <a:t>- קביעת מיקום דמות (גרירה).</a:t>
            </a:r>
          </a:p>
          <a:p>
            <a:pPr marL="285750" indent="-285750" algn="r" rtl="1">
              <a:buFontTx/>
              <a:buChar char="-"/>
            </a:pPr>
            <a:r>
              <a:rPr lang="he-IL" sz="1600" dirty="0" smtClean="0"/>
              <a:t>שינוי גודל.</a:t>
            </a:r>
          </a:p>
          <a:p>
            <a:pPr marL="285750" indent="-285750" algn="r" rtl="1">
              <a:buFontTx/>
              <a:buChar char="-"/>
            </a:pPr>
            <a:r>
              <a:rPr lang="he-IL" sz="1600" dirty="0" smtClean="0"/>
              <a:t>אופן סיבוב.</a:t>
            </a:r>
          </a:p>
          <a:p>
            <a:pPr algn="r" rtl="1"/>
            <a:endParaRPr lang="he-IL" sz="1600" dirty="0" smtClean="0"/>
          </a:p>
        </p:txBody>
      </p:sp>
    </p:spTree>
    <p:extLst>
      <p:ext uri="{BB962C8B-B14F-4D97-AF65-F5344CB8AC3E}">
        <p14:creationId xmlns:p14="http://schemas.microsoft.com/office/powerpoint/2010/main" val="4200285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19277" y="2121114"/>
            <a:ext cx="3075689" cy="2332398"/>
          </a:xfrm>
          <a:prstGeom prst="rect">
            <a:avLst/>
          </a:prstGeom>
        </p:spPr>
      </p:pic>
      <p:pic>
        <p:nvPicPr>
          <p:cNvPr id="4" name="Picture 3"/>
          <p:cNvPicPr>
            <a:picLocks noChangeAspect="1"/>
          </p:cNvPicPr>
          <p:nvPr/>
        </p:nvPicPr>
        <p:blipFill>
          <a:blip r:embed="rId3"/>
          <a:stretch>
            <a:fillRect/>
          </a:stretch>
        </p:blipFill>
        <p:spPr>
          <a:xfrm>
            <a:off x="7346915" y="2121114"/>
            <a:ext cx="2670543" cy="2747578"/>
          </a:xfrm>
          <a:prstGeom prst="rect">
            <a:avLst/>
          </a:prstGeom>
        </p:spPr>
      </p:pic>
      <p:sp>
        <p:nvSpPr>
          <p:cNvPr id="5" name="Rectangle 4"/>
          <p:cNvSpPr/>
          <p:nvPr/>
        </p:nvSpPr>
        <p:spPr>
          <a:xfrm>
            <a:off x="3083714" y="587399"/>
            <a:ext cx="5371984" cy="769441"/>
          </a:xfrm>
          <a:prstGeom prst="rect">
            <a:avLst/>
          </a:prstGeom>
        </p:spPr>
        <p:txBody>
          <a:bodyPr wrap="none">
            <a:spAutoFit/>
          </a:bodyPr>
          <a:lstStyle/>
          <a:p>
            <a:pPr algn="r"/>
            <a:r>
              <a:rPr lang="he-IL" sz="4400" b="1" dirty="0">
                <a:solidFill>
                  <a:srgbClr val="FF0000"/>
                </a:solidFill>
              </a:rPr>
              <a:t>מילון פקודות - </a:t>
            </a:r>
            <a:r>
              <a:rPr lang="he-IL" sz="4400" b="1" dirty="0">
                <a:solidFill>
                  <a:schemeClr val="accent1"/>
                </a:solidFill>
              </a:rPr>
              <a:t>חיישנים</a:t>
            </a:r>
          </a:p>
        </p:txBody>
      </p:sp>
      <p:pic>
        <p:nvPicPr>
          <p:cNvPr id="6" name="Picture 5"/>
          <p:cNvPicPr>
            <a:picLocks noChangeAspect="1"/>
          </p:cNvPicPr>
          <p:nvPr/>
        </p:nvPicPr>
        <p:blipFill>
          <a:blip r:embed="rId4"/>
          <a:stretch>
            <a:fillRect/>
          </a:stretch>
        </p:blipFill>
        <p:spPr>
          <a:xfrm>
            <a:off x="4261798" y="1596642"/>
            <a:ext cx="2219070" cy="5015552"/>
          </a:xfrm>
          <a:prstGeom prst="rect">
            <a:avLst/>
          </a:prstGeom>
        </p:spPr>
      </p:pic>
    </p:spTree>
    <p:extLst>
      <p:ext uri="{BB962C8B-B14F-4D97-AF65-F5344CB8AC3E}">
        <p14:creationId xmlns:p14="http://schemas.microsoft.com/office/powerpoint/2010/main" val="650798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52425"/>
            <a:ext cx="11430000" cy="6000750"/>
          </a:xfrm>
          <a:prstGeom prst="rect">
            <a:avLst/>
          </a:prstGeom>
        </p:spPr>
      </p:pic>
    </p:spTree>
    <p:extLst>
      <p:ext uri="{BB962C8B-B14F-4D97-AF65-F5344CB8AC3E}">
        <p14:creationId xmlns:p14="http://schemas.microsoft.com/office/powerpoint/2010/main" val="32428538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47379" b="24642"/>
          <a:stretch/>
        </p:blipFill>
        <p:spPr>
          <a:xfrm>
            <a:off x="7135945" y="3009099"/>
            <a:ext cx="3964595" cy="2721999"/>
          </a:xfrm>
          <a:prstGeom prst="rect">
            <a:avLst/>
          </a:prstGeom>
        </p:spPr>
      </p:pic>
      <p:pic>
        <p:nvPicPr>
          <p:cNvPr id="7" name="Picture 6"/>
          <p:cNvPicPr>
            <a:picLocks noChangeAspect="1"/>
          </p:cNvPicPr>
          <p:nvPr/>
        </p:nvPicPr>
        <p:blipFill>
          <a:blip r:embed="rId3"/>
          <a:stretch>
            <a:fillRect/>
          </a:stretch>
        </p:blipFill>
        <p:spPr>
          <a:xfrm>
            <a:off x="569852" y="3009099"/>
            <a:ext cx="3603108" cy="2721999"/>
          </a:xfrm>
          <a:prstGeom prst="rect">
            <a:avLst/>
          </a:prstGeom>
        </p:spPr>
      </p:pic>
      <p:sp>
        <p:nvSpPr>
          <p:cNvPr id="13" name="Right Arrow 12"/>
          <p:cNvSpPr/>
          <p:nvPr/>
        </p:nvSpPr>
        <p:spPr>
          <a:xfrm rot="10800000">
            <a:off x="4998257" y="3938655"/>
            <a:ext cx="1497566" cy="8628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476566" y="4186323"/>
            <a:ext cx="970137" cy="646331"/>
          </a:xfrm>
          <a:prstGeom prst="rect">
            <a:avLst/>
          </a:prstGeom>
        </p:spPr>
        <p:txBody>
          <a:bodyPr wrap="none">
            <a:spAutoFit/>
          </a:bodyPr>
          <a:lstStyle/>
          <a:p>
            <a:r>
              <a:rPr lang="he-IL" b="1" i="0" dirty="0" smtClean="0">
                <a:solidFill>
                  <a:srgbClr val="000000"/>
                </a:solidFill>
                <a:effectLst/>
                <a:latin typeface="Arial" panose="020B0604020202020204" pitchFamily="34" charset="0"/>
              </a:rPr>
              <a:t>נעבור ל-</a:t>
            </a:r>
            <a:endParaRPr lang="en-US" b="1" i="0" dirty="0" smtClean="0">
              <a:solidFill>
                <a:srgbClr val="000000"/>
              </a:solidFill>
              <a:effectLst/>
              <a:latin typeface="Arial" panose="020B0604020202020204" pitchFamily="34" charset="0"/>
            </a:endParaRPr>
          </a:p>
          <a:p>
            <a:endParaRPr lang="he-IL" b="1" i="0" dirty="0">
              <a:solidFill>
                <a:srgbClr val="000000"/>
              </a:solidFill>
              <a:effectLst/>
              <a:latin typeface="Arial" panose="020B0604020202020204" pitchFamily="34" charset="0"/>
            </a:endParaRPr>
          </a:p>
        </p:txBody>
      </p:sp>
      <p:sp>
        <p:nvSpPr>
          <p:cNvPr id="9"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mtClean="0"/>
              <a:t>הפשטה והגדרת </a:t>
            </a:r>
            <a:r>
              <a:rPr lang="he-IL" b="1" smtClean="0">
                <a:solidFill>
                  <a:srgbClr val="7030A0"/>
                </a:solidFill>
              </a:rPr>
              <a:t>הוראות</a:t>
            </a:r>
            <a:r>
              <a:rPr lang="he-IL" smtClean="0">
                <a:solidFill>
                  <a:srgbClr val="7030A0"/>
                </a:solidFill>
              </a:rPr>
              <a:t> </a:t>
            </a:r>
            <a:r>
              <a:rPr lang="he-IL" smtClean="0"/>
              <a:t>חדשות</a:t>
            </a:r>
            <a:endParaRPr lang="en-US" dirty="0"/>
          </a:p>
        </p:txBody>
      </p:sp>
    </p:spTree>
    <p:extLst>
      <p:ext uri="{BB962C8B-B14F-4D97-AF65-F5344CB8AC3E}">
        <p14:creationId xmlns:p14="http://schemas.microsoft.com/office/powerpoint/2010/main" val="9976086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a:t>הפשטה והגדרת </a:t>
            </a:r>
            <a:r>
              <a:rPr lang="he-IL" b="1" dirty="0">
                <a:solidFill>
                  <a:srgbClr val="7030A0"/>
                </a:solidFill>
              </a:rPr>
              <a:t>הוראות</a:t>
            </a:r>
            <a:r>
              <a:rPr lang="he-IL" dirty="0">
                <a:solidFill>
                  <a:srgbClr val="7030A0"/>
                </a:solidFill>
              </a:rPr>
              <a:t> </a:t>
            </a:r>
            <a:r>
              <a:rPr lang="he-IL" dirty="0" smtClean="0"/>
              <a:t>חדשות</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70524"/>
            <a:ext cx="3956571" cy="3909092"/>
          </a:xfrm>
          <a:prstGeom prst="rect">
            <a:avLst/>
          </a:prstGeom>
        </p:spPr>
      </p:pic>
      <p:sp>
        <p:nvSpPr>
          <p:cNvPr id="5" name="Rectangle 4"/>
          <p:cNvSpPr/>
          <p:nvPr/>
        </p:nvSpPr>
        <p:spPr>
          <a:xfrm>
            <a:off x="4012442" y="2189413"/>
            <a:ext cx="7451678" cy="2585323"/>
          </a:xfrm>
          <a:prstGeom prst="rect">
            <a:avLst/>
          </a:prstGeom>
        </p:spPr>
        <p:txBody>
          <a:bodyPr wrap="square">
            <a:spAutoFit/>
          </a:bodyPr>
          <a:lstStyle/>
          <a:p>
            <a:pPr algn="r"/>
            <a:r>
              <a:rPr lang="he-IL" i="1" dirty="0"/>
              <a:t>פונקציה</a:t>
            </a:r>
            <a:r>
              <a:rPr lang="he-IL" dirty="0"/>
              <a:t> היא אוסף של פקודות המיועדות כולן למטרה פרטנית ומוגדרת היטב. </a:t>
            </a:r>
          </a:p>
          <a:p>
            <a:pPr algn="r"/>
            <a:r>
              <a:rPr lang="he-IL" dirty="0" smtClean="0"/>
              <a:t>סקראץ מאפשרת הגדרה נוחה של פונקציה</a:t>
            </a:r>
          </a:p>
          <a:p>
            <a:pPr algn="r"/>
            <a:r>
              <a:rPr lang="he-IL" dirty="0" smtClean="0"/>
              <a:t>השימוש בפונקציות מאפשר חלוקה של משימות תוכנה גדולה למספר משימות קטנות ועצמאיות.</a:t>
            </a:r>
          </a:p>
          <a:p>
            <a:pPr algn="r"/>
            <a:r>
              <a:rPr lang="he-IL" dirty="0" smtClean="0"/>
              <a:t>בכך משיגים שתהליך הפיתוח והכתיבה של תוכנית מחשב גדולה יהיה פשוט יותר והדרגתי. כל פונקציה מתוכנתים ובודקים כיחידה עצמאית.</a:t>
            </a:r>
          </a:p>
          <a:p>
            <a:pPr algn="r"/>
            <a:r>
              <a:rPr lang="he-IL" dirty="0" smtClean="0"/>
              <a:t>לדוגמה תוכנית מחשבון כיס אחת הפעולות המבוצעות במחשיבון היא העלאה בריבוע. נכתוב פונקציה שתבצע את השימה בנפרד שמקבלת מספר ומחשבת את הריבוע. </a:t>
            </a:r>
          </a:p>
        </p:txBody>
      </p:sp>
    </p:spTree>
    <p:extLst>
      <p:ext uri="{BB962C8B-B14F-4D97-AF65-F5344CB8AC3E}">
        <p14:creationId xmlns:p14="http://schemas.microsoft.com/office/powerpoint/2010/main" val="3037239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he-IL" b="1" dirty="0"/>
              <a:t>הצורך </a:t>
            </a:r>
            <a:r>
              <a:rPr lang="he-IL" b="1" dirty="0" smtClean="0"/>
              <a:t>בפונקציות</a:t>
            </a:r>
            <a:endParaRPr lang="en-US" dirty="0"/>
          </a:p>
        </p:txBody>
      </p:sp>
      <p:sp>
        <p:nvSpPr>
          <p:cNvPr id="5" name="Rectangle 4"/>
          <p:cNvSpPr/>
          <p:nvPr/>
        </p:nvSpPr>
        <p:spPr>
          <a:xfrm>
            <a:off x="4751835" y="1875354"/>
            <a:ext cx="6314549" cy="369332"/>
          </a:xfrm>
          <a:prstGeom prst="rect">
            <a:avLst/>
          </a:prstGeom>
        </p:spPr>
        <p:txBody>
          <a:bodyPr wrap="none">
            <a:spAutoFit/>
          </a:bodyPr>
          <a:lstStyle/>
          <a:p>
            <a:pPr algn="r" rtl="1"/>
            <a:r>
              <a:rPr lang="he-IL" dirty="0"/>
              <a:t>נניח שאנו כותבים תוכנית </a:t>
            </a:r>
            <a:r>
              <a:rPr lang="he-IL" dirty="0" smtClean="0"/>
              <a:t>שמכילה משימה שמתבצעת מספר פעמים : </a:t>
            </a:r>
            <a:endParaRPr lang="en-US" dirty="0"/>
          </a:p>
        </p:txBody>
      </p:sp>
      <p:sp>
        <p:nvSpPr>
          <p:cNvPr id="7" name="Rectangle 6"/>
          <p:cNvSpPr/>
          <p:nvPr/>
        </p:nvSpPr>
        <p:spPr>
          <a:xfrm>
            <a:off x="1900940" y="2421910"/>
            <a:ext cx="9005992" cy="369332"/>
          </a:xfrm>
          <a:prstGeom prst="rect">
            <a:avLst/>
          </a:prstGeom>
        </p:spPr>
        <p:txBody>
          <a:bodyPr wrap="none">
            <a:spAutoFit/>
          </a:bodyPr>
          <a:lstStyle/>
          <a:p>
            <a:pPr algn="r" rtl="1"/>
            <a:r>
              <a:rPr lang="he-IL" dirty="0" smtClean="0"/>
              <a:t>1. בכל </a:t>
            </a:r>
            <a:r>
              <a:rPr lang="he-IL" dirty="0"/>
              <a:t>פעם שנגיע </a:t>
            </a:r>
            <a:r>
              <a:rPr lang="he-IL" dirty="0" smtClean="0"/>
              <a:t>לרצף השורות, </a:t>
            </a:r>
            <a:r>
              <a:rPr lang="he-IL" dirty="0"/>
              <a:t>נצטרך להיזכר מחדש מה </a:t>
            </a:r>
            <a:r>
              <a:rPr lang="he-IL" dirty="0" smtClean="0"/>
              <a:t>משמעות של כל שורה במשימה. (תיעוד)</a:t>
            </a:r>
            <a:endParaRPr lang="en-US" dirty="0"/>
          </a:p>
        </p:txBody>
      </p:sp>
      <p:sp>
        <p:nvSpPr>
          <p:cNvPr id="8" name="Rectangle 7"/>
          <p:cNvSpPr/>
          <p:nvPr/>
        </p:nvSpPr>
        <p:spPr>
          <a:xfrm>
            <a:off x="618538" y="3046490"/>
            <a:ext cx="10288394" cy="369332"/>
          </a:xfrm>
          <a:prstGeom prst="rect">
            <a:avLst/>
          </a:prstGeom>
        </p:spPr>
        <p:txBody>
          <a:bodyPr wrap="none">
            <a:spAutoFit/>
          </a:bodyPr>
          <a:lstStyle/>
          <a:p>
            <a:pPr algn="r" rtl="1"/>
            <a:r>
              <a:rPr lang="he-IL" dirty="0" smtClean="0"/>
              <a:t>2. אם </a:t>
            </a:r>
            <a:r>
              <a:rPr lang="he-IL" dirty="0"/>
              <a:t>יתברר לנו ששגינו ברצף הפעולות </a:t>
            </a:r>
            <a:r>
              <a:rPr lang="he-IL" dirty="0" smtClean="0"/>
              <a:t>(התרחיש) נצטרך </a:t>
            </a:r>
            <a:r>
              <a:rPr lang="he-IL" dirty="0"/>
              <a:t>למצוא את כל המקומות בהם טעינו, ולתקן כל אחד מהם.</a:t>
            </a:r>
            <a:endParaRPr lang="en-US" dirty="0"/>
          </a:p>
        </p:txBody>
      </p:sp>
      <p:sp>
        <p:nvSpPr>
          <p:cNvPr id="9" name="Rectangle 8"/>
          <p:cNvSpPr/>
          <p:nvPr/>
        </p:nvSpPr>
        <p:spPr>
          <a:xfrm>
            <a:off x="3342888" y="3763724"/>
            <a:ext cx="7723496" cy="369332"/>
          </a:xfrm>
          <a:prstGeom prst="rect">
            <a:avLst/>
          </a:prstGeom>
        </p:spPr>
        <p:txBody>
          <a:bodyPr wrap="square">
            <a:spAutoFit/>
          </a:bodyPr>
          <a:lstStyle/>
          <a:p>
            <a:pPr algn="r" rtl="1"/>
            <a:r>
              <a:rPr lang="he-IL" dirty="0"/>
              <a:t>ככל שהתוכנית ארוכה ומסובכת יותר, הבעייתיות בדברים כאלה גדלה. </a:t>
            </a:r>
          </a:p>
        </p:txBody>
      </p:sp>
      <p:sp>
        <p:nvSpPr>
          <p:cNvPr id="10" name="Rectangle 9"/>
          <p:cNvSpPr/>
          <p:nvPr/>
        </p:nvSpPr>
        <p:spPr>
          <a:xfrm>
            <a:off x="3342888" y="4374316"/>
            <a:ext cx="7737144" cy="369332"/>
          </a:xfrm>
          <a:prstGeom prst="rect">
            <a:avLst/>
          </a:prstGeom>
        </p:spPr>
        <p:txBody>
          <a:bodyPr wrap="square">
            <a:spAutoFit/>
          </a:bodyPr>
          <a:lstStyle/>
          <a:p>
            <a:pPr algn="r"/>
            <a:r>
              <a:rPr lang="he-IL" dirty="0"/>
              <a:t>בפרק זה נלמד לפרק תוכניות לפונקציות, שכל אחת מהן מבצעת </a:t>
            </a:r>
            <a:r>
              <a:rPr lang="he-IL" dirty="0" smtClean="0"/>
              <a:t>תרחיש מוגדר.</a:t>
            </a:r>
            <a:endParaRPr lang="en-US" dirty="0"/>
          </a:p>
        </p:txBody>
      </p:sp>
      <p:sp>
        <p:nvSpPr>
          <p:cNvPr id="11" name="Rectangle 10"/>
          <p:cNvSpPr/>
          <p:nvPr/>
        </p:nvSpPr>
        <p:spPr>
          <a:xfrm>
            <a:off x="3342888" y="5346798"/>
            <a:ext cx="7737144" cy="369332"/>
          </a:xfrm>
          <a:prstGeom prst="rect">
            <a:avLst/>
          </a:prstGeom>
        </p:spPr>
        <p:txBody>
          <a:bodyPr wrap="square">
            <a:spAutoFit/>
          </a:bodyPr>
          <a:lstStyle/>
          <a:p>
            <a:pPr algn="r"/>
            <a:r>
              <a:rPr lang="he-IL" dirty="0" smtClean="0"/>
              <a:t>במילים אחרות פונקציות עוזרות לנו בפירוק למשימות (הפשטה)</a:t>
            </a:r>
            <a:endParaRPr lang="en-US" dirty="0"/>
          </a:p>
        </p:txBody>
      </p:sp>
    </p:spTree>
    <p:extLst>
      <p:ext uri="{BB962C8B-B14F-4D97-AF65-F5344CB8AC3E}">
        <p14:creationId xmlns:p14="http://schemas.microsoft.com/office/powerpoint/2010/main" val="3690997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he-IL" dirty="0"/>
              <a:t>הפשטה</a:t>
            </a:r>
            <a:endParaRPr lang="en-US" dirty="0"/>
          </a:p>
        </p:txBody>
      </p:sp>
      <p:sp>
        <p:nvSpPr>
          <p:cNvPr id="5" name="Content Placeholder 4"/>
          <p:cNvSpPr>
            <a:spLocks noGrp="1"/>
          </p:cNvSpPr>
          <p:nvPr>
            <p:ph idx="1"/>
          </p:nvPr>
        </p:nvSpPr>
        <p:spPr/>
        <p:txBody>
          <a:bodyPr>
            <a:normAutofit/>
          </a:bodyPr>
          <a:lstStyle/>
          <a:p>
            <a:pPr algn="r" rtl="1"/>
            <a:endParaRPr lang="en-US" sz="2000" dirty="0" smtClean="0"/>
          </a:p>
          <a:p>
            <a:pPr algn="r" rtl="1"/>
            <a:r>
              <a:rPr lang="he-IL" sz="2000" dirty="0"/>
              <a:t>איך </a:t>
            </a:r>
            <a:r>
              <a:rPr lang="he-IL" sz="2000" dirty="0" smtClean="0"/>
              <a:t>המחשב </a:t>
            </a:r>
            <a:r>
              <a:rPr lang="he-IL" sz="2000" dirty="0"/>
              <a:t>מריץ הוראה </a:t>
            </a:r>
            <a:r>
              <a:rPr lang="he-IL" sz="2000" dirty="0" smtClean="0"/>
              <a:t>כגו</a:t>
            </a:r>
            <a:r>
              <a:rPr lang="he-IL" sz="2000" dirty="0"/>
              <a:t>ן</a:t>
            </a:r>
            <a:r>
              <a:rPr lang="en-US" sz="2000" dirty="0" smtClean="0"/>
              <a:t> </a:t>
            </a:r>
            <a:endParaRPr lang="he-IL" sz="2000" dirty="0" smtClean="0"/>
          </a:p>
          <a:p>
            <a:pPr algn="r" rtl="1"/>
            <a:r>
              <a:rPr lang="he-IL" sz="2000" dirty="0"/>
              <a:t>כדי לבצע את </a:t>
            </a:r>
            <a:r>
              <a:rPr lang="he-IL" sz="2000" dirty="0" smtClean="0"/>
              <a:t>ההוראה נצרך לעבור הצעדים הבאים :</a:t>
            </a:r>
            <a:endParaRPr lang="he-IL" sz="2000" dirty="0"/>
          </a:p>
          <a:p>
            <a:pPr lvl="1" algn="r" rtl="1"/>
            <a:r>
              <a:rPr lang="he-IL" sz="2000" dirty="0"/>
              <a:t>למחוק את הציור של </a:t>
            </a:r>
            <a:r>
              <a:rPr lang="he-IL" sz="2000" dirty="0" smtClean="0"/>
              <a:t>דמות</a:t>
            </a:r>
          </a:p>
          <a:p>
            <a:pPr lvl="1" algn="r" rtl="1"/>
            <a:r>
              <a:rPr lang="he-IL" sz="2000" dirty="0"/>
              <a:t>לחשב את המיקום </a:t>
            </a:r>
            <a:r>
              <a:rPr lang="he-IL" sz="2000" dirty="0" smtClean="0"/>
              <a:t>החדש + 10 צעדים</a:t>
            </a:r>
          </a:p>
          <a:p>
            <a:pPr lvl="1" algn="r" rtl="1"/>
            <a:r>
              <a:rPr lang="he-IL" sz="2000" dirty="0"/>
              <a:t>לצייר את דמות </a:t>
            </a:r>
            <a:r>
              <a:rPr lang="he-IL" sz="2000" dirty="0" smtClean="0"/>
              <a:t>מחדש במקום החדש.</a:t>
            </a:r>
          </a:p>
          <a:p>
            <a:pPr algn="r" rtl="1"/>
            <a:r>
              <a:rPr lang="he-IL" sz="2000" dirty="0"/>
              <a:t>שיטה זו נקראת </a:t>
            </a:r>
            <a:r>
              <a:rPr lang="he-IL" sz="2000" dirty="0" smtClean="0"/>
              <a:t>הפשטה </a:t>
            </a:r>
            <a:r>
              <a:rPr lang="en-US" sz="2000" dirty="0" smtClean="0"/>
              <a:t>abstraction</a:t>
            </a:r>
            <a:endParaRPr lang="he-IL" sz="2000" dirty="0" smtClean="0"/>
          </a:p>
          <a:p>
            <a:pPr algn="r" rtl="1"/>
            <a:r>
              <a:rPr lang="he-IL" sz="2000" dirty="0"/>
              <a:t>כי </a:t>
            </a:r>
            <a:r>
              <a:rPr lang="he-IL" sz="2000" dirty="0" smtClean="0"/>
              <a:t>היא </a:t>
            </a:r>
            <a:r>
              <a:rPr lang="he-IL" sz="2000" dirty="0"/>
              <a:t>מאפשרת מבט פשוט על חישוב שפרטיו </a:t>
            </a:r>
            <a:r>
              <a:rPr lang="he-IL" sz="2000" dirty="0" smtClean="0"/>
              <a:t>מוסתרים</a:t>
            </a:r>
          </a:p>
          <a:p>
            <a:pPr algn="r" rtl="1"/>
            <a:r>
              <a:rPr lang="he-IL" sz="2000" dirty="0"/>
              <a:t>הפשטה נמצאת במרכז העשייה במדעי המחשב כי המחשבים עצמם והתכניות שמריצים עליהם מורכבים </a:t>
            </a:r>
            <a:r>
              <a:rPr lang="he-IL" sz="2000" dirty="0" smtClean="0"/>
              <a:t>ביותר </a:t>
            </a:r>
            <a:r>
              <a:rPr lang="en-US" sz="2000" dirty="0" smtClean="0"/>
              <a:t>,</a:t>
            </a:r>
            <a:r>
              <a:rPr lang="he-IL" sz="2000" dirty="0"/>
              <a:t> ולא היינו מסוגלים להשתמש בהם לו היינו צריכים </a:t>
            </a:r>
            <a:r>
              <a:rPr lang="he-IL" sz="2000" dirty="0"/>
              <a:t>להסתכל תמיד על כל </a:t>
            </a:r>
            <a:r>
              <a:rPr lang="he-IL" sz="2000" dirty="0" smtClean="0"/>
              <a:t>הפרטים.</a:t>
            </a:r>
            <a:endParaRPr lang="he-IL" sz="2000" dirty="0"/>
          </a:p>
          <a:p>
            <a:pPr algn="r" rtl="1"/>
            <a:endParaRPr lang="he-IL" sz="2000" dirty="0" smtClean="0"/>
          </a:p>
        </p:txBody>
      </p:sp>
      <p:pic>
        <p:nvPicPr>
          <p:cNvPr id="6" name="Picture 5"/>
          <p:cNvPicPr>
            <a:picLocks noChangeAspect="1"/>
          </p:cNvPicPr>
          <p:nvPr/>
        </p:nvPicPr>
        <p:blipFill>
          <a:blip r:embed="rId2"/>
          <a:stretch>
            <a:fillRect/>
          </a:stretch>
        </p:blipFill>
        <p:spPr>
          <a:xfrm>
            <a:off x="6854658" y="2193948"/>
            <a:ext cx="1266825" cy="504825"/>
          </a:xfrm>
          <a:prstGeom prst="rect">
            <a:avLst/>
          </a:prstGeom>
        </p:spPr>
      </p:pic>
    </p:spTree>
    <p:extLst>
      <p:ext uri="{BB962C8B-B14F-4D97-AF65-F5344CB8AC3E}">
        <p14:creationId xmlns:p14="http://schemas.microsoft.com/office/powerpoint/2010/main" val="2677265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a:t>הגדרה וממשק </a:t>
            </a:r>
            <a:endParaRPr lang="en-US" dirty="0"/>
          </a:p>
        </p:txBody>
      </p:sp>
      <p:pic>
        <p:nvPicPr>
          <p:cNvPr id="4" name="Content Placeholder 3"/>
          <p:cNvPicPr>
            <a:picLocks noGrp="1" noChangeAspect="1"/>
          </p:cNvPicPr>
          <p:nvPr>
            <p:ph idx="1"/>
          </p:nvPr>
        </p:nvPicPr>
        <p:blipFill>
          <a:blip r:embed="rId2"/>
          <a:stretch>
            <a:fillRect/>
          </a:stretch>
        </p:blipFill>
        <p:spPr>
          <a:xfrm>
            <a:off x="559318" y="2079944"/>
            <a:ext cx="10794482" cy="1577655"/>
          </a:xfrm>
          <a:prstGeom prst="rect">
            <a:avLst/>
          </a:prstGeom>
        </p:spPr>
      </p:pic>
    </p:spTree>
    <p:extLst>
      <p:ext uri="{BB962C8B-B14F-4D97-AF65-F5344CB8AC3E}">
        <p14:creationId xmlns:p14="http://schemas.microsoft.com/office/powerpoint/2010/main" val="2552688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47379" b="24642"/>
          <a:stretch/>
        </p:blipFill>
        <p:spPr>
          <a:xfrm>
            <a:off x="7135945" y="2326518"/>
            <a:ext cx="3964595" cy="2721999"/>
          </a:xfrm>
          <a:prstGeom prst="rect">
            <a:avLst/>
          </a:prstGeom>
        </p:spPr>
      </p:pic>
      <p:pic>
        <p:nvPicPr>
          <p:cNvPr id="7" name="Picture 6"/>
          <p:cNvPicPr>
            <a:picLocks noChangeAspect="1"/>
          </p:cNvPicPr>
          <p:nvPr/>
        </p:nvPicPr>
        <p:blipFill>
          <a:blip r:embed="rId3"/>
          <a:stretch>
            <a:fillRect/>
          </a:stretch>
        </p:blipFill>
        <p:spPr>
          <a:xfrm>
            <a:off x="569852" y="2326518"/>
            <a:ext cx="3603108" cy="2721999"/>
          </a:xfrm>
          <a:prstGeom prst="rect">
            <a:avLst/>
          </a:prstGeom>
        </p:spPr>
      </p:pic>
      <p:sp>
        <p:nvSpPr>
          <p:cNvPr id="13" name="Right Arrow 12"/>
          <p:cNvSpPr/>
          <p:nvPr/>
        </p:nvSpPr>
        <p:spPr>
          <a:xfrm rot="10800000">
            <a:off x="4998257" y="3256074"/>
            <a:ext cx="1497566" cy="8628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476566" y="3503742"/>
            <a:ext cx="970137" cy="646331"/>
          </a:xfrm>
          <a:prstGeom prst="rect">
            <a:avLst/>
          </a:prstGeom>
        </p:spPr>
        <p:txBody>
          <a:bodyPr wrap="none">
            <a:spAutoFit/>
          </a:bodyPr>
          <a:lstStyle/>
          <a:p>
            <a:r>
              <a:rPr lang="he-IL" b="1" i="0" dirty="0" smtClean="0">
                <a:solidFill>
                  <a:srgbClr val="000000"/>
                </a:solidFill>
                <a:effectLst/>
                <a:latin typeface="Arial" panose="020B0604020202020204" pitchFamily="34" charset="0"/>
              </a:rPr>
              <a:t>נעבור ל-</a:t>
            </a:r>
            <a:endParaRPr lang="en-US" b="1" i="0" dirty="0" smtClean="0">
              <a:solidFill>
                <a:srgbClr val="000000"/>
              </a:solidFill>
              <a:effectLst/>
              <a:latin typeface="Arial" panose="020B0604020202020204" pitchFamily="34" charset="0"/>
            </a:endParaRPr>
          </a:p>
          <a:p>
            <a:endParaRPr lang="he-IL" b="1" i="0" dirty="0">
              <a:solidFill>
                <a:srgbClr val="000000"/>
              </a:solidFill>
              <a:effectLst/>
              <a:latin typeface="Arial" panose="020B0604020202020204" pitchFamily="34" charset="0"/>
            </a:endParaRPr>
          </a:p>
        </p:txBody>
      </p:sp>
      <p:sp>
        <p:nvSpPr>
          <p:cNvPr id="5" name="Action Button: Help 4">
            <a:hlinkClick r:id="" action="ppaction://noaction" highlightClick="1"/>
          </p:cNvPr>
          <p:cNvSpPr/>
          <p:nvPr/>
        </p:nvSpPr>
        <p:spPr>
          <a:xfrm>
            <a:off x="5360679" y="4434490"/>
            <a:ext cx="970137" cy="1021988"/>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98281" y="6045958"/>
            <a:ext cx="4237241" cy="1077218"/>
          </a:xfrm>
          <a:prstGeom prst="rect">
            <a:avLst/>
          </a:prstGeom>
        </p:spPr>
        <p:txBody>
          <a:bodyPr wrap="square">
            <a:spAutoFit/>
          </a:bodyPr>
          <a:lstStyle/>
          <a:p>
            <a:pPr algn="ctr"/>
            <a:r>
              <a:rPr lang="he-IL" sz="2800" dirty="0" smtClean="0">
                <a:latin typeface="Arial Unicode MS" panose="020B0604020202020204" pitchFamily="34" charset="-128"/>
              </a:rPr>
              <a:t>ראינו בהרצאה מספר 6</a:t>
            </a:r>
            <a:endParaRPr lang="he-IL" sz="2800" b="1" i="0" dirty="0" smtClean="0">
              <a:effectLst/>
              <a:latin typeface="Arial" panose="020B0604020202020204" pitchFamily="34" charset="0"/>
            </a:endParaRPr>
          </a:p>
          <a:p>
            <a:pPr algn="ctr"/>
            <a:r>
              <a:rPr lang="he-IL" dirty="0" smtClean="0"/>
              <a:t/>
            </a:r>
            <a:br>
              <a:rPr lang="he-IL" dirty="0" smtClean="0"/>
            </a:br>
            <a:endParaRPr lang="en-US" dirty="0"/>
          </a:p>
        </p:txBody>
      </p:sp>
      <p:sp>
        <p:nvSpPr>
          <p:cNvPr id="9" name="Rectangle 8"/>
          <p:cNvSpPr/>
          <p:nvPr/>
        </p:nvSpPr>
        <p:spPr>
          <a:xfrm>
            <a:off x="3035122" y="649138"/>
            <a:ext cx="6096000" cy="1077218"/>
          </a:xfrm>
          <a:prstGeom prst="rect">
            <a:avLst/>
          </a:prstGeom>
        </p:spPr>
        <p:txBody>
          <a:bodyPr>
            <a:spAutoFit/>
          </a:bodyPr>
          <a:lstStyle/>
          <a:p>
            <a:pPr algn="ctr"/>
            <a:r>
              <a:rPr lang="en-US" sz="2800" b="1" dirty="0" smtClean="0"/>
              <a:t>Function </a:t>
            </a:r>
            <a:r>
              <a:rPr lang="he-IL" sz="2800" b="1" dirty="0" smtClean="0"/>
              <a:t>פונקציה-</a:t>
            </a:r>
            <a:endParaRPr lang="he-IL" sz="2800" b="1" i="0" dirty="0" smtClean="0">
              <a:effectLst/>
              <a:latin typeface="Arial" panose="020B0604020202020204" pitchFamily="34" charset="0"/>
            </a:endParaRPr>
          </a:p>
          <a:p>
            <a:pPr algn="ctr"/>
            <a:r>
              <a:rPr lang="he-IL" dirty="0" smtClean="0"/>
              <a:t/>
            </a:r>
            <a:br>
              <a:rPr lang="he-IL" dirty="0" smtClean="0"/>
            </a:br>
            <a:endParaRPr lang="en-US" dirty="0"/>
          </a:p>
        </p:txBody>
      </p:sp>
    </p:spTree>
    <p:extLst>
      <p:ext uri="{BB962C8B-B14F-4D97-AF65-F5344CB8AC3E}">
        <p14:creationId xmlns:p14="http://schemas.microsoft.com/office/powerpoint/2010/main" val="11255835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10910" r="13947"/>
          <a:stretch/>
        </p:blipFill>
        <p:spPr>
          <a:xfrm>
            <a:off x="1047889" y="1617174"/>
            <a:ext cx="4529475" cy="5101434"/>
          </a:xfrm>
          <a:prstGeom prst="rect">
            <a:avLst/>
          </a:prstGeom>
        </p:spPr>
      </p:pic>
      <p:pic>
        <p:nvPicPr>
          <p:cNvPr id="4" name="Picture 3"/>
          <p:cNvPicPr>
            <a:picLocks noChangeAspect="1"/>
          </p:cNvPicPr>
          <p:nvPr/>
        </p:nvPicPr>
        <p:blipFill>
          <a:blip r:embed="rId3"/>
          <a:stretch>
            <a:fillRect/>
          </a:stretch>
        </p:blipFill>
        <p:spPr>
          <a:xfrm>
            <a:off x="6752288" y="2640417"/>
            <a:ext cx="3603108" cy="2721999"/>
          </a:xfrm>
          <a:prstGeom prst="rect">
            <a:avLst/>
          </a:prstGeom>
        </p:spPr>
      </p:pic>
      <p:sp>
        <p:nvSpPr>
          <p:cNvPr id="7" name="Rectangle 6"/>
          <p:cNvSpPr/>
          <p:nvPr/>
        </p:nvSpPr>
        <p:spPr>
          <a:xfrm>
            <a:off x="1528550" y="3480178"/>
            <a:ext cx="3821372" cy="2374711"/>
          </a:xfrm>
          <a:prstGeom prst="rect">
            <a:avLst/>
          </a:prstGeom>
          <a:noFill/>
          <a:ln w="762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 name="Straight Arrow Connector 8"/>
          <p:cNvCxnSpPr/>
          <p:nvPr/>
        </p:nvCxnSpPr>
        <p:spPr>
          <a:xfrm flipH="1">
            <a:off x="5349922" y="4790364"/>
            <a:ext cx="1978926" cy="1364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0" name="Rectangle 9"/>
          <p:cNvSpPr/>
          <p:nvPr/>
        </p:nvSpPr>
        <p:spPr>
          <a:xfrm>
            <a:off x="3035122" y="649138"/>
            <a:ext cx="6096000" cy="1077218"/>
          </a:xfrm>
          <a:prstGeom prst="rect">
            <a:avLst/>
          </a:prstGeom>
        </p:spPr>
        <p:txBody>
          <a:bodyPr>
            <a:spAutoFit/>
          </a:bodyPr>
          <a:lstStyle/>
          <a:p>
            <a:pPr algn="ctr"/>
            <a:r>
              <a:rPr lang="en-US" sz="2800" b="1" dirty="0" smtClean="0"/>
              <a:t>Function </a:t>
            </a:r>
            <a:r>
              <a:rPr lang="he-IL" sz="2800" b="1" dirty="0" smtClean="0"/>
              <a:t>פונקציה-</a:t>
            </a:r>
            <a:endParaRPr lang="he-IL" sz="2800" b="1" i="0" dirty="0" smtClean="0">
              <a:effectLst/>
              <a:latin typeface="Arial" panose="020B0604020202020204" pitchFamily="34" charset="0"/>
            </a:endParaRPr>
          </a:p>
          <a:p>
            <a:pPr algn="ctr"/>
            <a:r>
              <a:rPr lang="he-IL" dirty="0" smtClean="0"/>
              <a:t/>
            </a:r>
            <a:br>
              <a:rPr lang="he-IL" dirty="0" smtClean="0"/>
            </a:br>
            <a:endParaRPr lang="en-US" dirty="0"/>
          </a:p>
        </p:txBody>
      </p:sp>
    </p:spTree>
    <p:extLst>
      <p:ext uri="{BB962C8B-B14F-4D97-AF65-F5344CB8AC3E}">
        <p14:creationId xmlns:p14="http://schemas.microsoft.com/office/powerpoint/2010/main" val="1059710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315579" y="2251317"/>
            <a:ext cx="3930405" cy="4321940"/>
          </a:xfrm>
          <a:prstGeom prst="rect">
            <a:avLst/>
          </a:prstGeom>
        </p:spPr>
      </p:pic>
      <p:sp>
        <p:nvSpPr>
          <p:cNvPr id="11" name="Rectangle 10"/>
          <p:cNvSpPr/>
          <p:nvPr/>
        </p:nvSpPr>
        <p:spPr>
          <a:xfrm>
            <a:off x="3035122" y="649138"/>
            <a:ext cx="6096000" cy="646331"/>
          </a:xfrm>
          <a:prstGeom prst="rect">
            <a:avLst/>
          </a:prstGeom>
        </p:spPr>
        <p:txBody>
          <a:bodyPr>
            <a:spAutoFit/>
          </a:bodyPr>
          <a:lstStyle/>
          <a:p>
            <a:pPr algn="ctr"/>
            <a:r>
              <a:rPr lang="he-IL" dirty="0" smtClean="0"/>
              <a:t/>
            </a:r>
            <a:br>
              <a:rPr lang="he-IL" dirty="0" smtClean="0"/>
            </a:br>
            <a:endParaRPr lang="en-US" dirty="0"/>
          </a:p>
        </p:txBody>
      </p:sp>
      <p:pic>
        <p:nvPicPr>
          <p:cNvPr id="12" name="Picture 11"/>
          <p:cNvPicPr>
            <a:picLocks noChangeAspect="1"/>
          </p:cNvPicPr>
          <p:nvPr/>
        </p:nvPicPr>
        <p:blipFill>
          <a:blip r:embed="rId3"/>
          <a:stretch>
            <a:fillRect/>
          </a:stretch>
        </p:blipFill>
        <p:spPr>
          <a:xfrm>
            <a:off x="6376530" y="2561095"/>
            <a:ext cx="4329353" cy="3270647"/>
          </a:xfrm>
          <a:prstGeom prst="rect">
            <a:avLst/>
          </a:prstGeom>
        </p:spPr>
      </p:pic>
      <p:sp>
        <p:nvSpPr>
          <p:cNvPr id="15" name="Rectangle 14"/>
          <p:cNvSpPr/>
          <p:nvPr/>
        </p:nvSpPr>
        <p:spPr>
          <a:xfrm>
            <a:off x="3035122" y="649138"/>
            <a:ext cx="6096000" cy="1077218"/>
          </a:xfrm>
          <a:prstGeom prst="rect">
            <a:avLst/>
          </a:prstGeom>
        </p:spPr>
        <p:txBody>
          <a:bodyPr>
            <a:spAutoFit/>
          </a:bodyPr>
          <a:lstStyle/>
          <a:p>
            <a:pPr algn="ctr"/>
            <a:r>
              <a:rPr lang="en-US" sz="2800" b="1" dirty="0" smtClean="0"/>
              <a:t>Function </a:t>
            </a:r>
            <a:r>
              <a:rPr lang="he-IL" sz="2800" b="1" dirty="0" smtClean="0"/>
              <a:t>פונקציה-</a:t>
            </a:r>
            <a:endParaRPr lang="he-IL" sz="2800" b="1" i="0" dirty="0" smtClean="0">
              <a:effectLst/>
              <a:latin typeface="Arial" panose="020B0604020202020204" pitchFamily="34" charset="0"/>
            </a:endParaRPr>
          </a:p>
          <a:p>
            <a:pPr algn="ctr"/>
            <a:r>
              <a:rPr lang="he-IL" dirty="0" smtClean="0"/>
              <a:t/>
            </a:r>
            <a:br>
              <a:rPr lang="he-IL" dirty="0" smtClean="0"/>
            </a:br>
            <a:endParaRPr lang="en-US" dirty="0"/>
          </a:p>
        </p:txBody>
      </p:sp>
      <p:sp>
        <p:nvSpPr>
          <p:cNvPr id="7" name="Rectangle 6"/>
          <p:cNvSpPr/>
          <p:nvPr/>
        </p:nvSpPr>
        <p:spPr>
          <a:xfrm>
            <a:off x="1528550" y="3480178"/>
            <a:ext cx="3821372" cy="2374711"/>
          </a:xfrm>
          <a:prstGeom prst="rect">
            <a:avLst/>
          </a:prstGeom>
          <a:noFill/>
          <a:ln w="762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 name="Straight Arrow Connector 7"/>
          <p:cNvCxnSpPr/>
          <p:nvPr/>
        </p:nvCxnSpPr>
        <p:spPr>
          <a:xfrm flipH="1">
            <a:off x="5387067" y="5186149"/>
            <a:ext cx="1723417" cy="1364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04803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a:t>תרגיל </a:t>
            </a:r>
            <a:r>
              <a:rPr lang="he-IL" dirty="0" smtClean="0"/>
              <a:t>2</a:t>
            </a:r>
            <a:endParaRPr lang="en-US" dirty="0"/>
          </a:p>
        </p:txBody>
      </p:sp>
      <p:pic>
        <p:nvPicPr>
          <p:cNvPr id="3" name="Picture 2"/>
          <p:cNvPicPr>
            <a:picLocks noChangeAspect="1"/>
          </p:cNvPicPr>
          <p:nvPr/>
        </p:nvPicPr>
        <p:blipFill>
          <a:blip r:embed="rId2"/>
          <a:stretch>
            <a:fillRect/>
          </a:stretch>
        </p:blipFill>
        <p:spPr>
          <a:xfrm>
            <a:off x="4827899" y="1402180"/>
            <a:ext cx="6048648" cy="5258621"/>
          </a:xfrm>
          <a:prstGeom prst="rect">
            <a:avLst/>
          </a:prstGeom>
        </p:spPr>
      </p:pic>
      <p:pic>
        <p:nvPicPr>
          <p:cNvPr id="5" name="Picture 4"/>
          <p:cNvPicPr>
            <a:picLocks noChangeAspect="1"/>
          </p:cNvPicPr>
          <p:nvPr/>
        </p:nvPicPr>
        <p:blipFill>
          <a:blip r:embed="rId3"/>
          <a:stretch>
            <a:fillRect/>
          </a:stretch>
        </p:blipFill>
        <p:spPr>
          <a:xfrm>
            <a:off x="433991" y="1690688"/>
            <a:ext cx="2952750" cy="885825"/>
          </a:xfrm>
          <a:prstGeom prst="rect">
            <a:avLst/>
          </a:prstGeom>
        </p:spPr>
      </p:pic>
      <p:sp>
        <p:nvSpPr>
          <p:cNvPr id="7" name="Rectangle 6"/>
          <p:cNvSpPr/>
          <p:nvPr/>
        </p:nvSpPr>
        <p:spPr>
          <a:xfrm>
            <a:off x="768439" y="3335405"/>
            <a:ext cx="2618302" cy="2109787"/>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r" rtl="1"/>
            <a:r>
              <a:rPr lang="he-IL" sz="1600" dirty="0" smtClean="0"/>
              <a:t>מה היה לנו</a:t>
            </a:r>
          </a:p>
          <a:p>
            <a:pPr algn="r" rtl="1"/>
            <a:r>
              <a:rPr lang="he-IL" sz="1600" dirty="0" smtClean="0"/>
              <a:t>בעזרת פקודות של סקראץ</a:t>
            </a:r>
            <a:r>
              <a:rPr lang="he-IL" sz="1600" dirty="0"/>
              <a:t> </a:t>
            </a:r>
          </a:p>
          <a:p>
            <a:pPr algn="r" rtl="1"/>
            <a:r>
              <a:rPr lang="he-IL" sz="1600" dirty="0" smtClean="0"/>
              <a:t>- קביעת מיקום דמות (קוד).</a:t>
            </a:r>
          </a:p>
          <a:p>
            <a:pPr marL="285750" indent="-285750" algn="r" rtl="1">
              <a:buFontTx/>
              <a:buChar char="-"/>
            </a:pPr>
            <a:r>
              <a:rPr lang="he-IL" sz="1600" dirty="0" smtClean="0"/>
              <a:t>אופן סיבוב.</a:t>
            </a:r>
          </a:p>
          <a:p>
            <a:pPr marL="285750" indent="-285750" algn="r" rtl="1">
              <a:buFontTx/>
              <a:buChar char="-"/>
            </a:pPr>
            <a:r>
              <a:rPr lang="he-IL" sz="1600" dirty="0" smtClean="0"/>
              <a:t>פנה לכיוון</a:t>
            </a:r>
          </a:p>
          <a:p>
            <a:pPr algn="r" rtl="1"/>
            <a:endParaRPr lang="he-IL" sz="1600" dirty="0" smtClean="0"/>
          </a:p>
        </p:txBody>
      </p:sp>
    </p:spTree>
    <p:extLst>
      <p:ext uri="{BB962C8B-B14F-4D97-AF65-F5344CB8AC3E}">
        <p14:creationId xmlns:p14="http://schemas.microsoft.com/office/powerpoint/2010/main" val="17481554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83122" y="2965546"/>
            <a:ext cx="4523503" cy="3403974"/>
          </a:xfrm>
          <a:prstGeom prst="rect">
            <a:avLst/>
          </a:prstGeom>
        </p:spPr>
      </p:pic>
      <p:pic>
        <p:nvPicPr>
          <p:cNvPr id="5" name="Picture 4"/>
          <p:cNvPicPr>
            <a:picLocks noChangeAspect="1"/>
          </p:cNvPicPr>
          <p:nvPr/>
        </p:nvPicPr>
        <p:blipFill>
          <a:blip r:embed="rId3"/>
          <a:stretch>
            <a:fillRect/>
          </a:stretch>
        </p:blipFill>
        <p:spPr>
          <a:xfrm>
            <a:off x="1194515" y="2104110"/>
            <a:ext cx="4188854" cy="4188854"/>
          </a:xfrm>
          <a:prstGeom prst="rect">
            <a:avLst/>
          </a:prstGeom>
        </p:spPr>
      </p:pic>
      <p:sp>
        <p:nvSpPr>
          <p:cNvPr id="7" name="Rectangle 6"/>
          <p:cNvSpPr/>
          <p:nvPr/>
        </p:nvSpPr>
        <p:spPr>
          <a:xfrm>
            <a:off x="1019774" y="741470"/>
            <a:ext cx="6096000" cy="923330"/>
          </a:xfrm>
          <a:prstGeom prst="rect">
            <a:avLst/>
          </a:prstGeom>
        </p:spPr>
        <p:txBody>
          <a:bodyPr>
            <a:spAutoFit/>
          </a:bodyPr>
          <a:lstStyle/>
          <a:p>
            <a:pPr algn="r" rtl="1"/>
            <a:endParaRPr lang="he-IL" dirty="0"/>
          </a:p>
          <a:p>
            <a:pPr algn="r" rtl="1"/>
            <a:r>
              <a:rPr lang="he-IL" dirty="0" smtClean="0"/>
              <a:t>פונקציה עם משתנים</a:t>
            </a:r>
            <a:endParaRPr lang="he-IL" dirty="0"/>
          </a:p>
          <a:p>
            <a:pPr algn="r" rtl="1"/>
            <a:endParaRPr lang="en-US" dirty="0"/>
          </a:p>
        </p:txBody>
      </p:sp>
      <p:sp>
        <p:nvSpPr>
          <p:cNvPr id="8" name="Rectangle 7"/>
          <p:cNvSpPr/>
          <p:nvPr/>
        </p:nvSpPr>
        <p:spPr>
          <a:xfrm>
            <a:off x="3035122" y="587582"/>
            <a:ext cx="6096000" cy="1077218"/>
          </a:xfrm>
          <a:prstGeom prst="rect">
            <a:avLst/>
          </a:prstGeom>
        </p:spPr>
        <p:txBody>
          <a:bodyPr>
            <a:spAutoFit/>
          </a:bodyPr>
          <a:lstStyle/>
          <a:p>
            <a:pPr algn="ctr"/>
            <a:r>
              <a:rPr lang="en-US" sz="2800" b="1" dirty="0" smtClean="0"/>
              <a:t>Function </a:t>
            </a:r>
            <a:r>
              <a:rPr lang="he-IL" sz="2800" b="1" dirty="0" smtClean="0"/>
              <a:t>פונקציה-</a:t>
            </a:r>
            <a:endParaRPr lang="he-IL" sz="2800" b="1" i="0" dirty="0" smtClean="0">
              <a:effectLst/>
              <a:latin typeface="Arial" panose="020B0604020202020204" pitchFamily="34" charset="0"/>
            </a:endParaRPr>
          </a:p>
          <a:p>
            <a:pPr algn="ctr"/>
            <a:r>
              <a:rPr lang="he-IL" dirty="0" smtClean="0"/>
              <a:t/>
            </a:r>
            <a:br>
              <a:rPr lang="he-IL" dirty="0" smtClean="0"/>
            </a:br>
            <a:endParaRPr lang="en-US" dirty="0"/>
          </a:p>
        </p:txBody>
      </p:sp>
      <p:sp>
        <p:nvSpPr>
          <p:cNvPr id="6" name="Rectangle 5"/>
          <p:cNvSpPr/>
          <p:nvPr/>
        </p:nvSpPr>
        <p:spPr>
          <a:xfrm>
            <a:off x="1528550" y="3480178"/>
            <a:ext cx="3821372" cy="2374711"/>
          </a:xfrm>
          <a:prstGeom prst="rect">
            <a:avLst/>
          </a:prstGeom>
          <a:noFill/>
          <a:ln w="762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 name="Straight Arrow Connector 8"/>
          <p:cNvCxnSpPr/>
          <p:nvPr/>
        </p:nvCxnSpPr>
        <p:spPr>
          <a:xfrm flipH="1">
            <a:off x="5387067" y="5186149"/>
            <a:ext cx="1723417" cy="1364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494361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9399" t="56642" r="6164" b="30110"/>
          <a:stretch/>
        </p:blipFill>
        <p:spPr>
          <a:xfrm>
            <a:off x="5438349" y="760519"/>
            <a:ext cx="6753651" cy="600501"/>
          </a:xfrm>
          <a:prstGeom prst="rect">
            <a:avLst/>
          </a:prstGeom>
        </p:spPr>
      </p:pic>
      <p:pic>
        <p:nvPicPr>
          <p:cNvPr id="3" name="Picture 2"/>
          <p:cNvPicPr>
            <a:picLocks noChangeAspect="1"/>
          </p:cNvPicPr>
          <p:nvPr/>
        </p:nvPicPr>
        <p:blipFill>
          <a:blip r:embed="rId3"/>
          <a:stretch>
            <a:fillRect/>
          </a:stretch>
        </p:blipFill>
        <p:spPr>
          <a:xfrm>
            <a:off x="313898" y="1473959"/>
            <a:ext cx="6146326" cy="5034491"/>
          </a:xfrm>
          <a:prstGeom prst="rect">
            <a:avLst/>
          </a:prstGeom>
        </p:spPr>
      </p:pic>
      <p:sp>
        <p:nvSpPr>
          <p:cNvPr id="5" name="Rectangle 4"/>
          <p:cNvSpPr/>
          <p:nvPr/>
        </p:nvSpPr>
        <p:spPr>
          <a:xfrm>
            <a:off x="3869993" y="3148800"/>
            <a:ext cx="402674" cy="523220"/>
          </a:xfrm>
          <a:prstGeom prst="rect">
            <a:avLst/>
          </a:prstGeom>
        </p:spPr>
        <p:txBody>
          <a:bodyPr wrap="none">
            <a:spAutoFit/>
          </a:bodyPr>
          <a:lstStyle/>
          <a:p>
            <a:r>
              <a:rPr lang="en-US" sz="2800" b="1" dirty="0"/>
              <a:t>A</a:t>
            </a:r>
          </a:p>
        </p:txBody>
      </p:sp>
      <p:sp>
        <p:nvSpPr>
          <p:cNvPr id="6" name="Rectangle 5"/>
          <p:cNvSpPr/>
          <p:nvPr/>
        </p:nvSpPr>
        <p:spPr>
          <a:xfrm>
            <a:off x="3869993" y="5208081"/>
            <a:ext cx="386644" cy="523220"/>
          </a:xfrm>
          <a:prstGeom prst="rect">
            <a:avLst/>
          </a:prstGeom>
        </p:spPr>
        <p:txBody>
          <a:bodyPr wrap="none">
            <a:spAutoFit/>
          </a:bodyPr>
          <a:lstStyle/>
          <a:p>
            <a:r>
              <a:rPr lang="en-US" sz="2800" b="1" dirty="0" smtClean="0"/>
              <a:t>B</a:t>
            </a:r>
            <a:endParaRPr lang="en-US" sz="2800" b="1" dirty="0"/>
          </a:p>
        </p:txBody>
      </p:sp>
      <p:sp>
        <p:nvSpPr>
          <p:cNvPr id="7" name="Rectangle 6"/>
          <p:cNvSpPr/>
          <p:nvPr/>
        </p:nvSpPr>
        <p:spPr>
          <a:xfrm>
            <a:off x="3048770" y="221910"/>
            <a:ext cx="6096000" cy="1077218"/>
          </a:xfrm>
          <a:prstGeom prst="rect">
            <a:avLst/>
          </a:prstGeom>
        </p:spPr>
        <p:txBody>
          <a:bodyPr>
            <a:spAutoFit/>
          </a:bodyPr>
          <a:lstStyle/>
          <a:p>
            <a:pPr algn="ctr"/>
            <a:r>
              <a:rPr lang="he-IL" sz="2800" b="1" dirty="0" smtClean="0"/>
              <a:t>תרגיל</a:t>
            </a:r>
            <a:endParaRPr lang="he-IL" sz="2800" b="1" i="0" dirty="0" smtClean="0">
              <a:effectLst/>
              <a:latin typeface="Arial" panose="020B0604020202020204" pitchFamily="34" charset="0"/>
            </a:endParaRPr>
          </a:p>
          <a:p>
            <a:pPr algn="ctr"/>
            <a:r>
              <a:rPr lang="he-IL" dirty="0" smtClean="0"/>
              <a:t/>
            </a:r>
            <a:br>
              <a:rPr lang="he-IL" dirty="0" smtClean="0"/>
            </a:br>
            <a:endParaRPr lang="en-US" dirty="0"/>
          </a:p>
        </p:txBody>
      </p:sp>
      <p:pic>
        <p:nvPicPr>
          <p:cNvPr id="8" name="Picture 7"/>
          <p:cNvPicPr>
            <a:picLocks noChangeAspect="1"/>
          </p:cNvPicPr>
          <p:nvPr/>
        </p:nvPicPr>
        <p:blipFill rotWithShape="1">
          <a:blip r:embed="rId4"/>
          <a:srcRect t="55459" b="18889"/>
          <a:stretch/>
        </p:blipFill>
        <p:spPr>
          <a:xfrm>
            <a:off x="7188306" y="2500531"/>
            <a:ext cx="3912927" cy="1296537"/>
          </a:xfrm>
          <a:prstGeom prst="rect">
            <a:avLst/>
          </a:prstGeom>
        </p:spPr>
      </p:pic>
      <p:pic>
        <p:nvPicPr>
          <p:cNvPr id="9" name="Picture 8"/>
          <p:cNvPicPr>
            <a:picLocks noChangeAspect="1"/>
          </p:cNvPicPr>
          <p:nvPr/>
        </p:nvPicPr>
        <p:blipFill rotWithShape="1">
          <a:blip r:embed="rId4"/>
          <a:srcRect t="55459" b="18889"/>
          <a:stretch/>
        </p:blipFill>
        <p:spPr>
          <a:xfrm>
            <a:off x="7120836" y="4864506"/>
            <a:ext cx="3912927" cy="1296537"/>
          </a:xfrm>
          <a:prstGeom prst="rect">
            <a:avLst/>
          </a:prstGeom>
        </p:spPr>
      </p:pic>
      <p:sp>
        <p:nvSpPr>
          <p:cNvPr id="10" name="Rectangle 9"/>
          <p:cNvSpPr/>
          <p:nvPr/>
        </p:nvSpPr>
        <p:spPr>
          <a:xfrm>
            <a:off x="1610066" y="5180027"/>
            <a:ext cx="684803" cy="523220"/>
          </a:xfrm>
          <a:prstGeom prst="rect">
            <a:avLst/>
          </a:prstGeom>
        </p:spPr>
        <p:txBody>
          <a:bodyPr wrap="none">
            <a:spAutoFit/>
          </a:bodyPr>
          <a:lstStyle/>
          <a:p>
            <a:r>
              <a:rPr lang="he-IL" sz="2800" b="1" dirty="0" smtClean="0"/>
              <a:t>0.2</a:t>
            </a:r>
            <a:endParaRPr lang="en-US" sz="2800" b="1" dirty="0"/>
          </a:p>
        </p:txBody>
      </p:sp>
      <p:sp>
        <p:nvSpPr>
          <p:cNvPr id="11" name="Rectangle 10"/>
          <p:cNvSpPr/>
          <p:nvPr/>
        </p:nvSpPr>
        <p:spPr>
          <a:xfrm>
            <a:off x="1699682" y="3144692"/>
            <a:ext cx="684803" cy="523220"/>
          </a:xfrm>
          <a:prstGeom prst="rect">
            <a:avLst/>
          </a:prstGeom>
        </p:spPr>
        <p:txBody>
          <a:bodyPr wrap="none">
            <a:spAutoFit/>
          </a:bodyPr>
          <a:lstStyle/>
          <a:p>
            <a:r>
              <a:rPr lang="he-IL" sz="2800" b="1" dirty="0" smtClean="0"/>
              <a:t>0.1</a:t>
            </a:r>
            <a:endParaRPr lang="en-US" sz="2800" b="1" dirty="0"/>
          </a:p>
        </p:txBody>
      </p:sp>
    </p:spTree>
    <p:extLst>
      <p:ext uri="{BB962C8B-B14F-4D97-AF65-F5344CB8AC3E}">
        <p14:creationId xmlns:p14="http://schemas.microsoft.com/office/powerpoint/2010/main" val="1282453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8489" y="1427827"/>
            <a:ext cx="6146326" cy="5034491"/>
          </a:xfrm>
          <a:prstGeom prst="rect">
            <a:avLst/>
          </a:prstGeom>
        </p:spPr>
      </p:pic>
      <p:pic>
        <p:nvPicPr>
          <p:cNvPr id="3" name="Picture 2"/>
          <p:cNvPicPr>
            <a:picLocks noChangeAspect="1"/>
          </p:cNvPicPr>
          <p:nvPr/>
        </p:nvPicPr>
        <p:blipFill>
          <a:blip r:embed="rId3"/>
          <a:stretch>
            <a:fillRect/>
          </a:stretch>
        </p:blipFill>
        <p:spPr>
          <a:xfrm>
            <a:off x="6868804" y="1427827"/>
            <a:ext cx="3912927" cy="5054197"/>
          </a:xfrm>
          <a:prstGeom prst="rect">
            <a:avLst/>
          </a:prstGeom>
        </p:spPr>
      </p:pic>
      <p:pic>
        <p:nvPicPr>
          <p:cNvPr id="5" name="Picture 4"/>
          <p:cNvPicPr>
            <a:picLocks noChangeAspect="1"/>
          </p:cNvPicPr>
          <p:nvPr/>
        </p:nvPicPr>
        <p:blipFill>
          <a:blip r:embed="rId2"/>
          <a:stretch>
            <a:fillRect/>
          </a:stretch>
        </p:blipFill>
        <p:spPr>
          <a:xfrm>
            <a:off x="313898" y="1473959"/>
            <a:ext cx="6146326" cy="5034491"/>
          </a:xfrm>
          <a:prstGeom prst="rect">
            <a:avLst/>
          </a:prstGeom>
        </p:spPr>
      </p:pic>
      <p:sp>
        <p:nvSpPr>
          <p:cNvPr id="6" name="Rectangle 5"/>
          <p:cNvSpPr/>
          <p:nvPr/>
        </p:nvSpPr>
        <p:spPr>
          <a:xfrm>
            <a:off x="3668656" y="3187774"/>
            <a:ext cx="402674" cy="523220"/>
          </a:xfrm>
          <a:prstGeom prst="rect">
            <a:avLst/>
          </a:prstGeom>
        </p:spPr>
        <p:txBody>
          <a:bodyPr wrap="none">
            <a:spAutoFit/>
          </a:bodyPr>
          <a:lstStyle/>
          <a:p>
            <a:r>
              <a:rPr lang="en-US" sz="2800" b="1" dirty="0"/>
              <a:t>A</a:t>
            </a:r>
          </a:p>
        </p:txBody>
      </p:sp>
      <p:sp>
        <p:nvSpPr>
          <p:cNvPr id="7" name="Rectangle 6"/>
          <p:cNvSpPr/>
          <p:nvPr/>
        </p:nvSpPr>
        <p:spPr>
          <a:xfrm>
            <a:off x="3869993" y="5208081"/>
            <a:ext cx="386644" cy="523220"/>
          </a:xfrm>
          <a:prstGeom prst="rect">
            <a:avLst/>
          </a:prstGeom>
        </p:spPr>
        <p:txBody>
          <a:bodyPr wrap="none">
            <a:spAutoFit/>
          </a:bodyPr>
          <a:lstStyle/>
          <a:p>
            <a:r>
              <a:rPr lang="en-US" sz="2800" b="1" dirty="0" smtClean="0"/>
              <a:t>B</a:t>
            </a:r>
            <a:endParaRPr lang="en-US" sz="2800" b="1" dirty="0"/>
          </a:p>
        </p:txBody>
      </p:sp>
      <p:sp>
        <p:nvSpPr>
          <p:cNvPr id="8" name="Title 7"/>
          <p:cNvSpPr>
            <a:spLocks noGrp="1"/>
          </p:cNvSpPr>
          <p:nvPr>
            <p:ph type="title"/>
          </p:nvPr>
        </p:nvSpPr>
        <p:spPr/>
        <p:txBody>
          <a:bodyPr/>
          <a:lstStyle/>
          <a:p>
            <a:pPr algn="ctr" rtl="1"/>
            <a:r>
              <a:rPr lang="he-IL" dirty="0" smtClean="0"/>
              <a:t>עבור דמות </a:t>
            </a:r>
            <a:r>
              <a:rPr lang="en-US" dirty="0" smtClean="0"/>
              <a:t>A</a:t>
            </a:r>
            <a:endParaRPr lang="en-US" dirty="0"/>
          </a:p>
        </p:txBody>
      </p:sp>
    </p:spTree>
    <p:extLst>
      <p:ext uri="{BB962C8B-B14F-4D97-AF65-F5344CB8AC3E}">
        <p14:creationId xmlns:p14="http://schemas.microsoft.com/office/powerpoint/2010/main" val="27120114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28846"/>
          <a:stretch/>
        </p:blipFill>
        <p:spPr>
          <a:xfrm>
            <a:off x="6766160" y="1612837"/>
            <a:ext cx="3912927" cy="3596288"/>
          </a:xfrm>
          <a:prstGeom prst="rect">
            <a:avLst/>
          </a:prstGeom>
        </p:spPr>
      </p:pic>
      <p:sp>
        <p:nvSpPr>
          <p:cNvPr id="4" name="Rectangle 3"/>
          <p:cNvSpPr/>
          <p:nvPr/>
        </p:nvSpPr>
        <p:spPr>
          <a:xfrm>
            <a:off x="7596968" y="2952579"/>
            <a:ext cx="2829921" cy="1446664"/>
          </a:xfrm>
          <a:prstGeom prst="rect">
            <a:avLst/>
          </a:prstGeom>
          <a:noFill/>
          <a:ln w="762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1610435" y="415248"/>
            <a:ext cx="9171295" cy="923330"/>
          </a:xfrm>
          <a:prstGeom prst="rect">
            <a:avLst/>
          </a:prstGeom>
        </p:spPr>
        <p:txBody>
          <a:bodyPr wrap="square">
            <a:spAutoFit/>
          </a:bodyPr>
          <a:lstStyle/>
          <a:p>
            <a:pPr algn="r" rtl="1"/>
            <a:r>
              <a:rPr lang="he-IL" dirty="0">
                <a:latin typeface="Arial" panose="020B0604020202020204" pitchFamily="34" charset="0"/>
              </a:rPr>
              <a:t>אנו מחליטים שלעתים קרובות נזדקק לצמד הוראות אלה </a:t>
            </a:r>
            <a:r>
              <a:rPr lang="he-IL" dirty="0" smtClean="0">
                <a:latin typeface="Arial" panose="020B0604020202020204" pitchFamily="34" charset="0"/>
              </a:rPr>
              <a:t>ביחד</a:t>
            </a:r>
            <a:r>
              <a:rPr lang="en-US" dirty="0" smtClean="0">
                <a:latin typeface="Arial" panose="020B0604020202020204" pitchFamily="34" charset="0"/>
              </a:rPr>
              <a:t>.</a:t>
            </a:r>
            <a:endParaRPr lang="he-IL" dirty="0">
              <a:latin typeface="Arial" panose="020B0604020202020204" pitchFamily="34" charset="0"/>
            </a:endParaRPr>
          </a:p>
          <a:p>
            <a:pPr algn="r" rtl="1"/>
            <a:r>
              <a:rPr lang="he-IL" dirty="0" smtClean="0">
                <a:latin typeface="Arial" panose="020B0604020202020204" pitchFamily="34" charset="0"/>
              </a:rPr>
              <a:t>לכן,</a:t>
            </a:r>
            <a:r>
              <a:rPr lang="en-US" dirty="0" smtClean="0">
                <a:latin typeface="Arial" panose="020B0604020202020204" pitchFamily="34" charset="0"/>
              </a:rPr>
              <a:t> </a:t>
            </a:r>
            <a:r>
              <a:rPr lang="he-IL" dirty="0" smtClean="0">
                <a:latin typeface="Arial" panose="020B0604020202020204" pitchFamily="34" charset="0"/>
              </a:rPr>
              <a:t>נרצה </a:t>
            </a:r>
            <a:r>
              <a:rPr lang="he-IL" dirty="0">
                <a:latin typeface="Arial" panose="020B0604020202020204" pitchFamily="34" charset="0"/>
              </a:rPr>
              <a:t>לייצר עבור שתי הדמויות </a:t>
            </a:r>
            <a:r>
              <a:rPr lang="he-IL" dirty="0" smtClean="0">
                <a:latin typeface="Arial" panose="020B0604020202020204" pitchFamily="34" charset="0"/>
              </a:rPr>
              <a:t>הפשטה </a:t>
            </a:r>
            <a:r>
              <a:rPr lang="he-IL" dirty="0">
                <a:latin typeface="Arial" panose="020B0604020202020204" pitchFamily="34" charset="0"/>
              </a:rPr>
              <a:t>שתעטוף את צמד </a:t>
            </a:r>
            <a:r>
              <a:rPr lang="he-IL" dirty="0" smtClean="0">
                <a:latin typeface="Arial" panose="020B0604020202020204" pitchFamily="34" charset="0"/>
              </a:rPr>
              <a:t>ההוראות,</a:t>
            </a:r>
            <a:r>
              <a:rPr lang="en-US" dirty="0" smtClean="0">
                <a:latin typeface="Arial" panose="020B0604020202020204" pitchFamily="34" charset="0"/>
              </a:rPr>
              <a:t> </a:t>
            </a:r>
            <a:r>
              <a:rPr lang="he-IL" dirty="0" smtClean="0">
                <a:latin typeface="Arial" panose="020B0604020202020204" pitchFamily="34" charset="0"/>
              </a:rPr>
              <a:t>תסתיר </a:t>
            </a:r>
            <a:r>
              <a:rPr lang="he-IL" dirty="0">
                <a:latin typeface="Arial" panose="020B0604020202020204" pitchFamily="34" charset="0"/>
              </a:rPr>
              <a:t>את פרטי המימוש ותגדיר ממשק עבור </a:t>
            </a:r>
            <a:r>
              <a:rPr lang="he-IL" dirty="0" smtClean="0">
                <a:latin typeface="Arial" panose="020B0604020202020204" pitchFamily="34" charset="0"/>
              </a:rPr>
              <a:t>השימוש,</a:t>
            </a:r>
            <a:r>
              <a:rPr lang="en-US" dirty="0" smtClean="0">
                <a:latin typeface="Arial" panose="020B0604020202020204" pitchFamily="34" charset="0"/>
              </a:rPr>
              <a:t> </a:t>
            </a:r>
            <a:r>
              <a:rPr lang="he-IL" dirty="0" smtClean="0">
                <a:latin typeface="Arial" panose="020B0604020202020204" pitchFamily="34" charset="0"/>
              </a:rPr>
              <a:t>כפי שמראה:</a:t>
            </a:r>
            <a:endParaRPr lang="he-IL" dirty="0">
              <a:effectLst/>
              <a:latin typeface="Arial" panose="020B0604020202020204" pitchFamily="34" charset="0"/>
            </a:endParaRPr>
          </a:p>
        </p:txBody>
      </p:sp>
      <p:pic>
        <p:nvPicPr>
          <p:cNvPr id="6" name="Picture 5"/>
          <p:cNvPicPr>
            <a:picLocks noChangeAspect="1"/>
          </p:cNvPicPr>
          <p:nvPr/>
        </p:nvPicPr>
        <p:blipFill rotWithShape="1">
          <a:blip r:embed="rId3"/>
          <a:srcRect t="24301" r="51920"/>
          <a:stretch/>
        </p:blipFill>
        <p:spPr>
          <a:xfrm>
            <a:off x="601213" y="1766934"/>
            <a:ext cx="3986851" cy="2936268"/>
          </a:xfrm>
          <a:prstGeom prst="rect">
            <a:avLst/>
          </a:prstGeom>
        </p:spPr>
      </p:pic>
      <p:cxnSp>
        <p:nvCxnSpPr>
          <p:cNvPr id="8" name="Straight Arrow Connector 7"/>
          <p:cNvCxnSpPr/>
          <p:nvPr/>
        </p:nvCxnSpPr>
        <p:spPr>
          <a:xfrm flipH="1">
            <a:off x="4588064" y="3634968"/>
            <a:ext cx="3216036" cy="1364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047164" y="5348538"/>
            <a:ext cx="8379725" cy="923330"/>
          </a:xfrm>
          <a:prstGeom prst="rect">
            <a:avLst/>
          </a:prstGeom>
        </p:spPr>
        <p:txBody>
          <a:bodyPr wrap="square">
            <a:spAutoFit/>
          </a:bodyPr>
          <a:lstStyle/>
          <a:p>
            <a:pPr algn="r" rtl="1"/>
            <a:r>
              <a:rPr lang="he-IL" dirty="0" smtClean="0">
                <a:latin typeface="Arial" panose="020B0604020202020204" pitchFamily="34" charset="0"/>
              </a:rPr>
              <a:t>ההוראה החדשה,</a:t>
            </a:r>
            <a:r>
              <a:rPr lang="en-US" dirty="0" smtClean="0">
                <a:latin typeface="Arial" panose="020B0604020202020204" pitchFamily="34" charset="0"/>
              </a:rPr>
              <a:t> </a:t>
            </a:r>
            <a:r>
              <a:rPr lang="he-IL" dirty="0" smtClean="0">
                <a:latin typeface="Arial" panose="020B0604020202020204" pitchFamily="34" charset="0"/>
              </a:rPr>
              <a:t>המיוצגת </a:t>
            </a:r>
            <a:r>
              <a:rPr lang="he-IL" dirty="0">
                <a:latin typeface="Arial" panose="020B0604020202020204" pitchFamily="34" charset="0"/>
              </a:rPr>
              <a:t>על ידי הלבנה החדשה שמתאימה </a:t>
            </a:r>
            <a:r>
              <a:rPr lang="he-IL" dirty="0" smtClean="0">
                <a:latin typeface="Arial" panose="020B0604020202020204" pitchFamily="34" charset="0"/>
              </a:rPr>
              <a:t>לה.</a:t>
            </a:r>
            <a:endParaRPr lang="he-IL" dirty="0">
              <a:latin typeface="Arial" panose="020B0604020202020204" pitchFamily="34" charset="0"/>
            </a:endParaRPr>
          </a:p>
          <a:p>
            <a:pPr algn="r" rtl="1"/>
            <a:r>
              <a:rPr lang="he-IL" dirty="0">
                <a:latin typeface="Arial" panose="020B0604020202020204" pitchFamily="34" charset="0"/>
              </a:rPr>
              <a:t>היא ניתנת </a:t>
            </a:r>
            <a:r>
              <a:rPr lang="he-IL" dirty="0" smtClean="0">
                <a:latin typeface="Arial" panose="020B0604020202020204" pitchFamily="34" charset="0"/>
              </a:rPr>
              <a:t>לשימוש ב</a:t>
            </a:r>
            <a:r>
              <a:rPr lang="en-US" dirty="0" smtClean="0">
                <a:latin typeface="Arial" panose="020B0604020202020204" pitchFamily="34" charset="0"/>
              </a:rPr>
              <a:t> </a:t>
            </a:r>
            <a:r>
              <a:rPr lang="he-IL" dirty="0" smtClean="0">
                <a:latin typeface="Arial" panose="020B0604020202020204" pitchFamily="34" charset="0"/>
              </a:rPr>
              <a:t>–</a:t>
            </a:r>
            <a:r>
              <a:rPr lang="en-US" dirty="0" smtClean="0">
                <a:latin typeface="Arial" panose="020B0604020202020204" pitchFamily="34" charset="0"/>
              </a:rPr>
              <a:t> Scratch </a:t>
            </a:r>
            <a:r>
              <a:rPr lang="he-IL" dirty="0" smtClean="0">
                <a:latin typeface="Arial" panose="020B0604020202020204" pitchFamily="34" charset="0"/>
              </a:rPr>
              <a:t>כמו </a:t>
            </a:r>
            <a:r>
              <a:rPr lang="he-IL" dirty="0">
                <a:latin typeface="Arial" panose="020B0604020202020204" pitchFamily="34" charset="0"/>
              </a:rPr>
              <a:t>כל הוראה </a:t>
            </a:r>
            <a:r>
              <a:rPr lang="he-IL" dirty="0" smtClean="0">
                <a:latin typeface="Arial" panose="020B0604020202020204" pitchFamily="34" charset="0"/>
              </a:rPr>
              <a:t>אחרת.</a:t>
            </a:r>
            <a:endParaRPr lang="he-IL" dirty="0">
              <a:latin typeface="Arial" panose="020B0604020202020204" pitchFamily="34" charset="0"/>
            </a:endParaRPr>
          </a:p>
          <a:p>
            <a:pPr algn="r" rtl="1"/>
            <a:r>
              <a:rPr lang="he-IL" dirty="0">
                <a:latin typeface="Arial" panose="020B0604020202020204" pitchFamily="34" charset="0"/>
              </a:rPr>
              <a:t>בתחתית </a:t>
            </a:r>
            <a:r>
              <a:rPr lang="he-IL" dirty="0" smtClean="0">
                <a:latin typeface="Arial" panose="020B0604020202020204" pitchFamily="34" charset="0"/>
              </a:rPr>
              <a:t>הגדרת ההפשטה,מוסיפים</a:t>
            </a:r>
            <a:r>
              <a:rPr lang="en-US" dirty="0" smtClean="0">
                <a:latin typeface="Arial" panose="020B0604020202020204" pitchFamily="34" charset="0"/>
              </a:rPr>
              <a:t> </a:t>
            </a:r>
            <a:r>
              <a:rPr lang="he-IL" dirty="0" smtClean="0">
                <a:latin typeface="Arial" panose="020B0604020202020204" pitchFamily="34" charset="0"/>
              </a:rPr>
              <a:t>הפעולות המוסתרות בתוכה.</a:t>
            </a:r>
            <a:r>
              <a:rPr lang="en-US" dirty="0" smtClean="0">
                <a:latin typeface="Arial" panose="020B0604020202020204" pitchFamily="34" charset="0"/>
              </a:rPr>
              <a:t> </a:t>
            </a:r>
          </a:p>
        </p:txBody>
      </p:sp>
    </p:spTree>
    <p:extLst>
      <p:ext uri="{BB962C8B-B14F-4D97-AF65-F5344CB8AC3E}">
        <p14:creationId xmlns:p14="http://schemas.microsoft.com/office/powerpoint/2010/main" val="3377861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he-IL" dirty="0"/>
              <a:t>שלבי היצירה של </a:t>
            </a:r>
            <a:r>
              <a:rPr lang="he-IL" dirty="0" smtClean="0"/>
              <a:t>ההפשטה</a:t>
            </a:r>
            <a:endParaRPr lang="en-US" dirty="0"/>
          </a:p>
        </p:txBody>
      </p:sp>
      <p:pic>
        <p:nvPicPr>
          <p:cNvPr id="4" name="Picture 3"/>
          <p:cNvPicPr>
            <a:picLocks noChangeAspect="1"/>
          </p:cNvPicPr>
          <p:nvPr/>
        </p:nvPicPr>
        <p:blipFill>
          <a:blip r:embed="rId2"/>
          <a:stretch>
            <a:fillRect/>
          </a:stretch>
        </p:blipFill>
        <p:spPr>
          <a:xfrm>
            <a:off x="838201" y="1690688"/>
            <a:ext cx="10515600" cy="4809656"/>
          </a:xfrm>
          <a:prstGeom prst="rect">
            <a:avLst/>
          </a:prstGeom>
        </p:spPr>
      </p:pic>
    </p:spTree>
    <p:extLst>
      <p:ext uri="{BB962C8B-B14F-4D97-AF65-F5344CB8AC3E}">
        <p14:creationId xmlns:p14="http://schemas.microsoft.com/office/powerpoint/2010/main" val="38218703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59558" y="592681"/>
            <a:ext cx="11454026" cy="6029821"/>
          </a:xfrm>
          <a:prstGeom prst="rect">
            <a:avLst/>
          </a:prstGeom>
        </p:spPr>
      </p:pic>
    </p:spTree>
    <p:extLst>
      <p:ext uri="{BB962C8B-B14F-4D97-AF65-F5344CB8AC3E}">
        <p14:creationId xmlns:p14="http://schemas.microsoft.com/office/powerpoint/2010/main" val="20212025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61979" y="799246"/>
            <a:ext cx="10441721" cy="1479929"/>
          </a:xfrm>
          <a:prstGeom prst="rect">
            <a:avLst/>
          </a:prstGeom>
        </p:spPr>
      </p:pic>
      <p:pic>
        <p:nvPicPr>
          <p:cNvPr id="3" name="Picture 2"/>
          <p:cNvPicPr>
            <a:picLocks noChangeAspect="1"/>
          </p:cNvPicPr>
          <p:nvPr/>
        </p:nvPicPr>
        <p:blipFill>
          <a:blip r:embed="rId3"/>
          <a:stretch>
            <a:fillRect/>
          </a:stretch>
        </p:blipFill>
        <p:spPr>
          <a:xfrm>
            <a:off x="3275546" y="2155351"/>
            <a:ext cx="5814586" cy="3816524"/>
          </a:xfrm>
          <a:prstGeom prst="rect">
            <a:avLst/>
          </a:prstGeom>
        </p:spPr>
      </p:pic>
    </p:spTree>
    <p:extLst>
      <p:ext uri="{BB962C8B-B14F-4D97-AF65-F5344CB8AC3E}">
        <p14:creationId xmlns:p14="http://schemas.microsoft.com/office/powerpoint/2010/main" val="27293233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56642" b="30110"/>
          <a:stretch/>
        </p:blipFill>
        <p:spPr>
          <a:xfrm>
            <a:off x="1081138" y="545911"/>
            <a:ext cx="10481074" cy="600501"/>
          </a:xfrm>
          <a:prstGeom prst="rect">
            <a:avLst/>
          </a:prstGeom>
        </p:spPr>
      </p:pic>
      <p:pic>
        <p:nvPicPr>
          <p:cNvPr id="3" name="Picture 2"/>
          <p:cNvPicPr>
            <a:picLocks noChangeAspect="1"/>
          </p:cNvPicPr>
          <p:nvPr/>
        </p:nvPicPr>
        <p:blipFill>
          <a:blip r:embed="rId3"/>
          <a:stretch>
            <a:fillRect/>
          </a:stretch>
        </p:blipFill>
        <p:spPr>
          <a:xfrm>
            <a:off x="2961564" y="1446663"/>
            <a:ext cx="6146326" cy="5034491"/>
          </a:xfrm>
          <a:prstGeom prst="rect">
            <a:avLst/>
          </a:prstGeom>
        </p:spPr>
      </p:pic>
      <p:sp>
        <p:nvSpPr>
          <p:cNvPr id="5" name="Rectangle 4"/>
          <p:cNvSpPr/>
          <p:nvPr/>
        </p:nvSpPr>
        <p:spPr>
          <a:xfrm>
            <a:off x="6162817" y="3244334"/>
            <a:ext cx="402674" cy="523220"/>
          </a:xfrm>
          <a:prstGeom prst="rect">
            <a:avLst/>
          </a:prstGeom>
        </p:spPr>
        <p:txBody>
          <a:bodyPr wrap="none">
            <a:spAutoFit/>
          </a:bodyPr>
          <a:lstStyle/>
          <a:p>
            <a:r>
              <a:rPr lang="en-US" sz="2800" b="1" dirty="0"/>
              <a:t>A</a:t>
            </a:r>
          </a:p>
        </p:txBody>
      </p:sp>
      <p:sp>
        <p:nvSpPr>
          <p:cNvPr id="6" name="Rectangle 5"/>
          <p:cNvSpPr/>
          <p:nvPr/>
        </p:nvSpPr>
        <p:spPr>
          <a:xfrm>
            <a:off x="6162817" y="5303615"/>
            <a:ext cx="386644" cy="523220"/>
          </a:xfrm>
          <a:prstGeom prst="rect">
            <a:avLst/>
          </a:prstGeom>
        </p:spPr>
        <p:txBody>
          <a:bodyPr wrap="none">
            <a:spAutoFit/>
          </a:bodyPr>
          <a:lstStyle/>
          <a:p>
            <a:r>
              <a:rPr lang="en-US" sz="2800" b="1" dirty="0" smtClean="0"/>
              <a:t>B</a:t>
            </a:r>
            <a:endParaRPr lang="en-US" sz="2800" b="1" dirty="0"/>
          </a:p>
        </p:txBody>
      </p:sp>
    </p:spTree>
    <p:extLst>
      <p:ext uri="{BB962C8B-B14F-4D97-AF65-F5344CB8AC3E}">
        <p14:creationId xmlns:p14="http://schemas.microsoft.com/office/powerpoint/2010/main" val="39757620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rtl="1"/>
            <a:r>
              <a:rPr lang="he-IL" dirty="0" smtClean="0"/>
              <a:t>דמות </a:t>
            </a:r>
            <a:r>
              <a:rPr lang="en-US" dirty="0"/>
              <a:t>A</a:t>
            </a:r>
          </a:p>
        </p:txBody>
      </p:sp>
      <p:pic>
        <p:nvPicPr>
          <p:cNvPr id="8" name="Picture 7"/>
          <p:cNvPicPr>
            <a:picLocks noChangeAspect="1"/>
          </p:cNvPicPr>
          <p:nvPr/>
        </p:nvPicPr>
        <p:blipFill>
          <a:blip r:embed="rId2"/>
          <a:stretch>
            <a:fillRect/>
          </a:stretch>
        </p:blipFill>
        <p:spPr>
          <a:xfrm>
            <a:off x="1949924" y="1430431"/>
            <a:ext cx="8292152" cy="3878865"/>
          </a:xfrm>
          <a:prstGeom prst="rect">
            <a:avLst/>
          </a:prstGeom>
        </p:spPr>
      </p:pic>
    </p:spTree>
    <p:extLst>
      <p:ext uri="{BB962C8B-B14F-4D97-AF65-F5344CB8AC3E}">
        <p14:creationId xmlns:p14="http://schemas.microsoft.com/office/powerpoint/2010/main" val="38932905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rtl="1"/>
            <a:r>
              <a:rPr lang="he-IL" dirty="0" smtClean="0"/>
              <a:t>דמות </a:t>
            </a:r>
            <a:r>
              <a:rPr lang="en-US" dirty="0" smtClean="0"/>
              <a:t>B</a:t>
            </a:r>
            <a:endParaRPr lang="en-US" dirty="0"/>
          </a:p>
        </p:txBody>
      </p:sp>
      <p:pic>
        <p:nvPicPr>
          <p:cNvPr id="5" name="Picture 4"/>
          <p:cNvPicPr>
            <a:picLocks noChangeAspect="1"/>
          </p:cNvPicPr>
          <p:nvPr/>
        </p:nvPicPr>
        <p:blipFill>
          <a:blip r:embed="rId2"/>
          <a:stretch>
            <a:fillRect/>
          </a:stretch>
        </p:blipFill>
        <p:spPr>
          <a:xfrm>
            <a:off x="980559" y="1690688"/>
            <a:ext cx="10361654" cy="4821341"/>
          </a:xfrm>
          <a:prstGeom prst="rect">
            <a:avLst/>
          </a:prstGeom>
        </p:spPr>
      </p:pic>
    </p:spTree>
    <p:extLst>
      <p:ext uri="{BB962C8B-B14F-4D97-AF65-F5344CB8AC3E}">
        <p14:creationId xmlns:p14="http://schemas.microsoft.com/office/powerpoint/2010/main" val="1307695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a:t>תרגיל </a:t>
            </a:r>
            <a:r>
              <a:rPr lang="he-IL" dirty="0" smtClean="0"/>
              <a:t>3</a:t>
            </a:r>
            <a:endParaRPr lang="en-US" dirty="0"/>
          </a:p>
        </p:txBody>
      </p:sp>
      <p:pic>
        <p:nvPicPr>
          <p:cNvPr id="3" name="Picture 2"/>
          <p:cNvPicPr>
            <a:picLocks noChangeAspect="1"/>
          </p:cNvPicPr>
          <p:nvPr/>
        </p:nvPicPr>
        <p:blipFill rotWithShape="1">
          <a:blip r:embed="rId2"/>
          <a:srcRect t="1252"/>
          <a:stretch/>
        </p:blipFill>
        <p:spPr>
          <a:xfrm>
            <a:off x="6458174" y="1690688"/>
            <a:ext cx="5360843" cy="4626785"/>
          </a:xfrm>
          <a:prstGeom prst="rect">
            <a:avLst/>
          </a:prstGeom>
        </p:spPr>
      </p:pic>
      <p:pic>
        <p:nvPicPr>
          <p:cNvPr id="7" name="Picture 6"/>
          <p:cNvPicPr>
            <a:picLocks noChangeAspect="1"/>
          </p:cNvPicPr>
          <p:nvPr/>
        </p:nvPicPr>
        <p:blipFill>
          <a:blip r:embed="rId3"/>
          <a:stretch>
            <a:fillRect/>
          </a:stretch>
        </p:blipFill>
        <p:spPr>
          <a:xfrm>
            <a:off x="465218" y="1719040"/>
            <a:ext cx="5992957" cy="4586033"/>
          </a:xfrm>
          <a:prstGeom prst="rect">
            <a:avLst/>
          </a:prstGeom>
        </p:spPr>
      </p:pic>
      <p:sp>
        <p:nvSpPr>
          <p:cNvPr id="8" name="Rectangle 7"/>
          <p:cNvSpPr/>
          <p:nvPr/>
        </p:nvSpPr>
        <p:spPr>
          <a:xfrm>
            <a:off x="3477698" y="3771424"/>
            <a:ext cx="2618302" cy="2109787"/>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r" rtl="1"/>
            <a:r>
              <a:rPr lang="he-IL" sz="1600" dirty="0" smtClean="0"/>
              <a:t>מה היה לנו</a:t>
            </a:r>
          </a:p>
          <a:p>
            <a:pPr algn="r" rtl="1"/>
            <a:r>
              <a:rPr lang="he-IL" sz="1600" dirty="0" smtClean="0"/>
              <a:t>בעזרת פקודות של סקראץ</a:t>
            </a:r>
            <a:r>
              <a:rPr lang="he-IL" sz="1600" dirty="0"/>
              <a:t> </a:t>
            </a:r>
          </a:p>
          <a:p>
            <a:pPr algn="r" rtl="1"/>
            <a:r>
              <a:rPr lang="he-IL" sz="1600" dirty="0" smtClean="0"/>
              <a:t>- קביעת מיקום אקראי</a:t>
            </a:r>
          </a:p>
          <a:p>
            <a:pPr marL="285750" indent="-285750" algn="r" rtl="1">
              <a:buFontTx/>
              <a:buChar char="-"/>
            </a:pPr>
            <a:r>
              <a:rPr lang="he-IL" sz="1600" dirty="0" smtClean="0"/>
              <a:t>קבע גודל.</a:t>
            </a:r>
          </a:p>
          <a:p>
            <a:pPr marL="285750" indent="-285750" algn="r" rtl="1">
              <a:buFontTx/>
              <a:buChar char="-"/>
            </a:pPr>
            <a:r>
              <a:rPr lang="he-IL" sz="1600" dirty="0" smtClean="0"/>
              <a:t>הצג</a:t>
            </a:r>
          </a:p>
          <a:p>
            <a:pPr marL="285750" indent="-285750" algn="r" rtl="1">
              <a:buFontTx/>
              <a:buChar char="-"/>
            </a:pPr>
            <a:r>
              <a:rPr lang="he-IL" sz="1600" dirty="0" smtClean="0"/>
              <a:t>הסתר</a:t>
            </a:r>
          </a:p>
          <a:p>
            <a:pPr marL="285750" indent="-285750" algn="r" rtl="1">
              <a:buFontTx/>
              <a:buChar char="-"/>
            </a:pPr>
            <a:r>
              <a:rPr lang="he-IL" sz="1600" dirty="0" smtClean="0"/>
              <a:t>קבע </a:t>
            </a:r>
            <a:r>
              <a:rPr lang="en-US" sz="1600" dirty="0" smtClean="0"/>
              <a:t>COUNT </a:t>
            </a:r>
            <a:r>
              <a:rPr lang="he-IL" sz="1600" dirty="0"/>
              <a:t> </a:t>
            </a:r>
            <a:r>
              <a:rPr lang="he-IL" sz="1600" dirty="0" smtClean="0"/>
              <a:t>ל 0 </a:t>
            </a:r>
          </a:p>
          <a:p>
            <a:pPr algn="r" rtl="1"/>
            <a:endParaRPr lang="he-IL" sz="1600" dirty="0" smtClean="0"/>
          </a:p>
        </p:txBody>
      </p:sp>
    </p:spTree>
    <p:extLst>
      <p:ext uri="{BB962C8B-B14F-4D97-AF65-F5344CB8AC3E}">
        <p14:creationId xmlns:p14="http://schemas.microsoft.com/office/powerpoint/2010/main" val="13959131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58786" y="1363142"/>
            <a:ext cx="9074428" cy="4933189"/>
          </a:xfrm>
          <a:prstGeom prst="rect">
            <a:avLst/>
          </a:prstGeom>
        </p:spPr>
      </p:pic>
      <p:sp>
        <p:nvSpPr>
          <p:cNvPr id="3" name="Title 2"/>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1"/>
            <a:r>
              <a:rPr lang="he-IL" dirty="0" smtClean="0"/>
              <a:t>דמות </a:t>
            </a:r>
            <a:r>
              <a:rPr lang="en-US" dirty="0" smtClean="0"/>
              <a:t>A</a:t>
            </a:r>
            <a:endParaRPr lang="he-IL" dirty="0" smtClean="0"/>
          </a:p>
          <a:p>
            <a:pPr algn="ctr" rtl="1"/>
            <a:r>
              <a:rPr lang="he-IL" sz="1600" dirty="0"/>
              <a:t>עם פרמטר זמן</a:t>
            </a:r>
            <a:endParaRPr lang="en-US" sz="1600" dirty="0"/>
          </a:p>
        </p:txBody>
      </p:sp>
    </p:spTree>
    <p:extLst>
      <p:ext uri="{BB962C8B-B14F-4D97-AF65-F5344CB8AC3E}">
        <p14:creationId xmlns:p14="http://schemas.microsoft.com/office/powerpoint/2010/main" val="11788835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232016"/>
            <a:ext cx="10515600" cy="1325563"/>
          </a:xfrm>
        </p:spPr>
        <p:txBody>
          <a:bodyPr>
            <a:normAutofit/>
          </a:bodyPr>
          <a:lstStyle/>
          <a:p>
            <a:pPr algn="ctr" rtl="1"/>
            <a:r>
              <a:rPr lang="he-IL" dirty="0" smtClean="0"/>
              <a:t>דמות </a:t>
            </a:r>
            <a:r>
              <a:rPr lang="en-US" dirty="0" smtClean="0"/>
              <a:t>B</a:t>
            </a:r>
            <a:r>
              <a:rPr lang="he-IL" dirty="0" smtClean="0"/>
              <a:t/>
            </a:r>
            <a:br>
              <a:rPr lang="he-IL" dirty="0" smtClean="0"/>
            </a:br>
            <a:r>
              <a:rPr lang="he-IL" sz="1800" dirty="0"/>
              <a:t>עם פרמטר זמן</a:t>
            </a:r>
            <a:endParaRPr lang="en-US" dirty="0"/>
          </a:p>
        </p:txBody>
      </p:sp>
      <p:pic>
        <p:nvPicPr>
          <p:cNvPr id="2" name="Picture 1"/>
          <p:cNvPicPr>
            <a:picLocks noChangeAspect="1"/>
          </p:cNvPicPr>
          <p:nvPr/>
        </p:nvPicPr>
        <p:blipFill>
          <a:blip r:embed="rId2"/>
          <a:stretch>
            <a:fillRect/>
          </a:stretch>
        </p:blipFill>
        <p:spPr>
          <a:xfrm>
            <a:off x="1833598" y="1557579"/>
            <a:ext cx="8879646" cy="4956457"/>
          </a:xfrm>
          <a:prstGeom prst="rect">
            <a:avLst/>
          </a:prstGeom>
        </p:spPr>
      </p:pic>
    </p:spTree>
    <p:extLst>
      <p:ext uri="{BB962C8B-B14F-4D97-AF65-F5344CB8AC3E}">
        <p14:creationId xmlns:p14="http://schemas.microsoft.com/office/powerpoint/2010/main" val="2989547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20468" y="723331"/>
            <a:ext cx="10627089" cy="2224586"/>
          </a:xfrm>
          <a:prstGeom prst="rect">
            <a:avLst/>
          </a:prstGeom>
        </p:spPr>
      </p:pic>
    </p:spTree>
    <p:extLst>
      <p:ext uri="{BB962C8B-B14F-4D97-AF65-F5344CB8AC3E}">
        <p14:creationId xmlns:p14="http://schemas.microsoft.com/office/powerpoint/2010/main" val="38582302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lgn="r" rtl="1">
              <a:buNone/>
            </a:pPr>
            <a:r>
              <a:rPr lang="he-IL" dirty="0"/>
              <a:t>- יצרו הפשטות חדשות עבור הפעולות הבאות ובדקו אותן על ידי שילובן </a:t>
            </a:r>
            <a:r>
              <a:rPr lang="he-IL" dirty="0" smtClean="0"/>
              <a:t>בתסריטים :</a:t>
            </a:r>
          </a:p>
          <a:p>
            <a:pPr marL="514350" indent="-514350" algn="r" rtl="1">
              <a:buAutoNum type="arabicPeriod"/>
            </a:pPr>
            <a:r>
              <a:rPr lang="he-IL" dirty="0" smtClean="0"/>
              <a:t>זוז (מספר) צעדים ובניגעה בקצה הפוך כיוון.</a:t>
            </a:r>
          </a:p>
          <a:p>
            <a:pPr marL="514350" indent="-514350" algn="r" rtl="1">
              <a:buFont typeface="Arial" panose="020B0604020202020204" pitchFamily="34" charset="0"/>
              <a:buAutoNum type="arabicPeriod"/>
            </a:pPr>
            <a:r>
              <a:rPr lang="he-IL" dirty="0"/>
              <a:t>זוז (מספר) </a:t>
            </a:r>
            <a:r>
              <a:rPr lang="he-IL" dirty="0" smtClean="0"/>
              <a:t>צעדים במשך פסק (זמן) </a:t>
            </a:r>
            <a:r>
              <a:rPr lang="he-IL" dirty="0"/>
              <a:t>ובניגעה בקצה הפוך כיוון</a:t>
            </a:r>
            <a:r>
              <a:rPr lang="he-IL" dirty="0" smtClean="0"/>
              <a:t>.</a:t>
            </a:r>
            <a:endParaRPr lang="he-IL" dirty="0"/>
          </a:p>
          <a:p>
            <a:pPr marL="514350" indent="-514350" algn="r" rtl="1">
              <a:buAutoNum type="arabicPeriod"/>
            </a:pPr>
            <a:endParaRPr lang="he-IL" dirty="0" smtClean="0"/>
          </a:p>
        </p:txBody>
      </p:sp>
      <p:sp>
        <p:nvSpPr>
          <p:cNvPr id="6" name="Title 5"/>
          <p:cNvSpPr>
            <a:spLocks noGrp="1"/>
          </p:cNvSpPr>
          <p:nvPr>
            <p:ph type="title"/>
          </p:nvPr>
        </p:nvSpPr>
        <p:spPr/>
        <p:txBody>
          <a:bodyPr/>
          <a:lstStyle/>
          <a:p>
            <a:pPr algn="ctr"/>
            <a:r>
              <a:rPr lang="he-IL" dirty="0" smtClean="0"/>
              <a:t>תרגיל 1</a:t>
            </a:r>
            <a:endParaRPr lang="en-US" dirty="0"/>
          </a:p>
        </p:txBody>
      </p:sp>
    </p:spTree>
    <p:extLst>
      <p:ext uri="{BB962C8B-B14F-4D97-AF65-F5344CB8AC3E}">
        <p14:creationId xmlns:p14="http://schemas.microsoft.com/office/powerpoint/2010/main" val="37958644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2238"/>
          <a:stretch/>
        </p:blipFill>
        <p:spPr>
          <a:xfrm>
            <a:off x="6905767" y="2288860"/>
            <a:ext cx="4935940" cy="4033801"/>
          </a:xfrm>
          <a:prstGeom prst="rect">
            <a:avLst/>
          </a:prstGeom>
        </p:spPr>
      </p:pic>
      <p:pic>
        <p:nvPicPr>
          <p:cNvPr id="3" name="Picture 2"/>
          <p:cNvPicPr>
            <a:picLocks noChangeAspect="1"/>
          </p:cNvPicPr>
          <p:nvPr/>
        </p:nvPicPr>
        <p:blipFill>
          <a:blip r:embed="rId3"/>
          <a:stretch>
            <a:fillRect/>
          </a:stretch>
        </p:blipFill>
        <p:spPr>
          <a:xfrm>
            <a:off x="290798" y="2288860"/>
            <a:ext cx="6437548" cy="3862529"/>
          </a:xfrm>
          <a:prstGeom prst="rect">
            <a:avLst/>
          </a:prstGeom>
        </p:spPr>
      </p:pic>
      <p:sp>
        <p:nvSpPr>
          <p:cNvPr id="4" name="Title 2"/>
          <p:cNvSpPr txBox="1">
            <a:spLocks/>
          </p:cNvSpPr>
          <p:nvPr/>
        </p:nvSpPr>
        <p:spPr>
          <a:xfrm>
            <a:off x="824552" y="464023"/>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1"/>
            <a:r>
              <a:rPr lang="he-IL" dirty="0" smtClean="0"/>
              <a:t>גם אפשר לפי הצעדים</a:t>
            </a:r>
            <a:endParaRPr lang="en-US" dirty="0"/>
          </a:p>
        </p:txBody>
      </p:sp>
    </p:spTree>
    <p:extLst>
      <p:ext uri="{BB962C8B-B14F-4D97-AF65-F5344CB8AC3E}">
        <p14:creationId xmlns:p14="http://schemas.microsoft.com/office/powerpoint/2010/main" val="37674552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lgn="r" rtl="1">
              <a:buNone/>
            </a:pPr>
            <a:r>
              <a:rPr lang="he-IL" dirty="0"/>
              <a:t>- יצרו הפשטות חדשות עבור הפעולות הבאות ובדקו אותן על ידי שילובן </a:t>
            </a:r>
            <a:r>
              <a:rPr lang="he-IL" dirty="0" smtClean="0"/>
              <a:t>בתסריטים :</a:t>
            </a:r>
          </a:p>
          <a:p>
            <a:pPr marL="514350" indent="-514350" algn="r" rtl="1">
              <a:buAutoNum type="arabicPeriod"/>
            </a:pPr>
            <a:r>
              <a:rPr lang="he-IL" dirty="0" smtClean="0"/>
              <a:t>בחר בכיוון ימין/שמאל</a:t>
            </a:r>
          </a:p>
        </p:txBody>
      </p:sp>
      <p:sp>
        <p:nvSpPr>
          <p:cNvPr id="6" name="Title 5"/>
          <p:cNvSpPr>
            <a:spLocks noGrp="1"/>
          </p:cNvSpPr>
          <p:nvPr>
            <p:ph type="title"/>
          </p:nvPr>
        </p:nvSpPr>
        <p:spPr/>
        <p:txBody>
          <a:bodyPr/>
          <a:lstStyle/>
          <a:p>
            <a:pPr algn="ctr"/>
            <a:r>
              <a:rPr lang="he-IL" dirty="0" smtClean="0"/>
              <a:t>תרגיל 2</a:t>
            </a:r>
            <a:endParaRPr lang="en-US" dirty="0"/>
          </a:p>
        </p:txBody>
      </p:sp>
    </p:spTree>
    <p:extLst>
      <p:ext uri="{BB962C8B-B14F-4D97-AF65-F5344CB8AC3E}">
        <p14:creationId xmlns:p14="http://schemas.microsoft.com/office/powerpoint/2010/main" val="18946470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65778" y="381614"/>
            <a:ext cx="7260609" cy="6085223"/>
          </a:xfrm>
          <a:prstGeom prst="rect">
            <a:avLst/>
          </a:prstGeom>
        </p:spPr>
      </p:pic>
    </p:spTree>
    <p:extLst>
      <p:ext uri="{BB962C8B-B14F-4D97-AF65-F5344CB8AC3E}">
        <p14:creationId xmlns:p14="http://schemas.microsoft.com/office/powerpoint/2010/main" val="22136102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smtClean="0"/>
              <a:t>בחר כיוון ימין שמאל</a:t>
            </a:r>
            <a:endParaRPr lang="en-US" dirty="0"/>
          </a:p>
        </p:txBody>
      </p:sp>
      <p:pic>
        <p:nvPicPr>
          <p:cNvPr id="4" name="Content Placeholder 3"/>
          <p:cNvPicPr>
            <a:picLocks noGrp="1" noChangeAspect="1"/>
          </p:cNvPicPr>
          <p:nvPr>
            <p:ph idx="1"/>
          </p:nvPr>
        </p:nvPicPr>
        <p:blipFill>
          <a:blip r:embed="rId2"/>
          <a:stretch>
            <a:fillRect/>
          </a:stretch>
        </p:blipFill>
        <p:spPr>
          <a:xfrm>
            <a:off x="1433014" y="1976763"/>
            <a:ext cx="8693623" cy="4308070"/>
          </a:xfrm>
          <a:prstGeom prst="rect">
            <a:avLst/>
          </a:prstGeom>
        </p:spPr>
      </p:pic>
    </p:spTree>
    <p:extLst>
      <p:ext uri="{BB962C8B-B14F-4D97-AF65-F5344CB8AC3E}">
        <p14:creationId xmlns:p14="http://schemas.microsoft.com/office/powerpoint/2010/main" val="15028048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lgn="r" rtl="1">
              <a:buNone/>
            </a:pPr>
            <a:r>
              <a:rPr lang="he-IL" dirty="0"/>
              <a:t>- יצרו הפשטות חדשות עבור הפעולות הבאות ובדקו אותן על ידי שילובן </a:t>
            </a:r>
            <a:r>
              <a:rPr lang="he-IL" dirty="0" smtClean="0"/>
              <a:t>בתסריטים :</a:t>
            </a:r>
          </a:p>
          <a:p>
            <a:pPr marL="514350" indent="-514350" algn="r" rtl="1">
              <a:buAutoNum type="arabicPeriod"/>
            </a:pPr>
            <a:r>
              <a:rPr lang="he-IL" dirty="0"/>
              <a:t>בחר כיוון באופן אקראי</a:t>
            </a:r>
            <a:endParaRPr lang="he-IL" dirty="0" smtClean="0"/>
          </a:p>
        </p:txBody>
      </p:sp>
      <p:sp>
        <p:nvSpPr>
          <p:cNvPr id="6" name="Title 5"/>
          <p:cNvSpPr>
            <a:spLocks noGrp="1"/>
          </p:cNvSpPr>
          <p:nvPr>
            <p:ph type="title"/>
          </p:nvPr>
        </p:nvSpPr>
        <p:spPr/>
        <p:txBody>
          <a:bodyPr/>
          <a:lstStyle/>
          <a:p>
            <a:pPr algn="ctr"/>
            <a:r>
              <a:rPr lang="he-IL" dirty="0" smtClean="0"/>
              <a:t>תרגיל 2</a:t>
            </a:r>
            <a:endParaRPr lang="en-US" dirty="0"/>
          </a:p>
        </p:txBody>
      </p:sp>
    </p:spTree>
    <p:extLst>
      <p:ext uri="{BB962C8B-B14F-4D97-AF65-F5344CB8AC3E}">
        <p14:creationId xmlns:p14="http://schemas.microsoft.com/office/powerpoint/2010/main" val="5614855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65778" y="381614"/>
            <a:ext cx="7260609" cy="6085223"/>
          </a:xfrm>
          <a:prstGeom prst="rect">
            <a:avLst/>
          </a:prstGeom>
        </p:spPr>
      </p:pic>
    </p:spTree>
    <p:extLst>
      <p:ext uri="{BB962C8B-B14F-4D97-AF65-F5344CB8AC3E}">
        <p14:creationId xmlns:p14="http://schemas.microsoft.com/office/powerpoint/2010/main" val="1362033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a:t>תרגיל </a:t>
            </a:r>
            <a:r>
              <a:rPr lang="ar-SA" dirty="0" smtClean="0"/>
              <a:t>4</a:t>
            </a:r>
            <a:endParaRPr lang="en-US" dirty="0"/>
          </a:p>
        </p:txBody>
      </p:sp>
      <p:sp>
        <p:nvSpPr>
          <p:cNvPr id="8" name="Rectangle 7"/>
          <p:cNvSpPr/>
          <p:nvPr/>
        </p:nvSpPr>
        <p:spPr>
          <a:xfrm>
            <a:off x="3488550" y="2032001"/>
            <a:ext cx="2618302" cy="4320884"/>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r" rtl="1"/>
            <a:r>
              <a:rPr lang="he-IL" sz="1600" dirty="0" smtClean="0"/>
              <a:t>מה היה לנו</a:t>
            </a:r>
          </a:p>
          <a:p>
            <a:pPr algn="r" rtl="1"/>
            <a:r>
              <a:rPr lang="he-IL" sz="1600" dirty="0" smtClean="0"/>
              <a:t>בעזרת פקודות של סקראץ</a:t>
            </a:r>
            <a:r>
              <a:rPr lang="he-IL" sz="1600" dirty="0"/>
              <a:t> </a:t>
            </a:r>
          </a:p>
          <a:p>
            <a:pPr algn="r" rtl="1"/>
            <a:r>
              <a:rPr lang="he-IL" sz="1600" dirty="0" smtClean="0"/>
              <a:t>- קביעת מיקום אקראי</a:t>
            </a:r>
          </a:p>
          <a:p>
            <a:pPr marL="285750" indent="-285750" algn="r" rtl="1">
              <a:buFontTx/>
              <a:buChar char="-"/>
            </a:pPr>
            <a:r>
              <a:rPr lang="he-IL" sz="1600" dirty="0" smtClean="0"/>
              <a:t>קבע גודל.</a:t>
            </a:r>
          </a:p>
          <a:p>
            <a:pPr marL="285750" indent="-285750" algn="r" rtl="1">
              <a:buFontTx/>
              <a:buChar char="-"/>
            </a:pPr>
            <a:r>
              <a:rPr lang="he-IL" sz="1600" dirty="0" smtClean="0"/>
              <a:t>הצג</a:t>
            </a:r>
          </a:p>
          <a:p>
            <a:pPr marL="285750" indent="-285750" algn="r" rtl="1">
              <a:buFontTx/>
              <a:buChar char="-"/>
            </a:pPr>
            <a:r>
              <a:rPr lang="he-IL" sz="1600" dirty="0" smtClean="0"/>
              <a:t>הסתר</a:t>
            </a:r>
          </a:p>
          <a:p>
            <a:pPr marL="285750" indent="-285750" algn="r" rtl="1">
              <a:buFontTx/>
              <a:buChar char="-"/>
            </a:pPr>
            <a:r>
              <a:rPr lang="he-IL" sz="1600" dirty="0" smtClean="0"/>
              <a:t>מצב התחלתי</a:t>
            </a:r>
            <a:endParaRPr lang="en-US" sz="1600" dirty="0" smtClean="0"/>
          </a:p>
          <a:p>
            <a:pPr marL="285750" indent="-285750" algn="r" rtl="1">
              <a:buFontTx/>
              <a:buChar char="-"/>
            </a:pPr>
            <a:r>
              <a:rPr lang="he-IL" sz="1600" dirty="0" smtClean="0"/>
              <a:t>תקשורת בין הדמויות</a:t>
            </a:r>
          </a:p>
          <a:p>
            <a:pPr marL="285750" indent="-285750" algn="r" rtl="1">
              <a:buFontTx/>
              <a:buChar char="-"/>
            </a:pPr>
            <a:r>
              <a:rPr lang="he-IL" sz="1600" dirty="0" smtClean="0"/>
              <a:t>4 דמיות </a:t>
            </a:r>
            <a:endParaRPr lang="en-US" sz="1600" dirty="0"/>
          </a:p>
          <a:p>
            <a:pPr marL="285750" indent="-285750" algn="r" rtl="1">
              <a:buFontTx/>
              <a:buChar char="-"/>
            </a:pPr>
            <a:endParaRPr lang="he-IL" sz="1600" dirty="0" smtClean="0"/>
          </a:p>
        </p:txBody>
      </p:sp>
      <p:pic>
        <p:nvPicPr>
          <p:cNvPr id="6" name="Picture 5"/>
          <p:cNvPicPr>
            <a:picLocks noChangeAspect="1"/>
          </p:cNvPicPr>
          <p:nvPr/>
        </p:nvPicPr>
        <p:blipFill>
          <a:blip r:embed="rId2"/>
          <a:stretch>
            <a:fillRect/>
          </a:stretch>
        </p:blipFill>
        <p:spPr>
          <a:xfrm>
            <a:off x="6322811" y="1411706"/>
            <a:ext cx="5869189" cy="5051060"/>
          </a:xfrm>
          <a:prstGeom prst="rect">
            <a:avLst/>
          </a:prstGeom>
        </p:spPr>
      </p:pic>
      <p:pic>
        <p:nvPicPr>
          <p:cNvPr id="9" name="Picture 8"/>
          <p:cNvPicPr>
            <a:picLocks noChangeAspect="1"/>
          </p:cNvPicPr>
          <p:nvPr/>
        </p:nvPicPr>
        <p:blipFill rotWithShape="1">
          <a:blip r:embed="rId3"/>
          <a:srcRect l="12197" r="4855"/>
          <a:stretch/>
        </p:blipFill>
        <p:spPr>
          <a:xfrm>
            <a:off x="0" y="365125"/>
            <a:ext cx="3272591" cy="6525609"/>
          </a:xfrm>
          <a:prstGeom prst="rect">
            <a:avLst/>
          </a:prstGeom>
        </p:spPr>
      </p:pic>
    </p:spTree>
    <p:extLst>
      <p:ext uri="{BB962C8B-B14F-4D97-AF65-F5344CB8AC3E}">
        <p14:creationId xmlns:p14="http://schemas.microsoft.com/office/powerpoint/2010/main" val="6262429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smtClean="0"/>
              <a:t>בחר כיוון באופן אקראי</a:t>
            </a:r>
            <a:endParaRPr lang="en-US" dirty="0"/>
          </a:p>
        </p:txBody>
      </p:sp>
      <p:pic>
        <p:nvPicPr>
          <p:cNvPr id="4" name="Picture 3"/>
          <p:cNvPicPr>
            <a:picLocks noChangeAspect="1"/>
          </p:cNvPicPr>
          <p:nvPr/>
        </p:nvPicPr>
        <p:blipFill>
          <a:blip r:embed="rId2"/>
          <a:stretch>
            <a:fillRect/>
          </a:stretch>
        </p:blipFill>
        <p:spPr>
          <a:xfrm>
            <a:off x="1356815" y="2342794"/>
            <a:ext cx="8960893" cy="4111854"/>
          </a:xfrm>
          <a:prstGeom prst="rect">
            <a:avLst/>
          </a:prstGeom>
        </p:spPr>
      </p:pic>
    </p:spTree>
    <p:extLst>
      <p:ext uri="{BB962C8B-B14F-4D97-AF65-F5344CB8AC3E}">
        <p14:creationId xmlns:p14="http://schemas.microsoft.com/office/powerpoint/2010/main" val="13710863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lgn="r" rtl="1">
              <a:buNone/>
            </a:pPr>
            <a:r>
              <a:rPr lang="he-IL" dirty="0"/>
              <a:t>- יצרו הפשטות חדשות עבור הפעולות הבאות ובדקו אותן על ידי שילובן </a:t>
            </a:r>
            <a:r>
              <a:rPr lang="he-IL" dirty="0" smtClean="0"/>
              <a:t>בתסריטים :</a:t>
            </a:r>
          </a:p>
          <a:p>
            <a:pPr marL="514350" indent="-514350" algn="r" rtl="1">
              <a:buAutoNum type="arabicPeriod"/>
            </a:pPr>
            <a:r>
              <a:rPr lang="he-IL" dirty="0"/>
              <a:t>בחר כיוון </a:t>
            </a:r>
            <a:r>
              <a:rPr lang="he-IL" dirty="0" smtClean="0"/>
              <a:t>בצומת צלב +</a:t>
            </a:r>
          </a:p>
        </p:txBody>
      </p:sp>
      <p:sp>
        <p:nvSpPr>
          <p:cNvPr id="6" name="Title 5"/>
          <p:cNvSpPr>
            <a:spLocks noGrp="1"/>
          </p:cNvSpPr>
          <p:nvPr>
            <p:ph type="title"/>
          </p:nvPr>
        </p:nvSpPr>
        <p:spPr/>
        <p:txBody>
          <a:bodyPr/>
          <a:lstStyle/>
          <a:p>
            <a:pPr algn="ctr"/>
            <a:r>
              <a:rPr lang="he-IL" dirty="0" smtClean="0"/>
              <a:t>תרגיל 3</a:t>
            </a:r>
            <a:endParaRPr lang="en-US" dirty="0"/>
          </a:p>
        </p:txBody>
      </p:sp>
    </p:spTree>
    <p:extLst>
      <p:ext uri="{BB962C8B-B14F-4D97-AF65-F5344CB8AC3E}">
        <p14:creationId xmlns:p14="http://schemas.microsoft.com/office/powerpoint/2010/main" val="8065308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a:t>בחר כיוון </a:t>
            </a:r>
            <a:r>
              <a:rPr lang="he-IL" dirty="0" smtClean="0"/>
              <a:t>בצומת</a:t>
            </a:r>
            <a:endParaRPr lang="en-US" dirty="0"/>
          </a:p>
        </p:txBody>
      </p:sp>
      <p:pic>
        <p:nvPicPr>
          <p:cNvPr id="4" name="Content Placeholder 3"/>
          <p:cNvPicPr>
            <a:picLocks noGrp="1" noChangeAspect="1"/>
          </p:cNvPicPr>
          <p:nvPr>
            <p:ph idx="1"/>
          </p:nvPr>
        </p:nvPicPr>
        <p:blipFill>
          <a:blip r:embed="rId2"/>
          <a:stretch>
            <a:fillRect/>
          </a:stretch>
        </p:blipFill>
        <p:spPr>
          <a:xfrm>
            <a:off x="2759727" y="1586494"/>
            <a:ext cx="6672546" cy="4966575"/>
          </a:xfrm>
          <a:prstGeom prst="rect">
            <a:avLst/>
          </a:prstGeom>
        </p:spPr>
      </p:pic>
    </p:spTree>
    <p:extLst>
      <p:ext uri="{BB962C8B-B14F-4D97-AF65-F5344CB8AC3E}">
        <p14:creationId xmlns:p14="http://schemas.microsoft.com/office/powerpoint/2010/main" val="6145079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a:t>בחר כיוון בצומת</a:t>
            </a:r>
            <a:endParaRPr lang="en-US" dirty="0"/>
          </a:p>
        </p:txBody>
      </p:sp>
      <p:pic>
        <p:nvPicPr>
          <p:cNvPr id="4" name="Content Placeholder 3"/>
          <p:cNvPicPr>
            <a:picLocks noGrp="1" noChangeAspect="1"/>
          </p:cNvPicPr>
          <p:nvPr>
            <p:ph idx="1"/>
          </p:nvPr>
        </p:nvPicPr>
        <p:blipFill>
          <a:blip r:embed="rId2"/>
          <a:stretch>
            <a:fillRect/>
          </a:stretch>
        </p:blipFill>
        <p:spPr>
          <a:xfrm>
            <a:off x="1464320" y="1976750"/>
            <a:ext cx="10204515" cy="4110152"/>
          </a:xfrm>
          <a:prstGeom prst="rect">
            <a:avLst/>
          </a:prstGeom>
        </p:spPr>
      </p:pic>
    </p:spTree>
    <p:extLst>
      <p:ext uri="{BB962C8B-B14F-4D97-AF65-F5344CB8AC3E}">
        <p14:creationId xmlns:p14="http://schemas.microsoft.com/office/powerpoint/2010/main" val="22986752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lgn="r" rtl="1">
              <a:buNone/>
            </a:pPr>
            <a:r>
              <a:rPr lang="he-IL" dirty="0"/>
              <a:t>- יצרו הפשטות חדשות עבור הפעולות הבאות ובדקו אותן על ידי שילובן </a:t>
            </a:r>
            <a:r>
              <a:rPr lang="he-IL" dirty="0" smtClean="0"/>
              <a:t>בתסריטים :</a:t>
            </a:r>
          </a:p>
          <a:p>
            <a:pPr marL="514350" indent="-514350" algn="r" rtl="1">
              <a:buAutoNum type="arabicPeriod"/>
            </a:pPr>
            <a:r>
              <a:rPr lang="he-IL" dirty="0" smtClean="0"/>
              <a:t>הדפס (ספרה) על הפמה. (0-9)</a:t>
            </a:r>
          </a:p>
        </p:txBody>
      </p:sp>
      <p:sp>
        <p:nvSpPr>
          <p:cNvPr id="6" name="Title 5"/>
          <p:cNvSpPr>
            <a:spLocks noGrp="1"/>
          </p:cNvSpPr>
          <p:nvPr>
            <p:ph type="title"/>
          </p:nvPr>
        </p:nvSpPr>
        <p:spPr/>
        <p:txBody>
          <a:bodyPr/>
          <a:lstStyle/>
          <a:p>
            <a:pPr algn="ctr"/>
            <a:r>
              <a:rPr lang="he-IL" dirty="0" smtClean="0"/>
              <a:t>תרגיל 4</a:t>
            </a:r>
            <a:endParaRPr lang="en-US" dirty="0"/>
          </a:p>
        </p:txBody>
      </p:sp>
      <p:pic>
        <p:nvPicPr>
          <p:cNvPr id="3" name="Picture 2"/>
          <p:cNvPicPr>
            <a:picLocks noChangeAspect="1"/>
          </p:cNvPicPr>
          <p:nvPr/>
        </p:nvPicPr>
        <p:blipFill rotWithShape="1">
          <a:blip r:embed="rId2"/>
          <a:srcRect l="35753" t="20455" r="30812" b="28192"/>
          <a:stretch/>
        </p:blipFill>
        <p:spPr>
          <a:xfrm>
            <a:off x="2292824" y="4230804"/>
            <a:ext cx="928048" cy="1091823"/>
          </a:xfrm>
          <a:prstGeom prst="rect">
            <a:avLst/>
          </a:prstGeom>
        </p:spPr>
      </p:pic>
      <p:pic>
        <p:nvPicPr>
          <p:cNvPr id="4" name="Picture 3"/>
          <p:cNvPicPr>
            <a:picLocks noChangeAspect="1"/>
          </p:cNvPicPr>
          <p:nvPr/>
        </p:nvPicPr>
        <p:blipFill>
          <a:blip r:embed="rId3"/>
          <a:stretch>
            <a:fillRect/>
          </a:stretch>
        </p:blipFill>
        <p:spPr>
          <a:xfrm>
            <a:off x="6040272" y="4230804"/>
            <a:ext cx="3281149" cy="1259727"/>
          </a:xfrm>
          <a:prstGeom prst="rect">
            <a:avLst/>
          </a:prstGeom>
        </p:spPr>
      </p:pic>
    </p:spTree>
    <p:extLst>
      <p:ext uri="{BB962C8B-B14F-4D97-AF65-F5344CB8AC3E}">
        <p14:creationId xmlns:p14="http://schemas.microsoft.com/office/powerpoint/2010/main" val="36729705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smtClean="0"/>
              <a:t>פתרון </a:t>
            </a:r>
            <a:r>
              <a:rPr lang="he-IL" dirty="0"/>
              <a:t>ההפשטה</a:t>
            </a:r>
            <a:r>
              <a:rPr lang="he-IL" dirty="0" smtClean="0"/>
              <a:t> הדפס ספרה</a:t>
            </a:r>
            <a:endParaRPr lang="en-US" dirty="0"/>
          </a:p>
        </p:txBody>
      </p:sp>
      <p:pic>
        <p:nvPicPr>
          <p:cNvPr id="4" name="Picture 3"/>
          <p:cNvPicPr>
            <a:picLocks noChangeAspect="1"/>
          </p:cNvPicPr>
          <p:nvPr/>
        </p:nvPicPr>
        <p:blipFill>
          <a:blip r:embed="rId2"/>
          <a:stretch>
            <a:fillRect/>
          </a:stretch>
        </p:blipFill>
        <p:spPr>
          <a:xfrm>
            <a:off x="338137" y="204148"/>
            <a:ext cx="1000125" cy="6477000"/>
          </a:xfrm>
          <a:prstGeom prst="rect">
            <a:avLst/>
          </a:prstGeom>
        </p:spPr>
      </p:pic>
      <p:pic>
        <p:nvPicPr>
          <p:cNvPr id="5" name="Picture 4"/>
          <p:cNvPicPr>
            <a:picLocks noChangeAspect="1"/>
          </p:cNvPicPr>
          <p:nvPr/>
        </p:nvPicPr>
        <p:blipFill>
          <a:blip r:embed="rId3"/>
          <a:stretch>
            <a:fillRect/>
          </a:stretch>
        </p:blipFill>
        <p:spPr>
          <a:xfrm>
            <a:off x="2297444" y="2206708"/>
            <a:ext cx="4387585" cy="2471879"/>
          </a:xfrm>
          <a:prstGeom prst="rect">
            <a:avLst/>
          </a:prstGeom>
        </p:spPr>
      </p:pic>
      <p:pic>
        <p:nvPicPr>
          <p:cNvPr id="6" name="Picture 5"/>
          <p:cNvPicPr>
            <a:picLocks noChangeAspect="1"/>
          </p:cNvPicPr>
          <p:nvPr/>
        </p:nvPicPr>
        <p:blipFill>
          <a:blip r:embed="rId4"/>
          <a:stretch>
            <a:fillRect/>
          </a:stretch>
        </p:blipFill>
        <p:spPr>
          <a:xfrm>
            <a:off x="7950959" y="2812783"/>
            <a:ext cx="3281149" cy="1259727"/>
          </a:xfrm>
          <a:prstGeom prst="rect">
            <a:avLst/>
          </a:prstGeom>
        </p:spPr>
      </p:pic>
    </p:spTree>
    <p:extLst>
      <p:ext uri="{BB962C8B-B14F-4D97-AF65-F5344CB8AC3E}">
        <p14:creationId xmlns:p14="http://schemas.microsoft.com/office/powerpoint/2010/main" val="29424892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lgn="r" rtl="1">
              <a:buNone/>
            </a:pPr>
            <a:r>
              <a:rPr lang="he-IL" dirty="0"/>
              <a:t>- יצרו הפשטות חדשות עבור הפעולות הבאות ובדקו אותן על ידי שילובן </a:t>
            </a:r>
            <a:r>
              <a:rPr lang="he-IL" dirty="0" smtClean="0"/>
              <a:t>בתסריטים :</a:t>
            </a:r>
          </a:p>
          <a:p>
            <a:pPr marL="514350" indent="-514350" algn="r" rtl="1">
              <a:buAutoNum type="arabicPeriod"/>
            </a:pPr>
            <a:r>
              <a:rPr lang="he-IL" dirty="0" smtClean="0"/>
              <a:t>פרק מספר לתוך רשימה</a:t>
            </a:r>
          </a:p>
        </p:txBody>
      </p:sp>
      <p:sp>
        <p:nvSpPr>
          <p:cNvPr id="6" name="Title 5"/>
          <p:cNvSpPr>
            <a:spLocks noGrp="1"/>
          </p:cNvSpPr>
          <p:nvPr>
            <p:ph type="title"/>
          </p:nvPr>
        </p:nvSpPr>
        <p:spPr/>
        <p:txBody>
          <a:bodyPr/>
          <a:lstStyle/>
          <a:p>
            <a:pPr algn="ctr"/>
            <a:r>
              <a:rPr lang="he-IL" dirty="0" smtClean="0"/>
              <a:t>תרגיל 5</a:t>
            </a:r>
            <a:endParaRPr lang="en-US" dirty="0"/>
          </a:p>
        </p:txBody>
      </p:sp>
      <p:pic>
        <p:nvPicPr>
          <p:cNvPr id="7" name="Picture 6"/>
          <p:cNvPicPr>
            <a:picLocks noChangeAspect="1"/>
          </p:cNvPicPr>
          <p:nvPr/>
        </p:nvPicPr>
        <p:blipFill>
          <a:blip r:embed="rId2"/>
          <a:stretch>
            <a:fillRect/>
          </a:stretch>
        </p:blipFill>
        <p:spPr>
          <a:xfrm>
            <a:off x="1055148" y="2563864"/>
            <a:ext cx="1513940" cy="3734386"/>
          </a:xfrm>
          <a:prstGeom prst="rect">
            <a:avLst/>
          </a:prstGeom>
        </p:spPr>
      </p:pic>
      <p:pic>
        <p:nvPicPr>
          <p:cNvPr id="8" name="Picture 7"/>
          <p:cNvPicPr>
            <a:picLocks noChangeAspect="1"/>
          </p:cNvPicPr>
          <p:nvPr/>
        </p:nvPicPr>
        <p:blipFill>
          <a:blip r:embed="rId3"/>
          <a:stretch>
            <a:fillRect/>
          </a:stretch>
        </p:blipFill>
        <p:spPr>
          <a:xfrm>
            <a:off x="4194909" y="3860895"/>
            <a:ext cx="5658645" cy="1693744"/>
          </a:xfrm>
          <a:prstGeom prst="rect">
            <a:avLst/>
          </a:prstGeom>
        </p:spPr>
      </p:pic>
    </p:spTree>
    <p:extLst>
      <p:ext uri="{BB962C8B-B14F-4D97-AF65-F5344CB8AC3E}">
        <p14:creationId xmlns:p14="http://schemas.microsoft.com/office/powerpoint/2010/main" val="24032373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smtClean="0"/>
              <a:t>פתרון </a:t>
            </a:r>
            <a:r>
              <a:rPr lang="he-IL" dirty="0"/>
              <a:t>ההפשטה </a:t>
            </a:r>
            <a:r>
              <a:rPr lang="he-IL" dirty="0" smtClean="0"/>
              <a:t>פרק מספר</a:t>
            </a:r>
            <a:endParaRPr lang="en-US" dirty="0"/>
          </a:p>
        </p:txBody>
      </p:sp>
      <p:pic>
        <p:nvPicPr>
          <p:cNvPr id="4" name="Picture 3"/>
          <p:cNvPicPr>
            <a:picLocks noChangeAspect="1"/>
          </p:cNvPicPr>
          <p:nvPr/>
        </p:nvPicPr>
        <p:blipFill>
          <a:blip r:embed="rId2"/>
          <a:stretch>
            <a:fillRect/>
          </a:stretch>
        </p:blipFill>
        <p:spPr>
          <a:xfrm>
            <a:off x="2724859" y="1900663"/>
            <a:ext cx="6742281" cy="4363659"/>
          </a:xfrm>
          <a:prstGeom prst="rect">
            <a:avLst/>
          </a:prstGeom>
        </p:spPr>
      </p:pic>
    </p:spTree>
    <p:extLst>
      <p:ext uri="{BB962C8B-B14F-4D97-AF65-F5344CB8AC3E}">
        <p14:creationId xmlns:p14="http://schemas.microsoft.com/office/powerpoint/2010/main" val="30669397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825625"/>
            <a:ext cx="10515600" cy="4768184"/>
          </a:xfrm>
        </p:spPr>
        <p:txBody>
          <a:bodyPr>
            <a:normAutofit/>
          </a:bodyPr>
          <a:lstStyle/>
          <a:p>
            <a:pPr marL="0" indent="0" algn="r" rtl="1">
              <a:buNone/>
            </a:pPr>
            <a:r>
              <a:rPr lang="he-IL" dirty="0"/>
              <a:t>- יצרו הפשטות חדשות עבור הפעולות הבאות ובדקו אותן על ידי שילובן </a:t>
            </a:r>
            <a:r>
              <a:rPr lang="he-IL" dirty="0" smtClean="0"/>
              <a:t>בתסריטים :</a:t>
            </a:r>
          </a:p>
          <a:p>
            <a:pPr marL="514350" indent="-514350" algn="r" rtl="1">
              <a:buAutoNum type="arabicPeriod"/>
            </a:pPr>
            <a:r>
              <a:rPr lang="he-IL" dirty="0" smtClean="0"/>
              <a:t>הדפס (מספר) על הפמה</a:t>
            </a:r>
          </a:p>
          <a:p>
            <a:pPr marL="514350" indent="-514350" algn="r" rtl="1">
              <a:buAutoNum type="arabicPeriod"/>
            </a:pPr>
            <a:endParaRPr lang="he-IL" dirty="0"/>
          </a:p>
          <a:p>
            <a:pPr marL="514350" indent="-514350" algn="r" rtl="1">
              <a:buAutoNum type="arabicPeriod"/>
            </a:pPr>
            <a:endParaRPr lang="he-IL" dirty="0" smtClean="0"/>
          </a:p>
          <a:p>
            <a:pPr marL="514350" indent="-514350" algn="r" rtl="1">
              <a:buAutoNum type="arabicPeriod"/>
            </a:pPr>
            <a:endParaRPr lang="he-IL" dirty="0"/>
          </a:p>
          <a:p>
            <a:pPr marL="514350" indent="-514350" algn="r" rtl="1">
              <a:buAutoNum type="arabicPeriod"/>
            </a:pPr>
            <a:endParaRPr lang="he-IL" dirty="0" smtClean="0"/>
          </a:p>
          <a:p>
            <a:pPr marL="514350" indent="-514350" algn="r" rtl="1">
              <a:buAutoNum type="arabicPeriod"/>
            </a:pPr>
            <a:endParaRPr lang="he-IL" dirty="0"/>
          </a:p>
          <a:p>
            <a:pPr marL="0" indent="0" algn="r" rtl="1">
              <a:buNone/>
            </a:pPr>
            <a:r>
              <a:rPr lang="he-IL" dirty="0" smtClean="0"/>
              <a:t>רמז : תשתמשו בהפשטות הקודמות</a:t>
            </a:r>
          </a:p>
        </p:txBody>
      </p:sp>
      <p:sp>
        <p:nvSpPr>
          <p:cNvPr id="6" name="Title 5"/>
          <p:cNvSpPr>
            <a:spLocks noGrp="1"/>
          </p:cNvSpPr>
          <p:nvPr>
            <p:ph type="title"/>
          </p:nvPr>
        </p:nvSpPr>
        <p:spPr/>
        <p:txBody>
          <a:bodyPr/>
          <a:lstStyle/>
          <a:p>
            <a:pPr algn="ctr"/>
            <a:r>
              <a:rPr lang="he-IL" dirty="0" smtClean="0"/>
              <a:t>תרגיל 6</a:t>
            </a:r>
            <a:endParaRPr lang="en-US" dirty="0"/>
          </a:p>
        </p:txBody>
      </p:sp>
      <p:pic>
        <p:nvPicPr>
          <p:cNvPr id="4" name="Picture 3"/>
          <p:cNvPicPr>
            <a:picLocks noChangeAspect="1"/>
          </p:cNvPicPr>
          <p:nvPr/>
        </p:nvPicPr>
        <p:blipFill>
          <a:blip r:embed="rId2"/>
          <a:stretch>
            <a:fillRect/>
          </a:stretch>
        </p:blipFill>
        <p:spPr>
          <a:xfrm>
            <a:off x="6861014" y="3396189"/>
            <a:ext cx="4371496" cy="1676738"/>
          </a:xfrm>
          <a:prstGeom prst="rect">
            <a:avLst/>
          </a:prstGeom>
        </p:spPr>
      </p:pic>
      <p:pic>
        <p:nvPicPr>
          <p:cNvPr id="9" name="Picture 8"/>
          <p:cNvPicPr>
            <a:picLocks noChangeAspect="1"/>
          </p:cNvPicPr>
          <p:nvPr/>
        </p:nvPicPr>
        <p:blipFill rotWithShape="1">
          <a:blip r:embed="rId3"/>
          <a:srcRect r="53145"/>
          <a:stretch/>
        </p:blipFill>
        <p:spPr>
          <a:xfrm>
            <a:off x="3961832" y="3294546"/>
            <a:ext cx="1961298" cy="2480523"/>
          </a:xfrm>
          <a:prstGeom prst="rect">
            <a:avLst/>
          </a:prstGeom>
        </p:spPr>
      </p:pic>
      <p:pic>
        <p:nvPicPr>
          <p:cNvPr id="10" name="Picture 9"/>
          <p:cNvPicPr>
            <a:picLocks noChangeAspect="1"/>
          </p:cNvPicPr>
          <p:nvPr/>
        </p:nvPicPr>
        <p:blipFill rotWithShape="1">
          <a:blip r:embed="rId3"/>
          <a:srcRect l="47602" t="-2201" r="5543" b="2201"/>
          <a:stretch/>
        </p:blipFill>
        <p:spPr>
          <a:xfrm>
            <a:off x="5119048" y="5358223"/>
            <a:ext cx="976952" cy="1235586"/>
          </a:xfrm>
          <a:prstGeom prst="rect">
            <a:avLst/>
          </a:prstGeom>
        </p:spPr>
      </p:pic>
      <p:pic>
        <p:nvPicPr>
          <p:cNvPr id="11" name="Picture 10"/>
          <p:cNvPicPr>
            <a:picLocks noChangeAspect="1"/>
          </p:cNvPicPr>
          <p:nvPr/>
        </p:nvPicPr>
        <p:blipFill rotWithShape="1">
          <a:blip r:embed="rId4"/>
          <a:srcRect l="35753" t="20455" r="30812" b="28192"/>
          <a:stretch/>
        </p:blipFill>
        <p:spPr>
          <a:xfrm>
            <a:off x="2984594" y="5674518"/>
            <a:ext cx="398630" cy="468977"/>
          </a:xfrm>
          <a:prstGeom prst="rect">
            <a:avLst/>
          </a:prstGeom>
        </p:spPr>
      </p:pic>
      <p:pic>
        <p:nvPicPr>
          <p:cNvPr id="12" name="Picture 11"/>
          <p:cNvPicPr>
            <a:picLocks noChangeAspect="1"/>
          </p:cNvPicPr>
          <p:nvPr/>
        </p:nvPicPr>
        <p:blipFill>
          <a:blip r:embed="rId5"/>
          <a:stretch>
            <a:fillRect/>
          </a:stretch>
        </p:blipFill>
        <p:spPr>
          <a:xfrm>
            <a:off x="3620384" y="5693708"/>
            <a:ext cx="1121560" cy="430599"/>
          </a:xfrm>
          <a:prstGeom prst="rect">
            <a:avLst/>
          </a:prstGeom>
        </p:spPr>
      </p:pic>
    </p:spTree>
    <p:extLst>
      <p:ext uri="{BB962C8B-B14F-4D97-AF65-F5344CB8AC3E}">
        <p14:creationId xmlns:p14="http://schemas.microsoft.com/office/powerpoint/2010/main" val="2116782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he-IL" dirty="0" smtClean="0"/>
              <a:t>פתרון ההפשטה הדפס מספר</a:t>
            </a:r>
            <a:endParaRPr lang="en-US" dirty="0"/>
          </a:p>
        </p:txBody>
      </p:sp>
      <p:pic>
        <p:nvPicPr>
          <p:cNvPr id="4" name="Content Placeholder 3"/>
          <p:cNvPicPr>
            <a:picLocks noGrp="1" noChangeAspect="1"/>
          </p:cNvPicPr>
          <p:nvPr>
            <p:ph idx="1"/>
          </p:nvPr>
        </p:nvPicPr>
        <p:blipFill>
          <a:blip r:embed="rId2"/>
          <a:stretch>
            <a:fillRect/>
          </a:stretch>
        </p:blipFill>
        <p:spPr>
          <a:xfrm>
            <a:off x="1602475" y="1642156"/>
            <a:ext cx="4836496" cy="4851470"/>
          </a:xfrm>
          <a:prstGeom prst="rect">
            <a:avLst/>
          </a:prstGeom>
        </p:spPr>
      </p:pic>
      <p:pic>
        <p:nvPicPr>
          <p:cNvPr id="5" name="Picture 4"/>
          <p:cNvPicPr>
            <a:picLocks noChangeAspect="1"/>
          </p:cNvPicPr>
          <p:nvPr/>
        </p:nvPicPr>
        <p:blipFill rotWithShape="1">
          <a:blip r:embed="rId3"/>
          <a:srcRect l="47602" t="-2201" r="5543" b="2201"/>
          <a:stretch/>
        </p:blipFill>
        <p:spPr>
          <a:xfrm>
            <a:off x="7122745" y="1848970"/>
            <a:ext cx="3547281" cy="4486373"/>
          </a:xfrm>
          <a:prstGeom prst="rect">
            <a:avLst/>
          </a:prstGeom>
        </p:spPr>
      </p:pic>
    </p:spTree>
    <p:extLst>
      <p:ext uri="{BB962C8B-B14F-4D97-AF65-F5344CB8AC3E}">
        <p14:creationId xmlns:p14="http://schemas.microsoft.com/office/powerpoint/2010/main" val="1843469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9710"/>
          <a:stretch/>
        </p:blipFill>
        <p:spPr>
          <a:xfrm>
            <a:off x="947109" y="708143"/>
            <a:ext cx="1362949" cy="1687496"/>
          </a:xfrm>
          <a:prstGeom prst="rect">
            <a:avLst/>
          </a:prstGeom>
        </p:spPr>
      </p:pic>
      <p:pic>
        <p:nvPicPr>
          <p:cNvPr id="5" name="Picture 4"/>
          <p:cNvPicPr>
            <a:picLocks noChangeAspect="1"/>
          </p:cNvPicPr>
          <p:nvPr/>
        </p:nvPicPr>
        <p:blipFill rotWithShape="1">
          <a:blip r:embed="rId3"/>
          <a:srcRect l="14480"/>
          <a:stretch/>
        </p:blipFill>
        <p:spPr>
          <a:xfrm>
            <a:off x="3481552" y="4095923"/>
            <a:ext cx="1584656" cy="1751269"/>
          </a:xfrm>
          <a:prstGeom prst="rect">
            <a:avLst/>
          </a:prstGeom>
        </p:spPr>
      </p:pic>
      <p:pic>
        <p:nvPicPr>
          <p:cNvPr id="6" name="Picture 5"/>
          <p:cNvPicPr>
            <a:picLocks noChangeAspect="1"/>
          </p:cNvPicPr>
          <p:nvPr/>
        </p:nvPicPr>
        <p:blipFill>
          <a:blip r:embed="rId4"/>
          <a:stretch>
            <a:fillRect/>
          </a:stretch>
        </p:blipFill>
        <p:spPr>
          <a:xfrm>
            <a:off x="3481551" y="2395639"/>
            <a:ext cx="1588423" cy="1700284"/>
          </a:xfrm>
          <a:prstGeom prst="rect">
            <a:avLst/>
          </a:prstGeom>
        </p:spPr>
      </p:pic>
      <p:pic>
        <p:nvPicPr>
          <p:cNvPr id="7" name="Picture 6"/>
          <p:cNvPicPr>
            <a:picLocks noChangeAspect="1"/>
          </p:cNvPicPr>
          <p:nvPr/>
        </p:nvPicPr>
        <p:blipFill>
          <a:blip r:embed="rId5"/>
          <a:stretch>
            <a:fillRect/>
          </a:stretch>
        </p:blipFill>
        <p:spPr>
          <a:xfrm>
            <a:off x="7007178" y="811908"/>
            <a:ext cx="1614561" cy="1957045"/>
          </a:xfrm>
          <a:prstGeom prst="rect">
            <a:avLst/>
          </a:prstGeom>
        </p:spPr>
      </p:pic>
      <p:pic>
        <p:nvPicPr>
          <p:cNvPr id="8" name="Picture 7"/>
          <p:cNvPicPr>
            <a:picLocks noChangeAspect="1"/>
          </p:cNvPicPr>
          <p:nvPr/>
        </p:nvPicPr>
        <p:blipFill>
          <a:blip r:embed="rId6"/>
          <a:stretch>
            <a:fillRect/>
          </a:stretch>
        </p:blipFill>
        <p:spPr>
          <a:xfrm>
            <a:off x="1371779" y="5782301"/>
            <a:ext cx="843061" cy="1004863"/>
          </a:xfrm>
          <a:prstGeom prst="rect">
            <a:avLst/>
          </a:prstGeom>
        </p:spPr>
      </p:pic>
      <p:pic>
        <p:nvPicPr>
          <p:cNvPr id="14" name="Picture 13"/>
          <p:cNvPicPr>
            <a:picLocks noChangeAspect="1"/>
          </p:cNvPicPr>
          <p:nvPr/>
        </p:nvPicPr>
        <p:blipFill>
          <a:blip r:embed="rId7"/>
          <a:stretch>
            <a:fillRect/>
          </a:stretch>
        </p:blipFill>
        <p:spPr>
          <a:xfrm>
            <a:off x="7007178" y="2768953"/>
            <a:ext cx="1614560" cy="1848554"/>
          </a:xfrm>
          <a:prstGeom prst="rect">
            <a:avLst/>
          </a:prstGeom>
        </p:spPr>
      </p:pic>
      <p:pic>
        <p:nvPicPr>
          <p:cNvPr id="27" name="Picture 26"/>
          <p:cNvPicPr>
            <a:picLocks noChangeAspect="1"/>
          </p:cNvPicPr>
          <p:nvPr/>
        </p:nvPicPr>
        <p:blipFill>
          <a:blip r:embed="rId8"/>
          <a:stretch>
            <a:fillRect/>
          </a:stretch>
        </p:blipFill>
        <p:spPr>
          <a:xfrm>
            <a:off x="9554148" y="4617508"/>
            <a:ext cx="2008715" cy="1950812"/>
          </a:xfrm>
          <a:prstGeom prst="rect">
            <a:avLst/>
          </a:prstGeom>
        </p:spPr>
      </p:pic>
      <p:sp>
        <p:nvSpPr>
          <p:cNvPr id="24" name="Flowchart: Multidocument 23">
            <a:hlinkClick r:id="rId9" action="ppaction://hlinksldjump"/>
          </p:cNvPr>
          <p:cNvSpPr/>
          <p:nvPr/>
        </p:nvSpPr>
        <p:spPr>
          <a:xfrm>
            <a:off x="207994" y="6151405"/>
            <a:ext cx="619259" cy="537411"/>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4858257" y="3922574"/>
            <a:ext cx="423435" cy="431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smtClean="0"/>
              <a:t>3</a:t>
            </a:r>
            <a:endParaRPr lang="en-US" dirty="0"/>
          </a:p>
        </p:txBody>
      </p:sp>
      <p:sp>
        <p:nvSpPr>
          <p:cNvPr id="68" name="Rounded Rectangle 67"/>
          <p:cNvSpPr/>
          <p:nvPr/>
        </p:nvSpPr>
        <p:spPr>
          <a:xfrm>
            <a:off x="8410020" y="2555240"/>
            <a:ext cx="423435" cy="431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smtClean="0"/>
              <a:t>6</a:t>
            </a:r>
            <a:endParaRPr lang="en-US" dirty="0"/>
          </a:p>
        </p:txBody>
      </p:sp>
      <p:sp>
        <p:nvSpPr>
          <p:cNvPr id="69" name="Rounded Rectangle 68"/>
          <p:cNvSpPr/>
          <p:nvPr/>
        </p:nvSpPr>
        <p:spPr>
          <a:xfrm>
            <a:off x="11351145" y="4691624"/>
            <a:ext cx="423435" cy="431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7</a:t>
            </a:r>
            <a:endParaRPr lang="en-US" dirty="0"/>
          </a:p>
        </p:txBody>
      </p:sp>
      <p:sp>
        <p:nvSpPr>
          <p:cNvPr id="73" name="Rectangle 72"/>
          <p:cNvSpPr/>
          <p:nvPr/>
        </p:nvSpPr>
        <p:spPr>
          <a:xfrm>
            <a:off x="3481551" y="695355"/>
            <a:ext cx="1584657" cy="170028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 sec</a:t>
            </a:r>
            <a:endParaRPr lang="en-US" dirty="0"/>
          </a:p>
        </p:txBody>
      </p:sp>
      <p:sp>
        <p:nvSpPr>
          <p:cNvPr id="64" name="Rounded Rectangle 63"/>
          <p:cNvSpPr/>
          <p:nvPr/>
        </p:nvSpPr>
        <p:spPr>
          <a:xfrm>
            <a:off x="4858257" y="2188268"/>
            <a:ext cx="423435" cy="431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smtClean="0"/>
              <a:t>2</a:t>
            </a:r>
            <a:endParaRPr lang="en-US" dirty="0"/>
          </a:p>
        </p:txBody>
      </p:sp>
      <p:sp>
        <p:nvSpPr>
          <p:cNvPr id="76" name="Rectangle 75"/>
          <p:cNvSpPr/>
          <p:nvPr/>
        </p:nvSpPr>
        <p:spPr>
          <a:xfrm>
            <a:off x="949926" y="4095028"/>
            <a:ext cx="1312855" cy="170028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 </a:t>
            </a:r>
            <a:r>
              <a:rPr lang="en-US" dirty="0"/>
              <a:t>sec</a:t>
            </a:r>
          </a:p>
        </p:txBody>
      </p:sp>
      <p:sp>
        <p:nvSpPr>
          <p:cNvPr id="77" name="Rectangle 76"/>
          <p:cNvSpPr/>
          <p:nvPr/>
        </p:nvSpPr>
        <p:spPr>
          <a:xfrm>
            <a:off x="3481551" y="5782303"/>
            <a:ext cx="1584657" cy="100486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sec</a:t>
            </a:r>
            <a:endParaRPr lang="en-US" dirty="0"/>
          </a:p>
        </p:txBody>
      </p:sp>
      <p:sp>
        <p:nvSpPr>
          <p:cNvPr id="78" name="Rectangle 77"/>
          <p:cNvSpPr/>
          <p:nvPr/>
        </p:nvSpPr>
        <p:spPr>
          <a:xfrm>
            <a:off x="949927" y="2395416"/>
            <a:ext cx="1312855" cy="168749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 </a:t>
            </a:r>
            <a:r>
              <a:rPr lang="en-US" dirty="0"/>
              <a:t>sec</a:t>
            </a:r>
          </a:p>
        </p:txBody>
      </p:sp>
      <p:sp>
        <p:nvSpPr>
          <p:cNvPr id="65" name="Rounded Rectangle 64"/>
          <p:cNvSpPr/>
          <p:nvPr/>
        </p:nvSpPr>
        <p:spPr>
          <a:xfrm>
            <a:off x="2050877" y="2180004"/>
            <a:ext cx="423435" cy="431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smtClean="0"/>
              <a:t>1</a:t>
            </a:r>
            <a:endParaRPr lang="en-US" dirty="0"/>
          </a:p>
        </p:txBody>
      </p:sp>
      <p:sp>
        <p:nvSpPr>
          <p:cNvPr id="66" name="Rounded Rectangle 65"/>
          <p:cNvSpPr/>
          <p:nvPr/>
        </p:nvSpPr>
        <p:spPr>
          <a:xfrm>
            <a:off x="2003122" y="5592914"/>
            <a:ext cx="423435" cy="431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4</a:t>
            </a:r>
            <a:endParaRPr lang="en-US" dirty="0"/>
          </a:p>
        </p:txBody>
      </p:sp>
      <p:sp>
        <p:nvSpPr>
          <p:cNvPr id="83" name="Rectangle 82"/>
          <p:cNvSpPr/>
          <p:nvPr/>
        </p:nvSpPr>
        <p:spPr>
          <a:xfrm>
            <a:off x="6987447" y="4617507"/>
            <a:ext cx="1634291" cy="17962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 sec</a:t>
            </a:r>
            <a:endParaRPr lang="en-US" dirty="0"/>
          </a:p>
        </p:txBody>
      </p:sp>
      <p:sp>
        <p:nvSpPr>
          <p:cNvPr id="84" name="Rectangle 83"/>
          <p:cNvSpPr/>
          <p:nvPr/>
        </p:nvSpPr>
        <p:spPr>
          <a:xfrm>
            <a:off x="9554148" y="2768953"/>
            <a:ext cx="2008092" cy="184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 sec</a:t>
            </a:r>
            <a:endParaRPr lang="en-US" dirty="0"/>
          </a:p>
        </p:txBody>
      </p:sp>
      <p:sp>
        <p:nvSpPr>
          <p:cNvPr id="85" name="Rectangle 84"/>
          <p:cNvSpPr/>
          <p:nvPr/>
        </p:nvSpPr>
        <p:spPr>
          <a:xfrm>
            <a:off x="9554148" y="887773"/>
            <a:ext cx="2008092" cy="18811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 sec</a:t>
            </a:r>
            <a:endParaRPr lang="en-US" dirty="0"/>
          </a:p>
        </p:txBody>
      </p:sp>
      <p:sp>
        <p:nvSpPr>
          <p:cNvPr id="86" name="Rectangle 85"/>
          <p:cNvSpPr/>
          <p:nvPr/>
        </p:nvSpPr>
        <p:spPr>
          <a:xfrm>
            <a:off x="3481550" y="206507"/>
            <a:ext cx="1584658" cy="488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Right</a:t>
            </a:r>
            <a:endParaRPr lang="en-US" dirty="0"/>
          </a:p>
        </p:txBody>
      </p:sp>
      <p:sp>
        <p:nvSpPr>
          <p:cNvPr id="87" name="Rectangle 86"/>
          <p:cNvSpPr/>
          <p:nvPr/>
        </p:nvSpPr>
        <p:spPr>
          <a:xfrm>
            <a:off x="947109" y="313970"/>
            <a:ext cx="1362949" cy="381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Left</a:t>
            </a:r>
            <a:endParaRPr lang="en-US" dirty="0"/>
          </a:p>
        </p:txBody>
      </p:sp>
      <p:sp>
        <p:nvSpPr>
          <p:cNvPr id="28" name="Rectangle 27"/>
          <p:cNvSpPr/>
          <p:nvPr/>
        </p:nvSpPr>
        <p:spPr>
          <a:xfrm>
            <a:off x="6987447" y="446155"/>
            <a:ext cx="1634291" cy="381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Left</a:t>
            </a:r>
            <a:endParaRPr lang="en-US" dirty="0"/>
          </a:p>
        </p:txBody>
      </p:sp>
      <p:sp>
        <p:nvSpPr>
          <p:cNvPr id="67" name="Rounded Rectangle 66"/>
          <p:cNvSpPr/>
          <p:nvPr/>
        </p:nvSpPr>
        <p:spPr>
          <a:xfrm>
            <a:off x="8410020" y="703736"/>
            <a:ext cx="423435" cy="431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5</a:t>
            </a:r>
            <a:endParaRPr lang="en-US" dirty="0"/>
          </a:p>
        </p:txBody>
      </p:sp>
      <p:sp>
        <p:nvSpPr>
          <p:cNvPr id="29" name="Rectangle 28"/>
          <p:cNvSpPr/>
          <p:nvPr/>
        </p:nvSpPr>
        <p:spPr>
          <a:xfrm>
            <a:off x="9554894" y="408057"/>
            <a:ext cx="2007345" cy="488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Right</a:t>
            </a:r>
            <a:endParaRPr lang="en-US" dirty="0"/>
          </a:p>
        </p:txBody>
      </p:sp>
      <p:sp>
        <p:nvSpPr>
          <p:cNvPr id="30" name="Rectangle 29"/>
          <p:cNvSpPr/>
          <p:nvPr/>
        </p:nvSpPr>
        <p:spPr>
          <a:xfrm>
            <a:off x="5219547" y="4520485"/>
            <a:ext cx="1634291" cy="1185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4000" dirty="0" smtClean="0"/>
              <a:t>13</a:t>
            </a:r>
            <a:endParaRPr lang="en-US" sz="4000" dirty="0"/>
          </a:p>
        </p:txBody>
      </p:sp>
    </p:spTree>
    <p:extLst>
      <p:ext uri="{BB962C8B-B14F-4D97-AF65-F5344CB8AC3E}">
        <p14:creationId xmlns:p14="http://schemas.microsoft.com/office/powerpoint/2010/main" val="40132850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smtClean="0"/>
              <a:t>תרגיל 7</a:t>
            </a:r>
            <a:endParaRPr lang="en-US" dirty="0"/>
          </a:p>
        </p:txBody>
      </p:sp>
      <p:sp>
        <p:nvSpPr>
          <p:cNvPr id="3" name="Content Placeholder 2"/>
          <p:cNvSpPr>
            <a:spLocks noGrp="1"/>
          </p:cNvSpPr>
          <p:nvPr>
            <p:ph idx="1"/>
          </p:nvPr>
        </p:nvSpPr>
        <p:spPr/>
        <p:txBody>
          <a:bodyPr/>
          <a:lstStyle/>
          <a:p>
            <a:pPr algn="r" rtl="1"/>
            <a:r>
              <a:rPr lang="he-IL" dirty="0" smtClean="0"/>
              <a:t>כתוב תוכנית הקולטת 2 מספרים ומדפיסה הסכום שלהם.</a:t>
            </a:r>
          </a:p>
          <a:p>
            <a:pPr lvl="1" algn="r" rtl="1"/>
            <a:r>
              <a:rPr lang="he-IL" dirty="0" smtClean="0"/>
              <a:t>שאל המשתמש "הכנס מספר". </a:t>
            </a:r>
          </a:p>
          <a:p>
            <a:pPr lvl="1" algn="r" rtl="1"/>
            <a:r>
              <a:rPr lang="he-IL" dirty="0" smtClean="0"/>
              <a:t>הדפס המספר על הפמה.</a:t>
            </a:r>
          </a:p>
          <a:p>
            <a:pPr lvl="1" algn="r" rtl="1"/>
            <a:r>
              <a:rPr lang="he-IL" dirty="0" smtClean="0"/>
              <a:t>שאל המשתמש </a:t>
            </a:r>
            <a:r>
              <a:rPr lang="he-IL" dirty="0"/>
              <a:t>"הכנס מספר</a:t>
            </a:r>
            <a:r>
              <a:rPr lang="he-IL" dirty="0" smtClean="0"/>
              <a:t>". </a:t>
            </a:r>
            <a:endParaRPr lang="he-IL" dirty="0"/>
          </a:p>
          <a:p>
            <a:pPr lvl="1" algn="r" rtl="1"/>
            <a:r>
              <a:rPr lang="he-IL" dirty="0"/>
              <a:t>הדפס המספר על </a:t>
            </a:r>
            <a:r>
              <a:rPr lang="he-IL" dirty="0" smtClean="0"/>
              <a:t>הפמה.</a:t>
            </a:r>
            <a:endParaRPr lang="he-IL" dirty="0"/>
          </a:p>
          <a:p>
            <a:pPr lvl="1" algn="r" rtl="1"/>
            <a:r>
              <a:rPr lang="he-IL" dirty="0"/>
              <a:t>הדפס </a:t>
            </a:r>
            <a:r>
              <a:rPr lang="he-IL" dirty="0" smtClean="0"/>
              <a:t>הסכום של המספרים על הפמה.</a:t>
            </a:r>
          </a:p>
          <a:p>
            <a:pPr marL="0" indent="0" algn="r" rtl="1">
              <a:buNone/>
            </a:pPr>
            <a:r>
              <a:rPr lang="he-IL" sz="2400" b="1" dirty="0" smtClean="0"/>
              <a:t>- השתמשו בהפשטות.</a:t>
            </a:r>
          </a:p>
          <a:p>
            <a:pPr algn="r" rtl="1"/>
            <a:endParaRPr lang="en-US" dirty="0"/>
          </a:p>
        </p:txBody>
      </p:sp>
      <p:pic>
        <p:nvPicPr>
          <p:cNvPr id="4" name="Content Placeholder 3"/>
          <p:cNvPicPr>
            <a:picLocks noChangeAspect="1"/>
          </p:cNvPicPr>
          <p:nvPr/>
        </p:nvPicPr>
        <p:blipFill>
          <a:blip r:embed="rId2"/>
          <a:stretch>
            <a:fillRect/>
          </a:stretch>
        </p:blipFill>
        <p:spPr>
          <a:xfrm>
            <a:off x="607258" y="2619671"/>
            <a:ext cx="4615286" cy="3692229"/>
          </a:xfrm>
          <a:prstGeom prst="rect">
            <a:avLst/>
          </a:prstGeom>
        </p:spPr>
      </p:pic>
    </p:spTree>
    <p:extLst>
      <p:ext uri="{BB962C8B-B14F-4D97-AF65-F5344CB8AC3E}">
        <p14:creationId xmlns:p14="http://schemas.microsoft.com/office/powerpoint/2010/main" val="6001740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he-IL" dirty="0" smtClean="0"/>
              <a:t>פתרון תרגיל 7</a:t>
            </a:r>
            <a:endParaRPr lang="en-US" dirty="0"/>
          </a:p>
        </p:txBody>
      </p:sp>
      <p:pic>
        <p:nvPicPr>
          <p:cNvPr id="6" name="Picture 5"/>
          <p:cNvPicPr>
            <a:picLocks noChangeAspect="1"/>
          </p:cNvPicPr>
          <p:nvPr/>
        </p:nvPicPr>
        <p:blipFill>
          <a:blip r:embed="rId2"/>
          <a:stretch>
            <a:fillRect/>
          </a:stretch>
        </p:blipFill>
        <p:spPr>
          <a:xfrm>
            <a:off x="701722" y="1132408"/>
            <a:ext cx="2969525" cy="5411470"/>
          </a:xfrm>
          <a:prstGeom prst="rect">
            <a:avLst/>
          </a:prstGeom>
        </p:spPr>
      </p:pic>
    </p:spTree>
    <p:extLst>
      <p:ext uri="{BB962C8B-B14F-4D97-AF65-F5344CB8AC3E}">
        <p14:creationId xmlns:p14="http://schemas.microsoft.com/office/powerpoint/2010/main" val="146549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2167" t="26260" r="44319" b="45242"/>
          <a:stretch/>
        </p:blipFill>
        <p:spPr>
          <a:xfrm>
            <a:off x="91718" y="222671"/>
            <a:ext cx="2959007" cy="2079937"/>
          </a:xfrm>
          <a:prstGeom prst="rect">
            <a:avLst/>
          </a:prstGeom>
        </p:spPr>
      </p:pic>
      <p:pic>
        <p:nvPicPr>
          <p:cNvPr id="5" name="Picture 4"/>
          <p:cNvPicPr>
            <a:picLocks noChangeAspect="1"/>
          </p:cNvPicPr>
          <p:nvPr/>
        </p:nvPicPr>
        <p:blipFill rotWithShape="1">
          <a:blip r:embed="rId3"/>
          <a:srcRect b="48175"/>
          <a:stretch/>
        </p:blipFill>
        <p:spPr>
          <a:xfrm>
            <a:off x="0" y="1"/>
            <a:ext cx="3142445" cy="206062"/>
          </a:xfrm>
          <a:prstGeom prst="rect">
            <a:avLst/>
          </a:prstGeom>
        </p:spPr>
      </p:pic>
      <p:pic>
        <p:nvPicPr>
          <p:cNvPr id="6" name="Picture 5"/>
          <p:cNvPicPr>
            <a:picLocks noChangeAspect="1"/>
          </p:cNvPicPr>
          <p:nvPr/>
        </p:nvPicPr>
        <p:blipFill>
          <a:blip r:embed="rId4"/>
          <a:stretch>
            <a:fillRect/>
          </a:stretch>
        </p:blipFill>
        <p:spPr>
          <a:xfrm>
            <a:off x="785571" y="4018686"/>
            <a:ext cx="4308974" cy="2343477"/>
          </a:xfrm>
          <a:prstGeom prst="rect">
            <a:avLst/>
          </a:prstGeom>
        </p:spPr>
      </p:pic>
      <p:pic>
        <p:nvPicPr>
          <p:cNvPr id="8" name="Picture 7"/>
          <p:cNvPicPr>
            <a:picLocks noChangeAspect="1"/>
          </p:cNvPicPr>
          <p:nvPr/>
        </p:nvPicPr>
        <p:blipFill rotWithShape="1">
          <a:blip r:embed="rId2"/>
          <a:srcRect l="10225" t="15643" r="26030" b="16755"/>
          <a:stretch/>
        </p:blipFill>
        <p:spPr>
          <a:xfrm>
            <a:off x="3117932" y="198807"/>
            <a:ext cx="2607972" cy="2286342"/>
          </a:xfrm>
          <a:prstGeom prst="rect">
            <a:avLst/>
          </a:prstGeom>
        </p:spPr>
      </p:pic>
      <p:pic>
        <p:nvPicPr>
          <p:cNvPr id="9" name="Picture 8"/>
          <p:cNvPicPr>
            <a:picLocks noChangeAspect="1"/>
          </p:cNvPicPr>
          <p:nvPr/>
        </p:nvPicPr>
        <p:blipFill rotWithShape="1">
          <a:blip r:embed="rId3"/>
          <a:srcRect b="31980"/>
          <a:stretch/>
        </p:blipFill>
        <p:spPr>
          <a:xfrm>
            <a:off x="3142445" y="1"/>
            <a:ext cx="3142445" cy="270456"/>
          </a:xfrm>
          <a:prstGeom prst="rect">
            <a:avLst/>
          </a:prstGeom>
        </p:spPr>
      </p:pic>
      <p:pic>
        <p:nvPicPr>
          <p:cNvPr id="10" name="Picture 9"/>
          <p:cNvPicPr>
            <a:picLocks noChangeAspect="1"/>
          </p:cNvPicPr>
          <p:nvPr/>
        </p:nvPicPr>
        <p:blipFill>
          <a:blip r:embed="rId2"/>
          <a:stretch>
            <a:fillRect/>
          </a:stretch>
        </p:blipFill>
        <p:spPr>
          <a:xfrm>
            <a:off x="6574261" y="444407"/>
            <a:ext cx="2360053" cy="1950977"/>
          </a:xfrm>
          <a:prstGeom prst="rect">
            <a:avLst/>
          </a:prstGeom>
        </p:spPr>
      </p:pic>
      <p:pic>
        <p:nvPicPr>
          <p:cNvPr id="11" name="Picture 10"/>
          <p:cNvPicPr>
            <a:picLocks noChangeAspect="1"/>
          </p:cNvPicPr>
          <p:nvPr/>
        </p:nvPicPr>
        <p:blipFill>
          <a:blip r:embed="rId3"/>
          <a:stretch>
            <a:fillRect/>
          </a:stretch>
        </p:blipFill>
        <p:spPr>
          <a:xfrm>
            <a:off x="6284890" y="0"/>
            <a:ext cx="3142445" cy="397615"/>
          </a:xfrm>
          <a:prstGeom prst="rect">
            <a:avLst/>
          </a:prstGeom>
        </p:spPr>
      </p:pic>
      <p:pic>
        <p:nvPicPr>
          <p:cNvPr id="12" name="Picture 11"/>
          <p:cNvPicPr>
            <a:picLocks noChangeAspect="1"/>
          </p:cNvPicPr>
          <p:nvPr/>
        </p:nvPicPr>
        <p:blipFill>
          <a:blip r:embed="rId2"/>
          <a:stretch>
            <a:fillRect/>
          </a:stretch>
        </p:blipFill>
        <p:spPr>
          <a:xfrm>
            <a:off x="10381590" y="1419895"/>
            <a:ext cx="842516" cy="696480"/>
          </a:xfrm>
          <a:prstGeom prst="rect">
            <a:avLst/>
          </a:prstGeom>
        </p:spPr>
      </p:pic>
      <p:pic>
        <p:nvPicPr>
          <p:cNvPr id="13" name="Picture 12"/>
          <p:cNvPicPr>
            <a:picLocks noChangeAspect="1"/>
          </p:cNvPicPr>
          <p:nvPr/>
        </p:nvPicPr>
        <p:blipFill>
          <a:blip r:embed="rId3"/>
          <a:stretch>
            <a:fillRect/>
          </a:stretch>
        </p:blipFill>
        <p:spPr>
          <a:xfrm>
            <a:off x="9427335" y="0"/>
            <a:ext cx="3142445" cy="397615"/>
          </a:xfrm>
          <a:prstGeom prst="rect">
            <a:avLst/>
          </a:prstGeom>
        </p:spPr>
      </p:pic>
      <p:sp>
        <p:nvSpPr>
          <p:cNvPr id="18" name="Up Arrow 17"/>
          <p:cNvSpPr/>
          <p:nvPr/>
        </p:nvSpPr>
        <p:spPr>
          <a:xfrm>
            <a:off x="10478998" y="2395384"/>
            <a:ext cx="647700" cy="5159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smtClean="0"/>
              <a:t>1</a:t>
            </a:r>
            <a:endParaRPr lang="en-US" dirty="0"/>
          </a:p>
        </p:txBody>
      </p:sp>
      <p:sp>
        <p:nvSpPr>
          <p:cNvPr id="19" name="Up Arrow 18"/>
          <p:cNvSpPr/>
          <p:nvPr/>
        </p:nvSpPr>
        <p:spPr>
          <a:xfrm>
            <a:off x="7407174" y="2442176"/>
            <a:ext cx="647700" cy="5159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smtClean="0"/>
              <a:t>2</a:t>
            </a:r>
            <a:endParaRPr lang="en-US" dirty="0"/>
          </a:p>
        </p:txBody>
      </p:sp>
      <p:sp>
        <p:nvSpPr>
          <p:cNvPr id="20" name="Up Arrow 19"/>
          <p:cNvSpPr/>
          <p:nvPr/>
        </p:nvSpPr>
        <p:spPr>
          <a:xfrm>
            <a:off x="4421918" y="2492316"/>
            <a:ext cx="647700" cy="5159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smtClean="0"/>
              <a:t>3</a:t>
            </a:r>
            <a:endParaRPr lang="en-US" dirty="0"/>
          </a:p>
        </p:txBody>
      </p:sp>
      <p:sp>
        <p:nvSpPr>
          <p:cNvPr id="21" name="Up Arrow 20"/>
          <p:cNvSpPr/>
          <p:nvPr/>
        </p:nvSpPr>
        <p:spPr>
          <a:xfrm>
            <a:off x="785571" y="2543137"/>
            <a:ext cx="647700" cy="5159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smtClean="0"/>
              <a:t>4</a:t>
            </a:r>
            <a:endParaRPr lang="en-US" dirty="0"/>
          </a:p>
        </p:txBody>
      </p:sp>
      <p:sp>
        <p:nvSpPr>
          <p:cNvPr id="2" name="TextBox 1"/>
          <p:cNvSpPr txBox="1"/>
          <p:nvPr/>
        </p:nvSpPr>
        <p:spPr>
          <a:xfrm>
            <a:off x="6633448" y="4821092"/>
            <a:ext cx="3748142" cy="369332"/>
          </a:xfrm>
          <a:prstGeom prst="rect">
            <a:avLst/>
          </a:prstGeom>
          <a:noFill/>
        </p:spPr>
        <p:txBody>
          <a:bodyPr wrap="none" rtlCol="0">
            <a:spAutoFit/>
          </a:bodyPr>
          <a:lstStyle/>
          <a:p>
            <a:pPr algn="r" rtl="1"/>
            <a:r>
              <a:rPr lang="he-IL" dirty="0" smtClean="0"/>
              <a:t>בסקראץ הגודל ההתחלתי שווה ל %100</a:t>
            </a:r>
            <a:endParaRPr lang="en-US" dirty="0"/>
          </a:p>
        </p:txBody>
      </p:sp>
      <p:pic>
        <p:nvPicPr>
          <p:cNvPr id="3" name="Picture 2"/>
          <p:cNvPicPr>
            <a:picLocks noChangeAspect="1"/>
          </p:cNvPicPr>
          <p:nvPr/>
        </p:nvPicPr>
        <p:blipFill>
          <a:blip r:embed="rId5"/>
          <a:stretch>
            <a:fillRect/>
          </a:stretch>
        </p:blipFill>
        <p:spPr>
          <a:xfrm>
            <a:off x="7044716" y="5217913"/>
            <a:ext cx="3336874" cy="889833"/>
          </a:xfrm>
          <a:prstGeom prst="rect">
            <a:avLst/>
          </a:prstGeom>
        </p:spPr>
      </p:pic>
    </p:spTree>
    <p:extLst>
      <p:ext uri="{BB962C8B-B14F-4D97-AF65-F5344CB8AC3E}">
        <p14:creationId xmlns:p14="http://schemas.microsoft.com/office/powerpoint/2010/main" val="1295303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rtl="1"/>
            <a:r>
              <a:rPr lang="he-IL" dirty="0"/>
              <a:t/>
            </a:r>
            <a:br>
              <a:rPr lang="he-IL" dirty="0"/>
            </a:br>
            <a:r>
              <a:rPr lang="he-IL" dirty="0" smtClean="0"/>
              <a:t>הגדרת מצב התחלתי - </a:t>
            </a:r>
            <a:r>
              <a:rPr lang="en-US" dirty="0" smtClean="0"/>
              <a:t>Configure</a:t>
            </a:r>
            <a:endParaRPr lang="en-US" dirty="0"/>
          </a:p>
        </p:txBody>
      </p:sp>
      <p:sp>
        <p:nvSpPr>
          <p:cNvPr id="3" name="Content Placeholder 2"/>
          <p:cNvSpPr>
            <a:spLocks noGrp="1"/>
          </p:cNvSpPr>
          <p:nvPr>
            <p:ph idx="1"/>
          </p:nvPr>
        </p:nvSpPr>
        <p:spPr/>
        <p:txBody>
          <a:bodyPr>
            <a:normAutofit/>
          </a:bodyPr>
          <a:lstStyle/>
          <a:p>
            <a:pPr marL="0" indent="0" algn="r" rtl="1">
              <a:buNone/>
            </a:pPr>
            <a:r>
              <a:rPr lang="he-IL" sz="2000" dirty="0" smtClean="0"/>
              <a:t>תהליך אתחול הוא </a:t>
            </a:r>
            <a:r>
              <a:rPr lang="he-IL" sz="2000" dirty="0"/>
              <a:t>בצוע סדרת פקודות כאשר המשתמש מפעיל את הסימולציה </a:t>
            </a:r>
            <a:r>
              <a:rPr lang="he-IL" sz="2000" dirty="0" smtClean="0"/>
              <a:t>כדי להציג את הדמויות בהתאם לדרישות.</a:t>
            </a:r>
            <a:endParaRPr lang="he-IL" dirty="0"/>
          </a:p>
          <a:p>
            <a:pPr marL="0" indent="0" algn="r" rtl="1">
              <a:buNone/>
            </a:pPr>
            <a:r>
              <a:rPr lang="he-IL" sz="1900" dirty="0" smtClean="0"/>
              <a:t>1. צריך למקם את הדמות בנקודה ההתחלתית המתאימה </a:t>
            </a:r>
          </a:p>
          <a:p>
            <a:pPr marL="0" indent="0" algn="r" rtl="1">
              <a:buNone/>
            </a:pPr>
            <a:r>
              <a:rPr lang="he-IL" sz="1900" dirty="0" smtClean="0"/>
              <a:t> 2. בכיוון המתאים </a:t>
            </a:r>
            <a:endParaRPr lang="en-US" sz="1900" dirty="0"/>
          </a:p>
          <a:p>
            <a:pPr marL="0" indent="0" algn="r" rtl="1">
              <a:buNone/>
            </a:pPr>
            <a:r>
              <a:rPr lang="he-IL" sz="1900" dirty="0" smtClean="0"/>
              <a:t>3. אופן הסיבוב המתאים</a:t>
            </a:r>
          </a:p>
          <a:p>
            <a:pPr marL="0" indent="0" algn="r" rtl="1">
              <a:buNone/>
            </a:pPr>
            <a:r>
              <a:rPr lang="he-IL" sz="1900" dirty="0" smtClean="0"/>
              <a:t>4. בגודל המתאים </a:t>
            </a:r>
          </a:p>
          <a:p>
            <a:pPr marL="0" indent="0" algn="r" rtl="1">
              <a:buNone/>
            </a:pPr>
            <a:r>
              <a:rPr lang="he-IL" sz="1900" dirty="0" smtClean="0"/>
              <a:t>5. לאחר מכן להתחיל את תהליך </a:t>
            </a:r>
            <a:r>
              <a:rPr lang="he-IL" sz="1900" b="1" dirty="0" smtClean="0"/>
              <a:t>הסימולציה</a:t>
            </a:r>
            <a:r>
              <a:rPr lang="he-IL" sz="1900" dirty="0" smtClean="0"/>
              <a:t> לדוגמה  "להניע הדמות אל נקודת הסיום".</a:t>
            </a:r>
          </a:p>
          <a:p>
            <a:pPr marL="0" indent="0" algn="r" rtl="1">
              <a:buNone/>
            </a:pPr>
            <a:endParaRPr lang="he-IL" sz="1900" dirty="0"/>
          </a:p>
          <a:p>
            <a:pPr marL="0" indent="0" algn="r" rtl="1">
              <a:buNone/>
            </a:pPr>
            <a:endParaRPr lang="ar-SA" sz="1900" dirty="0" smtClean="0"/>
          </a:p>
          <a:p>
            <a:pPr marL="0" indent="0" algn="r" rtl="1">
              <a:buNone/>
            </a:pPr>
            <a:endParaRPr lang="ar-SA" sz="1900" dirty="0"/>
          </a:p>
          <a:p>
            <a:pPr marL="0" indent="0" algn="r" rtl="1">
              <a:buNone/>
            </a:pPr>
            <a:r>
              <a:rPr lang="he-IL" sz="1900" dirty="0" smtClean="0"/>
              <a:t>כאשר לוחצים על דגל ירוק</a:t>
            </a:r>
            <a:r>
              <a:rPr lang="ar-SA" sz="1900" dirty="0" smtClean="0"/>
              <a:t> </a:t>
            </a:r>
            <a:r>
              <a:rPr lang="he-IL" sz="1900" dirty="0" smtClean="0"/>
              <a:t>נוצר מצב התחלתי</a:t>
            </a:r>
          </a:p>
          <a:p>
            <a:pPr marL="0" indent="0" algn="r" rtl="1">
              <a:buNone/>
            </a:pPr>
            <a:endParaRPr lang="he-IL" dirty="0"/>
          </a:p>
        </p:txBody>
      </p:sp>
    </p:spTree>
    <p:extLst>
      <p:ext uri="{BB962C8B-B14F-4D97-AF65-F5344CB8AC3E}">
        <p14:creationId xmlns:p14="http://schemas.microsoft.com/office/powerpoint/2010/main" val="1309256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3689393" y="766378"/>
            <a:ext cx="2360053" cy="1950977"/>
          </a:xfrm>
          <a:prstGeom prst="rect">
            <a:avLst/>
          </a:prstGeom>
        </p:spPr>
      </p:pic>
      <p:pic>
        <p:nvPicPr>
          <p:cNvPr id="11" name="Picture 10"/>
          <p:cNvPicPr>
            <a:picLocks noChangeAspect="1"/>
          </p:cNvPicPr>
          <p:nvPr/>
        </p:nvPicPr>
        <p:blipFill>
          <a:blip r:embed="rId3"/>
          <a:stretch>
            <a:fillRect/>
          </a:stretch>
        </p:blipFill>
        <p:spPr>
          <a:xfrm>
            <a:off x="3400022" y="321971"/>
            <a:ext cx="3142445" cy="397615"/>
          </a:xfrm>
          <a:prstGeom prst="rect">
            <a:avLst/>
          </a:prstGeom>
        </p:spPr>
      </p:pic>
      <p:pic>
        <p:nvPicPr>
          <p:cNvPr id="12" name="Picture 11"/>
          <p:cNvPicPr>
            <a:picLocks noChangeAspect="1"/>
          </p:cNvPicPr>
          <p:nvPr/>
        </p:nvPicPr>
        <p:blipFill>
          <a:blip r:embed="rId2"/>
          <a:stretch>
            <a:fillRect/>
          </a:stretch>
        </p:blipFill>
        <p:spPr>
          <a:xfrm>
            <a:off x="7306345" y="1151317"/>
            <a:ext cx="1428750" cy="1181100"/>
          </a:xfrm>
          <a:prstGeom prst="rect">
            <a:avLst/>
          </a:prstGeom>
        </p:spPr>
      </p:pic>
      <p:pic>
        <p:nvPicPr>
          <p:cNvPr id="13" name="Picture 12"/>
          <p:cNvPicPr>
            <a:picLocks noChangeAspect="1"/>
          </p:cNvPicPr>
          <p:nvPr/>
        </p:nvPicPr>
        <p:blipFill>
          <a:blip r:embed="rId3"/>
          <a:stretch>
            <a:fillRect/>
          </a:stretch>
        </p:blipFill>
        <p:spPr>
          <a:xfrm>
            <a:off x="6542467" y="321971"/>
            <a:ext cx="3142445" cy="397615"/>
          </a:xfrm>
          <a:prstGeom prst="rect">
            <a:avLst/>
          </a:prstGeom>
        </p:spPr>
      </p:pic>
      <p:pic>
        <p:nvPicPr>
          <p:cNvPr id="2" name="Picture 1"/>
          <p:cNvPicPr>
            <a:picLocks noChangeAspect="1"/>
          </p:cNvPicPr>
          <p:nvPr/>
        </p:nvPicPr>
        <p:blipFill>
          <a:blip r:embed="rId4"/>
          <a:stretch>
            <a:fillRect/>
          </a:stretch>
        </p:blipFill>
        <p:spPr>
          <a:xfrm>
            <a:off x="4720510" y="2957330"/>
            <a:ext cx="3300210" cy="3116865"/>
          </a:xfrm>
          <a:prstGeom prst="rect">
            <a:avLst/>
          </a:prstGeom>
        </p:spPr>
      </p:pic>
    </p:spTree>
    <p:extLst>
      <p:ext uri="{BB962C8B-B14F-4D97-AF65-F5344CB8AC3E}">
        <p14:creationId xmlns:p14="http://schemas.microsoft.com/office/powerpoint/2010/main" val="39124250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1798</TotalTime>
  <Words>923</Words>
  <Application>Microsoft Office PowerPoint</Application>
  <PresentationFormat>Widescreen</PresentationFormat>
  <Paragraphs>194</Paragraphs>
  <Slides>61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Arial Unicode MS</vt:lpstr>
      <vt:lpstr>Arial</vt:lpstr>
      <vt:lpstr>Arial (Body)</vt:lpstr>
      <vt:lpstr>Calibri</vt:lpstr>
      <vt:lpstr>Calibri Light</vt:lpstr>
      <vt:lpstr>Times New Roman</vt:lpstr>
      <vt:lpstr>Office Theme</vt:lpstr>
      <vt:lpstr>PowerPoint Presentation</vt:lpstr>
      <vt:lpstr>תרגיל 1</vt:lpstr>
      <vt:lpstr>תרגיל 2</vt:lpstr>
      <vt:lpstr>תרגיל 3</vt:lpstr>
      <vt:lpstr>תרגיל 4</vt:lpstr>
      <vt:lpstr>PowerPoint Presentation</vt:lpstr>
      <vt:lpstr>PowerPoint Presentation</vt:lpstr>
      <vt:lpstr> הגדרת מצב התחלתי - Configure</vt:lpstr>
      <vt:lpstr>PowerPoint Presentation</vt:lpstr>
      <vt:lpstr>החלפת דמויות </vt:lpstr>
      <vt:lpstr>משתנים</vt:lpstr>
      <vt:lpstr>PowerPoint Presentation</vt:lpstr>
      <vt:lpstr>PowerPoint Presentation</vt:lpstr>
      <vt:lpstr>תרגיל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הפשטה והגדרת הוראות חדשות</vt:lpstr>
      <vt:lpstr>הצורך בפונקציות</vt:lpstr>
      <vt:lpstr>הפשטה</vt:lpstr>
      <vt:lpstr>הגדרה וממשק </vt:lpstr>
      <vt:lpstr>PowerPoint Presentation</vt:lpstr>
      <vt:lpstr>PowerPoint Presentation</vt:lpstr>
      <vt:lpstr>PowerPoint Presentation</vt:lpstr>
      <vt:lpstr>PowerPoint Presentation</vt:lpstr>
      <vt:lpstr>PowerPoint Presentation</vt:lpstr>
      <vt:lpstr>עבור דמות A</vt:lpstr>
      <vt:lpstr>PowerPoint Presentation</vt:lpstr>
      <vt:lpstr>שלבי היצירה של ההפשטה</vt:lpstr>
      <vt:lpstr>PowerPoint Presentation</vt:lpstr>
      <vt:lpstr>PowerPoint Presentation</vt:lpstr>
      <vt:lpstr>PowerPoint Presentation</vt:lpstr>
      <vt:lpstr>דמות A</vt:lpstr>
      <vt:lpstr>דמות B</vt:lpstr>
      <vt:lpstr>PowerPoint Presentation</vt:lpstr>
      <vt:lpstr>דמות B עם פרמטר זמן</vt:lpstr>
      <vt:lpstr>PowerPoint Presentation</vt:lpstr>
      <vt:lpstr>תרגיל 1</vt:lpstr>
      <vt:lpstr>PowerPoint Presentation</vt:lpstr>
      <vt:lpstr>תרגיל 2</vt:lpstr>
      <vt:lpstr>PowerPoint Presentation</vt:lpstr>
      <vt:lpstr>בחר כיוון ימין שמאל</vt:lpstr>
      <vt:lpstr>תרגיל 2</vt:lpstr>
      <vt:lpstr>PowerPoint Presentation</vt:lpstr>
      <vt:lpstr>בחר כיוון באופן אקראי</vt:lpstr>
      <vt:lpstr>תרגיל 3</vt:lpstr>
      <vt:lpstr>בחר כיוון בצומת</vt:lpstr>
      <vt:lpstr>בחר כיוון בצומת</vt:lpstr>
      <vt:lpstr>תרגיל 4</vt:lpstr>
      <vt:lpstr>פתרון ההפשטה הדפס ספרה</vt:lpstr>
      <vt:lpstr>תרגיל 5</vt:lpstr>
      <vt:lpstr>פתרון ההפשטה פרק מספר</vt:lpstr>
      <vt:lpstr>תרגיל 6</vt:lpstr>
      <vt:lpstr>פתרון ההפשטה הדפס מספר</vt:lpstr>
      <vt:lpstr>תרגיל 7</vt:lpstr>
      <vt:lpstr>פתרון תרגיל 7</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dc:creator>
  <cp:lastModifiedBy>ig</cp:lastModifiedBy>
  <cp:revision>55</cp:revision>
  <dcterms:created xsi:type="dcterms:W3CDTF">2018-12-12T18:20:16Z</dcterms:created>
  <dcterms:modified xsi:type="dcterms:W3CDTF">2019-01-10T14:08:29Z</dcterms:modified>
</cp:coreProperties>
</file>