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ala-lang.org/downloads" TargetMode="External"/><Relationship Id="rId3" Type="http://schemas.openxmlformats.org/officeDocument/2006/relationships/hyperlink" Target="http://scala-ide.org/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DBu6zmrZ_50?t=325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Scala</a:t>
            </a:r>
          </a:p>
        </p:txBody>
      </p:sp>
      <p:sp>
        <p:nvSpPr>
          <p:cNvPr id="122" name="Shape 12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 as you wished it would be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OOP Pattern Disclosure</a:t>
            </a:r>
          </a:p>
        </p:txBody>
      </p:sp>
      <p:pic>
        <p:nvPicPr>
          <p:cNvPr id="14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071" y="2404349"/>
            <a:ext cx="5042876" cy="2917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05488" y="2780893"/>
            <a:ext cx="3848137" cy="2164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OOP Pattern Disclosure</a:t>
            </a:r>
          </a:p>
        </p:txBody>
      </p:sp>
      <p:pic>
        <p:nvPicPr>
          <p:cNvPr id="15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4646" y="1331669"/>
            <a:ext cx="7696909" cy="49497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OOP Pattern Disclosure</a:t>
            </a:r>
          </a:p>
        </p:txBody>
      </p:sp>
      <p:pic>
        <p:nvPicPr>
          <p:cNvPr id="15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5424" y="1642194"/>
            <a:ext cx="8014093" cy="4711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OOP Pattern Disclosure</a:t>
            </a:r>
          </a:p>
        </p:txBody>
      </p:sp>
      <p:pic>
        <p:nvPicPr>
          <p:cNvPr id="15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706062"/>
            <a:ext cx="8229601" cy="48046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OOP Pattern Disclosure</a:t>
            </a:r>
          </a:p>
        </p:txBody>
      </p:sp>
      <p:pic>
        <p:nvPicPr>
          <p:cNvPr id="16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382" y="1561549"/>
            <a:ext cx="8069236" cy="4774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OOP Pattern Disclosure</a:t>
            </a:r>
          </a:p>
        </p:txBody>
      </p:sp>
      <p:pic>
        <p:nvPicPr>
          <p:cNvPr id="16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060" y="1618710"/>
            <a:ext cx="6548086" cy="51371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image1.png" descr="classhierarch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518" y="332656"/>
            <a:ext cx="8789884" cy="58326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Functional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Higher-order functions</a:t>
            </a:r>
          </a:p>
          <a:p>
            <a:pPr/>
            <a:r>
              <a:t>Nested-functions</a:t>
            </a:r>
          </a:p>
          <a:p>
            <a:pPr/>
            <a:r>
              <a:t>Currying</a:t>
            </a:r>
          </a:p>
          <a:p>
            <a:pPr/>
            <a:r>
              <a:t>Anonymous functions definitions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Strictly-typed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1" marL="342900" indent="-342900">
              <a:spcBef>
                <a:spcPts val="600"/>
              </a:spcBef>
              <a:buChar char="•"/>
              <a:defRPr sz="2800"/>
            </a:pPr>
            <a:r>
              <a:t>Generics++ (Cage[Lion] can extend Cage[Animal])</a:t>
            </a:r>
          </a:p>
          <a:p>
            <a:pPr lvl="2" marL="742950" indent="-342900">
              <a:spcBef>
                <a:spcPts val="500"/>
              </a:spcBef>
              <a:defRPr sz="2400"/>
            </a:pPr>
            <a:r>
              <a:t>List[+A]</a:t>
            </a:r>
          </a:p>
          <a:p>
            <a:pPr lvl="2" marL="742950" indent="-342900">
              <a:spcBef>
                <a:spcPts val="500"/>
              </a:spcBef>
              <a:defRPr sz="2400"/>
            </a:pPr>
            <a:r>
              <a:t>ListBuffer[A]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 Design Principles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Strive for immutability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val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immutable collections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you can still work in a usual way, if you’re so inclined</a:t>
            </a:r>
          </a:p>
          <a:p>
            <a:pPr/>
            <a:r>
              <a:t>Everything is an expression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no ifs, no buts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Syntactic sugar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No ;</a:t>
            </a:r>
          </a:p>
          <a:p>
            <a:pPr/>
            <a:r>
              <a:t>No returns</a:t>
            </a:r>
          </a:p>
          <a:p>
            <a:pPr/>
            <a:r>
              <a:t>a.apply(x, y) -&gt; a(x, y)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Basics: Scala Beans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Class (same old stuff, but POJOs are leaner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No need for accessors/mutator - can be added on demand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Object 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singleton of a class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cute way of being static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Trait (interface a-la java8)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Actually, rather a mixin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Multiple inheritance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State inheritance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Basics: Case Classes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Immutable</a:t>
            </a:r>
          </a:p>
          <a:p>
            <a:pPr/>
            <a:r>
              <a:t>Provide some basic functionality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toString()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copy()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==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Basics: Tuple</a:t>
            </a:r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immutable sequence of values of multiple types</a:t>
            </a:r>
          </a:p>
          <a:p>
            <a:pPr>
              <a:buSzTx/>
              <a:buNone/>
            </a:pPr>
          </a:p>
          <a:p>
            <a:pPr>
              <a:buSzTx/>
              <a:buNone/>
              <a:defRPr b="1"/>
            </a:pPr>
            <a:r>
              <a:t>val</a:t>
            </a:r>
            <a:r>
              <a:rPr b="0"/>
              <a:t>   idUsername </a:t>
            </a:r>
            <a:r>
              <a:t>=</a:t>
            </a:r>
            <a:r>
              <a:rPr b="0"/>
              <a:t> ( “VasjaBu“, 1990-04-23)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Case-classes++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Pattern-matching</a:t>
            </a:r>
          </a:p>
          <a:p>
            <a:pPr/>
            <a:r>
              <a:t>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Java-based Scalable Language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Conceived in 2001 by one of the main authors of Java</a:t>
            </a:r>
          </a:p>
          <a:p>
            <a:pPr/>
            <a:r>
              <a:t>Runs on JVM</a:t>
            </a:r>
          </a:p>
          <a:p>
            <a:pPr/>
            <a:r>
              <a:t>Compiles into bytecode</a:t>
            </a:r>
          </a:p>
          <a:p>
            <a:pPr/>
            <a:r>
              <a:t>Full interoperability with Java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4400"/>
            </a:pPr>
          </a:p>
          <a:p>
            <a:pPr marL="0" indent="0" algn="ctr">
              <a:spcBef>
                <a:spcPts val="0"/>
              </a:spcBef>
              <a:buSzTx/>
              <a:buFontTx/>
              <a:buNone/>
              <a:defRPr sz="4400"/>
            </a:pPr>
            <a:r>
              <a:t>“bye java”</a:t>
            </a:r>
          </a:p>
          <a:p>
            <a:pPr marL="0" indent="0" algn="ctr">
              <a:spcBef>
                <a:spcPts val="0"/>
              </a:spcBef>
              <a:buSzTx/>
              <a:buFontTx/>
              <a:buNone/>
              <a:defRPr sz="4400"/>
            </a:pPr>
            <a:r>
              <a:t>scalac / scala</a:t>
            </a:r>
          </a:p>
          <a:p>
            <a:pPr marL="0" indent="0" algn="ctr">
              <a:spcBef>
                <a:spcPts val="0"/>
              </a:spcBef>
              <a:buSzTx/>
              <a:buFontTx/>
              <a:buNone/>
              <a:defRPr sz="4400"/>
            </a:pPr>
            <a:r>
              <a:t>javap</a:t>
            </a:r>
          </a:p>
          <a:p>
            <a:pPr marL="0" indent="0" algn="ctr">
              <a:spcBef>
                <a:spcPts val="0"/>
              </a:spcBef>
              <a:buSzTx/>
              <a:buFontTx/>
              <a:buNone/>
              <a:defRPr sz="4400"/>
            </a:pPr>
            <a:r>
              <a:t>java</a:t>
            </a:r>
          </a:p>
        </p:txBody>
      </p:sp>
      <p:pic>
        <p:nvPicPr>
          <p:cNvPr id="13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6123" y="302023"/>
            <a:ext cx="2156312" cy="13417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Scala Installation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xfrm>
            <a:off x="457199" y="1608975"/>
            <a:ext cx="8229601" cy="4525964"/>
          </a:xfrm>
          <a:prstGeom prst="rect">
            <a:avLst/>
          </a:prstGeom>
        </p:spPr>
        <p:txBody>
          <a:bodyPr/>
          <a:lstStyle/>
          <a:p>
            <a:pPr marL="164592" indent="-164592" defTabSz="438911">
              <a:spcBef>
                <a:spcPts val="300"/>
              </a:spcBef>
              <a:defRPr sz="1536"/>
            </a:pPr>
          </a:p>
          <a:p>
            <a:pPr marL="164592" indent="-164592" defTabSz="438911">
              <a:spcBef>
                <a:spcPts val="300"/>
              </a:spcBef>
              <a:defRPr sz="1536"/>
            </a:pPr>
            <a:r>
              <a:t>JAVA / JDK</a:t>
            </a:r>
          </a:p>
          <a:p>
            <a:pPr lvl="1" marL="384047" indent="-164592" defTabSz="438911">
              <a:spcBef>
                <a:spcPts val="300"/>
              </a:spcBef>
              <a:buChar char="•"/>
              <a:defRPr sz="1536"/>
            </a:pPr>
            <a:r>
              <a:t>JAVA_HOME / PATH</a:t>
            </a:r>
          </a:p>
          <a:p>
            <a:pPr lvl="1" marL="384047" indent="-164592" defTabSz="438911">
              <a:spcBef>
                <a:spcPts val="300"/>
              </a:spcBef>
              <a:buChar char="•"/>
              <a:defRPr sz="1536"/>
            </a:pPr>
            <a:r>
              <a:t>java / javac</a:t>
            </a:r>
          </a:p>
          <a:p>
            <a:pPr marL="164592" indent="-164592" defTabSz="438911">
              <a:spcBef>
                <a:spcPts val="300"/>
              </a:spcBef>
              <a:defRPr sz="1536"/>
            </a:pPr>
          </a:p>
          <a:p>
            <a:pPr marL="164592" indent="-164592" defTabSz="438911">
              <a:spcBef>
                <a:spcPts val="300"/>
              </a:spcBef>
              <a:defRPr sz="1536"/>
            </a:pPr>
            <a:r>
              <a:t>Binaries</a:t>
            </a:r>
          </a:p>
          <a:p>
            <a:pPr lvl="1" marL="384047" indent="-164592" defTabSz="438911">
              <a:spcBef>
                <a:spcPts val="300"/>
              </a:spcBef>
              <a:buChar char="•"/>
              <a:defRPr sz="1536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http://www.scala-lang.org/downloads</a:t>
            </a:r>
          </a:p>
          <a:p>
            <a:pPr marL="164592" indent="-164592" defTabSz="438911">
              <a:spcBef>
                <a:spcPts val="300"/>
              </a:spcBef>
              <a:defRPr sz="1536"/>
            </a:pPr>
          </a:p>
          <a:p>
            <a:pPr marL="164592" indent="-164592" defTabSz="438911">
              <a:spcBef>
                <a:spcPts val="300"/>
              </a:spcBef>
              <a:defRPr sz="1536"/>
            </a:pPr>
            <a:r>
              <a:t>REPL</a:t>
            </a:r>
          </a:p>
          <a:p>
            <a:pPr lvl="2" marL="0" indent="219455" defTabSz="438911">
              <a:spcBef>
                <a:spcPts val="300"/>
              </a:spcBef>
              <a:buSzTx/>
              <a:buFontTx/>
              <a:buNone/>
              <a:defRPr i="1" sz="1536"/>
            </a:pPr>
            <a:r>
              <a:t>&gt;$ scala</a:t>
            </a:r>
          </a:p>
          <a:p>
            <a:pPr lvl="2" marL="0" indent="219455" defTabSz="438911">
              <a:spcBef>
                <a:spcPts val="300"/>
              </a:spcBef>
              <a:buSzTx/>
              <a:buFontTx/>
              <a:buNone/>
              <a:defRPr i="1" sz="1536"/>
            </a:pPr>
            <a:r>
              <a:t>scala&gt; println("Bye-bye Java!")</a:t>
            </a:r>
          </a:p>
          <a:p>
            <a:pPr lvl="2" marL="0" indent="219455" defTabSz="438911">
              <a:spcBef>
                <a:spcPts val="300"/>
              </a:spcBef>
              <a:buSzTx/>
              <a:buFontTx/>
              <a:buNone/>
              <a:defRPr i="1" sz="1536"/>
            </a:pPr>
            <a:r>
              <a:t>Bye-bye Java!</a:t>
            </a:r>
          </a:p>
          <a:p>
            <a:pPr marL="164592" indent="-164592" defTabSz="438911">
              <a:spcBef>
                <a:spcPts val="300"/>
              </a:spcBef>
              <a:defRPr sz="1536"/>
            </a:pPr>
          </a:p>
          <a:p>
            <a:pPr marL="164592" indent="-164592" defTabSz="438911">
              <a:spcBef>
                <a:spcPts val="300"/>
              </a:spcBef>
              <a:defRPr sz="1536"/>
            </a:pPr>
            <a:r>
              <a:t>IDE</a:t>
            </a:r>
          </a:p>
          <a:p>
            <a:pPr lvl="1" marL="384047" indent="-164592" defTabSz="438911">
              <a:spcBef>
                <a:spcPts val="300"/>
              </a:spcBef>
              <a:buChar char="•"/>
              <a:defRPr sz="1536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http://scala-ide.org/</a:t>
            </a:r>
          </a:p>
          <a:p>
            <a:pPr marL="164592" indent="-164592" defTabSz="438911">
              <a:spcBef>
                <a:spcPts val="300"/>
              </a:spcBef>
              <a:defRPr sz="1536"/>
            </a:pPr>
          </a:p>
          <a:p>
            <a:pPr marL="164592" indent="-164592" defTabSz="438911">
              <a:spcBef>
                <a:spcPts val="300"/>
              </a:spcBef>
              <a:defRPr sz="1536"/>
            </a:pPr>
            <a:r>
              <a:t>Lightbend Activator (browser-based or command-line tool)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While you are installing …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Poetry on Scala from Rod Johnson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https://youtu.be/DBu6zmrZ_50?t=325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4400"/>
            </a:pPr>
          </a:p>
          <a:p>
            <a:pPr marL="0" indent="0" algn="ctr">
              <a:spcBef>
                <a:spcPts val="0"/>
              </a:spcBef>
              <a:buSzTx/>
              <a:buFontTx/>
              <a:buNone/>
              <a:defRPr sz="4400"/>
            </a:pPr>
            <a:r>
              <a:t>Scala IDE</a:t>
            </a:r>
          </a:p>
          <a:p>
            <a:pPr marL="0" indent="0" algn="ctr">
              <a:spcBef>
                <a:spcPts val="0"/>
              </a:spcBef>
              <a:buSzTx/>
              <a:buFontTx/>
              <a:buNone/>
              <a:defRPr sz="4400"/>
            </a:pPr>
            <a:r>
              <a:t>classes</a:t>
            </a:r>
          </a:p>
          <a:p>
            <a:pPr marL="0" indent="0" algn="ctr">
              <a:spcBef>
                <a:spcPts val="0"/>
              </a:spcBef>
              <a:buSzTx/>
              <a:buFontTx/>
              <a:buNone/>
              <a:defRPr sz="4400"/>
            </a:pPr>
            <a:r>
              <a:t>app</a:t>
            </a:r>
          </a:p>
          <a:p>
            <a:pPr marL="0" indent="0" algn="ctr">
              <a:spcBef>
                <a:spcPts val="0"/>
              </a:spcBef>
              <a:buSzTx/>
              <a:buFontTx/>
              <a:buNone/>
              <a:defRPr sz="4400"/>
            </a:pPr>
            <a:r>
              <a:t>worksheet</a:t>
            </a:r>
          </a:p>
        </p:txBody>
      </p:sp>
      <p:pic>
        <p:nvPicPr>
          <p:cNvPr id="14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6123" y="302023"/>
            <a:ext cx="2156312" cy="13417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Scalable Language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Object-oriented</a:t>
            </a:r>
          </a:p>
          <a:p>
            <a:pPr/>
            <a:r>
              <a:t>Functional</a:t>
            </a:r>
          </a:p>
          <a:p>
            <a:pPr/>
            <a:r>
              <a:t>Statically typed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Object-oriented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Every value is an object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Primitives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Functions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“Empty” value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No “static”</a:t>
            </a:r>
          </a:p>
          <a:p>
            <a:pPr marL="280736" indent="-280736">
              <a:spcBef>
                <a:spcPts val="600"/>
              </a:spcBef>
              <a:buFontTx/>
              <a:defRPr sz="2800"/>
            </a:pPr>
          </a:p>
          <a:p>
            <a:pPr marL="280736" indent="-280736">
              <a:spcBef>
                <a:spcPts val="600"/>
              </a:spcBef>
              <a:buFontTx/>
              <a:defRPr sz="2800"/>
            </a:pPr>
            <a:r>
              <a:t>Mixin-based composition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