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3" r:id="rId4"/>
    <p:sldId id="258" r:id="rId5"/>
    <p:sldId id="264" r:id="rId6"/>
    <p:sldId id="259" r:id="rId7"/>
    <p:sldId id="260" r:id="rId8"/>
    <p:sldId id="261" r:id="rId9"/>
    <p:sldId id="265" r:id="rId10"/>
    <p:sldId id="269" r:id="rId11"/>
    <p:sldId id="266" r:id="rId12"/>
    <p:sldId id="267" r:id="rId13"/>
    <p:sldId id="268"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4105DF-3C47-4435-BCAE-3D8476ABE26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4247885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4105DF-3C47-4435-BCAE-3D8476ABE266}"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2631501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4105DF-3C47-4435-BCAE-3D8476ABE26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2057977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E4105DF-3C47-4435-BCAE-3D8476ABE26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224B8-326F-42C4-898A-1EBB3A68EBB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2581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105DF-3C47-4435-BCAE-3D8476ABE26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246727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4105DF-3C47-4435-BCAE-3D8476ABE266}" type="datetimeFigureOut">
              <a:rPr lang="en-US" smtClean="0"/>
              <a:t>11/8/2024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3977781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4105DF-3C47-4435-BCAE-3D8476ABE266}" type="datetimeFigureOut">
              <a:rPr lang="en-US" smtClean="0"/>
              <a:t>11/8/2024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4026430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105DF-3C47-4435-BCAE-3D8476ABE26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2550887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105DF-3C47-4435-BCAE-3D8476ABE26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89327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E4105DF-3C47-4435-BCAE-3D8476ABE26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260491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105DF-3C47-4435-BCAE-3D8476ABE266}"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93462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4105DF-3C47-4435-BCAE-3D8476ABE266}"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381418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4105DF-3C47-4435-BCAE-3D8476ABE266}"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75665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E4105DF-3C47-4435-BCAE-3D8476ABE266}" type="datetimeFigureOut">
              <a:rPr lang="en-US" smtClean="0"/>
              <a:t>11/8/2024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245934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E4105DF-3C47-4435-BCAE-3D8476ABE266}" type="datetimeFigureOut">
              <a:rPr lang="en-US" smtClean="0"/>
              <a:t>11/8/2024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230374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E4105DF-3C47-4435-BCAE-3D8476ABE266}" type="datetimeFigureOut">
              <a:rPr lang="en-US" smtClean="0"/>
              <a:t>11/8/2024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370057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4105DF-3C47-4435-BCAE-3D8476ABE266}"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3224B8-326F-42C4-898A-1EBB3A68EBBD}" type="slidenum">
              <a:rPr lang="en-US" smtClean="0"/>
              <a:t>‹#›</a:t>
            </a:fld>
            <a:endParaRPr lang="en-US"/>
          </a:p>
        </p:txBody>
      </p:sp>
    </p:spTree>
    <p:extLst>
      <p:ext uri="{BB962C8B-B14F-4D97-AF65-F5344CB8AC3E}">
        <p14:creationId xmlns:p14="http://schemas.microsoft.com/office/powerpoint/2010/main" val="1579913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E4105DF-3C47-4435-BCAE-3D8476ABE266}" type="datetimeFigureOut">
              <a:rPr lang="en-US" smtClean="0"/>
              <a:t>11/8/2024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3224B8-326F-42C4-898A-1EBB3A68EBBD}" type="slidenum">
              <a:rPr lang="en-US" smtClean="0"/>
              <a:t>‹#›</a:t>
            </a:fld>
            <a:endParaRPr lang="en-US"/>
          </a:p>
        </p:txBody>
      </p:sp>
    </p:spTree>
    <p:extLst>
      <p:ext uri="{BB962C8B-B14F-4D97-AF65-F5344CB8AC3E}">
        <p14:creationId xmlns:p14="http://schemas.microsoft.com/office/powerpoint/2010/main" val="402276013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71B0-E478-4395-81F4-BB8F8DEB38C7}"/>
              </a:ext>
            </a:extLst>
          </p:cNvPr>
          <p:cNvSpPr>
            <a:spLocks noGrp="1"/>
          </p:cNvSpPr>
          <p:nvPr>
            <p:ph type="ctrTitle"/>
          </p:nvPr>
        </p:nvSpPr>
        <p:spPr>
          <a:xfrm>
            <a:off x="1083932" y="105422"/>
            <a:ext cx="9764579" cy="2227555"/>
          </a:xfrm>
        </p:spPr>
        <p:txBody>
          <a:bodyPr/>
          <a:lstStyle/>
          <a:p>
            <a:pPr algn="ctr"/>
            <a:r>
              <a:rPr lang="en-US" dirty="0">
                <a:solidFill>
                  <a:schemeClr val="accent3">
                    <a:lumMod val="75000"/>
                  </a:schemeClr>
                </a:solidFill>
                <a:latin typeface="Times New Roman" panose="02020603050405020304" pitchFamily="18" charset="0"/>
                <a:cs typeface="Times New Roman" panose="02020603050405020304" pitchFamily="18" charset="0"/>
              </a:rPr>
              <a:t>PROIECT FINAL</a:t>
            </a:r>
          </a:p>
        </p:txBody>
      </p:sp>
      <p:sp>
        <p:nvSpPr>
          <p:cNvPr id="3" name="Subtitle 2">
            <a:extLst>
              <a:ext uri="{FF2B5EF4-FFF2-40B4-BE49-F238E27FC236}">
                <a16:creationId xmlns:a16="http://schemas.microsoft.com/office/drawing/2014/main" id="{343F91C9-2BA7-4257-A863-70CC7C6B57FD}"/>
              </a:ext>
            </a:extLst>
          </p:cNvPr>
          <p:cNvSpPr>
            <a:spLocks noGrp="1"/>
          </p:cNvSpPr>
          <p:nvPr>
            <p:ph type="subTitle" idx="1"/>
          </p:nvPr>
        </p:nvSpPr>
        <p:spPr>
          <a:xfrm>
            <a:off x="1394652" y="2886436"/>
            <a:ext cx="8825658" cy="861420"/>
          </a:xfrm>
        </p:spPr>
        <p:txBody>
          <a:bodyPr/>
          <a:lstStyle/>
          <a:p>
            <a:pPr algn="r"/>
            <a:r>
              <a:rPr lang="en-US" dirty="0">
                <a:solidFill>
                  <a:schemeClr val="accent3">
                    <a:lumMod val="75000"/>
                  </a:schemeClr>
                </a:solidFill>
                <a:latin typeface="Times New Roman" panose="02020603050405020304" pitchFamily="18" charset="0"/>
                <a:cs typeface="Times New Roman" panose="02020603050405020304" pitchFamily="18" charset="0"/>
              </a:rPr>
              <a:t>										GOSAV IRINA</a:t>
            </a:r>
          </a:p>
          <a:p>
            <a:pPr algn="r"/>
            <a:r>
              <a:rPr lang="en-US" dirty="0">
                <a:solidFill>
                  <a:schemeClr val="accent3">
                    <a:lumMod val="75000"/>
                  </a:schemeClr>
                </a:solidFill>
                <a:latin typeface="Times New Roman" panose="02020603050405020304" pitchFamily="18" charset="0"/>
                <a:cs typeface="Times New Roman" panose="02020603050405020304" pitchFamily="18" charset="0"/>
              </a:rPr>
              <a:t>											     </a:t>
            </a:r>
            <a:r>
              <a:rPr lang="en-US" sz="1400" dirty="0">
                <a:solidFill>
                  <a:schemeClr val="accent3">
                    <a:lumMod val="75000"/>
                  </a:schemeClr>
                </a:solidFill>
                <a:latin typeface="Times New Roman" panose="02020603050405020304" pitchFamily="18" charset="0"/>
                <a:cs typeface="Times New Roman" panose="02020603050405020304" pitchFamily="18" charset="0"/>
              </a:rPr>
              <a:t>13.11.2024</a:t>
            </a:r>
          </a:p>
        </p:txBody>
      </p:sp>
    </p:spTree>
    <p:extLst>
      <p:ext uri="{BB962C8B-B14F-4D97-AF65-F5344CB8AC3E}">
        <p14:creationId xmlns:p14="http://schemas.microsoft.com/office/powerpoint/2010/main" val="2111786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70D0C-A454-4876-AA3E-4458E7A6BDFF}"/>
              </a:ext>
            </a:extLst>
          </p:cNvPr>
          <p:cNvSpPr>
            <a:spLocks noGrp="1"/>
          </p:cNvSpPr>
          <p:nvPr>
            <p:ph idx="1"/>
          </p:nvPr>
        </p:nvSpPr>
        <p:spPr>
          <a:xfrm>
            <a:off x="204186" y="310718"/>
            <a:ext cx="9845667" cy="5937681"/>
          </a:xfrm>
        </p:spPr>
        <p:txBody>
          <a:bodyPr/>
          <a:lstStyle/>
          <a:p>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Matricea</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trasabilității</a:t>
            </a: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0C2A92E8-6139-440C-B930-CBFA5BFC7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86" y="1445301"/>
            <a:ext cx="11477445" cy="4803098"/>
          </a:xfrm>
          <a:prstGeom prst="rect">
            <a:avLst/>
          </a:prstGeom>
        </p:spPr>
      </p:pic>
    </p:spTree>
    <p:extLst>
      <p:ext uri="{BB962C8B-B14F-4D97-AF65-F5344CB8AC3E}">
        <p14:creationId xmlns:p14="http://schemas.microsoft.com/office/powerpoint/2010/main" val="6486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8A94C-77F1-4F37-BDD8-247E6610E674}"/>
              </a:ext>
            </a:extLst>
          </p:cNvPr>
          <p:cNvSpPr>
            <a:spLocks noGrp="1"/>
          </p:cNvSpPr>
          <p:nvPr>
            <p:ph idx="1"/>
          </p:nvPr>
        </p:nvSpPr>
        <p:spPr>
          <a:xfrm>
            <a:off x="355107" y="97654"/>
            <a:ext cx="11434439" cy="6462944"/>
          </a:xfrm>
        </p:spPr>
        <p:txBody>
          <a:bodyPr/>
          <a:lstStyle/>
          <a:p>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Test cases:</a:t>
            </a:r>
            <a:endParaRPr lang="en-US" dirty="0">
              <a:latin typeface="Times New Roman" panose="02020603050405020304" pitchFamily="18" charset="0"/>
              <a:cs typeface="Times New Roman" panose="02020603050405020304" pitchFamily="18" charset="0"/>
            </a:endParaRPr>
          </a:p>
          <a:p>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9AA9D3-2325-4623-94D1-357CE9965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85" y="630579"/>
            <a:ext cx="5195716" cy="6035427"/>
          </a:xfrm>
          <a:prstGeom prst="rect">
            <a:avLst/>
          </a:prstGeom>
        </p:spPr>
      </p:pic>
      <p:pic>
        <p:nvPicPr>
          <p:cNvPr id="9" name="Picture 8">
            <a:extLst>
              <a:ext uri="{FF2B5EF4-FFF2-40B4-BE49-F238E27FC236}">
                <a16:creationId xmlns:a16="http://schemas.microsoft.com/office/drawing/2014/main" id="{97B6ED45-D857-4033-A569-D8390255D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318" y="630579"/>
            <a:ext cx="5030678" cy="6035428"/>
          </a:xfrm>
          <a:prstGeom prst="rect">
            <a:avLst/>
          </a:prstGeom>
        </p:spPr>
      </p:pic>
    </p:spTree>
    <p:extLst>
      <p:ext uri="{BB962C8B-B14F-4D97-AF65-F5344CB8AC3E}">
        <p14:creationId xmlns:p14="http://schemas.microsoft.com/office/powerpoint/2010/main" val="2705152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CC1E39-3B85-4B42-A9D3-B853CBB39F93}"/>
              </a:ext>
            </a:extLst>
          </p:cNvPr>
          <p:cNvSpPr>
            <a:spLocks noGrp="1"/>
          </p:cNvSpPr>
          <p:nvPr>
            <p:ph idx="1"/>
          </p:nvPr>
        </p:nvSpPr>
        <p:spPr>
          <a:xfrm>
            <a:off x="399495" y="150920"/>
            <a:ext cx="5273336" cy="2858610"/>
          </a:xfrm>
        </p:spPr>
        <p:txBody>
          <a:bodyPr>
            <a:normAutofit fontScale="92500" lnSpcReduction="10000"/>
          </a:bodyPr>
          <a:lstStyle/>
          <a:p>
            <a:r>
              <a:rPr lang="en-US" sz="2200" dirty="0" err="1">
                <a:solidFill>
                  <a:schemeClr val="accent2">
                    <a:lumMod val="60000"/>
                    <a:lumOff val="40000"/>
                  </a:schemeClr>
                </a:solidFill>
                <a:latin typeface="Times New Roman" panose="02020603050405020304" pitchFamily="18" charset="0"/>
                <a:cs typeface="Times New Roman" panose="02020603050405020304" pitchFamily="18" charset="0"/>
              </a:rPr>
              <a:t>Analiza</a:t>
            </a:r>
            <a:r>
              <a:rPr lang="en-US" sz="2200" dirty="0">
                <a:solidFill>
                  <a:schemeClr val="accent2">
                    <a:lumMod val="60000"/>
                    <a:lumOff val="40000"/>
                  </a:schemeClr>
                </a:solidFill>
                <a:latin typeface="Times New Roman" panose="02020603050405020304" pitchFamily="18" charset="0"/>
                <a:cs typeface="Times New Roman" panose="02020603050405020304" pitchFamily="18" charset="0"/>
              </a:rPr>
              <a:t> de </a:t>
            </a:r>
            <a:r>
              <a:rPr lang="en-US" sz="2200" dirty="0" err="1">
                <a:solidFill>
                  <a:schemeClr val="accent2">
                    <a:lumMod val="60000"/>
                    <a:lumOff val="40000"/>
                  </a:schemeClr>
                </a:solidFill>
                <a:latin typeface="Times New Roman" panose="02020603050405020304" pitchFamily="18" charset="0"/>
                <a:cs typeface="Times New Roman" panose="02020603050405020304" pitchFamily="18" charset="0"/>
              </a:rPr>
              <a:t>risc</a:t>
            </a:r>
            <a:r>
              <a:rPr lang="en-US" sz="2200" dirty="0">
                <a:solidFill>
                  <a:schemeClr val="accent2">
                    <a:lumMod val="60000"/>
                    <a:lumOff val="40000"/>
                  </a:schemeClr>
                </a:solidFill>
                <a:latin typeface="Times New Roman" panose="02020603050405020304" pitchFamily="18" charset="0"/>
                <a:cs typeface="Times New Roman" panose="02020603050405020304" pitchFamily="18" charset="0"/>
              </a:rPr>
              <a:t>:  </a:t>
            </a:r>
          </a:p>
          <a:p>
            <a:pPr marL="0" marR="0" indent="0">
              <a:lnSpc>
                <a:spcPct val="107000"/>
              </a:lnSpc>
              <a:buNone/>
            </a:pPr>
            <a:endParaRPr lang="en-US" sz="1300" b="1" dirty="0">
              <a:latin typeface="Times New Roman" panose="02020603050405020304" pitchFamily="18" charset="0"/>
              <a:cs typeface="Times New Roman" panose="02020603050405020304" pitchFamily="18" charset="0"/>
            </a:endParaRPr>
          </a:p>
          <a:p>
            <a:pPr marL="0" marR="0" indent="0">
              <a:lnSpc>
                <a:spcPct val="107000"/>
              </a:lnSpc>
              <a:buNone/>
            </a:pPr>
            <a:r>
              <a:rPr lang="en-US" sz="1300" b="1" dirty="0" err="1">
                <a:latin typeface="Times New Roman" panose="02020603050405020304" pitchFamily="18" charset="0"/>
                <a:cs typeface="Times New Roman" panose="02020603050405020304" pitchFamily="18" charset="0"/>
              </a:rPr>
              <a:t>Riscuri</a:t>
            </a:r>
            <a:r>
              <a:rPr lang="en-US" sz="1300" b="1" dirty="0">
                <a:latin typeface="Times New Roman" panose="02020603050405020304" pitchFamily="18" charset="0"/>
                <a:cs typeface="Times New Roman" panose="02020603050405020304" pitchFamily="18" charset="0"/>
              </a:rPr>
              <a:t> de </a:t>
            </a:r>
            <a:r>
              <a:rPr lang="en-US" sz="1300" b="1" dirty="0" err="1">
                <a:latin typeface="Times New Roman" panose="02020603050405020304" pitchFamily="18" charset="0"/>
                <a:cs typeface="Times New Roman" panose="02020603050405020304" pitchFamily="18" charset="0"/>
              </a:rPr>
              <a:t>proiect</a:t>
            </a:r>
            <a:r>
              <a:rPr lang="en-US" sz="1300" b="1" dirty="0">
                <a:latin typeface="Times New Roman" panose="02020603050405020304" pitchFamily="18" charset="0"/>
                <a:cs typeface="Times New Roman" panose="02020603050405020304" pitchFamily="18" charset="0"/>
              </a:rPr>
              <a:t>:</a:t>
            </a:r>
          </a:p>
          <a:p>
            <a:pPr marL="0" marR="0" lvl="0" indent="0">
              <a:lnSpc>
                <a:spcPct val="107000"/>
              </a:lnSpc>
              <a:buNone/>
            </a:pPr>
            <a:r>
              <a:rPr lang="en-US" sz="1300" dirty="0">
                <a:latin typeface="Times New Roman" panose="02020603050405020304" pitchFamily="18" charset="0"/>
                <a:cs typeface="Times New Roman" panose="02020603050405020304" pitchFamily="18" charset="0"/>
              </a:rPr>
              <a:t>1. </a:t>
            </a:r>
            <a:r>
              <a:rPr lang="en-US" sz="1300" dirty="0" err="1">
                <a:latin typeface="Times New Roman" panose="02020603050405020304" pitchFamily="18" charset="0"/>
                <a:ea typeface="+mn-ea"/>
                <a:cs typeface="Times New Roman" panose="02020603050405020304" pitchFamily="18" charset="0"/>
              </a:rPr>
              <a:t>Riscul</a:t>
            </a:r>
            <a:r>
              <a:rPr lang="en-US" sz="1300" dirty="0">
                <a:latin typeface="Times New Roman" panose="02020603050405020304" pitchFamily="18" charset="0"/>
                <a:ea typeface="+mn-ea"/>
                <a:cs typeface="Times New Roman" panose="02020603050405020304" pitchFamily="18" charset="0"/>
              </a:rPr>
              <a:t> de nu a </a:t>
            </a:r>
            <a:r>
              <a:rPr lang="en-US" sz="1300" dirty="0" err="1">
                <a:latin typeface="Times New Roman" panose="02020603050405020304" pitchFamily="18" charset="0"/>
                <a:ea typeface="+mn-ea"/>
                <a:cs typeface="Times New Roman" panose="02020603050405020304" pitchFamily="18" charset="0"/>
              </a:rPr>
              <a:t>avea</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suficienți</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oameni</a:t>
            </a:r>
            <a:r>
              <a:rPr lang="en-US" sz="1300" dirty="0">
                <a:latin typeface="Times New Roman" panose="02020603050405020304" pitchFamily="18" charset="0"/>
                <a:ea typeface="+mn-ea"/>
                <a:cs typeface="Times New Roman" panose="02020603050405020304" pitchFamily="18" charset="0"/>
              </a:rPr>
              <a:t> care </a:t>
            </a:r>
            <a:r>
              <a:rPr lang="en-US" sz="1300" dirty="0" err="1">
                <a:latin typeface="Times New Roman" panose="02020603050405020304" pitchFamily="18" charset="0"/>
                <a:ea typeface="+mn-ea"/>
                <a:cs typeface="Times New Roman" panose="02020603050405020304" pitchFamily="18" charset="0"/>
              </a:rPr>
              <a:t>să</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lucreze</a:t>
            </a:r>
            <a:r>
              <a:rPr lang="en-US" sz="1300" dirty="0">
                <a:latin typeface="Times New Roman" panose="02020603050405020304" pitchFamily="18" charset="0"/>
                <a:ea typeface="+mn-ea"/>
                <a:cs typeface="Times New Roman" panose="02020603050405020304" pitchFamily="18" charset="0"/>
              </a:rPr>
              <a:t> la </a:t>
            </a:r>
            <a:r>
              <a:rPr lang="en-US" sz="1300" dirty="0" err="1">
                <a:latin typeface="Times New Roman" panose="02020603050405020304" pitchFamily="18" charset="0"/>
                <a:ea typeface="+mn-ea"/>
                <a:cs typeface="Times New Roman" panose="02020603050405020304" pitchFamily="18" charset="0"/>
              </a:rPr>
              <a:t>proiect</a:t>
            </a:r>
            <a:r>
              <a:rPr lang="en-US" sz="1300" dirty="0">
                <a:latin typeface="Times New Roman" panose="02020603050405020304" pitchFamily="18" charset="0"/>
                <a:ea typeface="+mn-ea"/>
                <a:cs typeface="Times New Roman" panose="02020603050405020304" pitchFamily="18" charset="0"/>
              </a:rPr>
              <a:t>.</a:t>
            </a:r>
          </a:p>
          <a:p>
            <a:pPr marL="0" marR="0" lvl="0" indent="0">
              <a:lnSpc>
                <a:spcPct val="107000"/>
              </a:lnSpc>
              <a:buNone/>
            </a:pPr>
            <a:r>
              <a:rPr lang="en-US" sz="1300" dirty="0">
                <a:latin typeface="Times New Roman" panose="02020603050405020304" pitchFamily="18" charset="0"/>
                <a:ea typeface="+mn-ea"/>
                <a:cs typeface="Times New Roman" panose="02020603050405020304" pitchFamily="18" charset="0"/>
              </a:rPr>
              <a:t>2. </a:t>
            </a:r>
            <a:r>
              <a:rPr lang="en-US" sz="1300" dirty="0" err="1">
                <a:latin typeface="Times New Roman" panose="02020603050405020304" pitchFamily="18" charset="0"/>
                <a:ea typeface="+mn-ea"/>
                <a:cs typeface="Times New Roman" panose="02020603050405020304" pitchFamily="18" charset="0"/>
              </a:rPr>
              <a:t>Riscul</a:t>
            </a:r>
            <a:r>
              <a:rPr lang="en-US" sz="1300" dirty="0">
                <a:latin typeface="Times New Roman" panose="02020603050405020304" pitchFamily="18" charset="0"/>
                <a:ea typeface="+mn-ea"/>
                <a:cs typeface="Times New Roman" panose="02020603050405020304" pitchFamily="18" charset="0"/>
              </a:rPr>
              <a:t> ca </a:t>
            </a:r>
            <a:r>
              <a:rPr lang="en-US" sz="1300" dirty="0" err="1">
                <a:latin typeface="Times New Roman" panose="02020603050405020304" pitchFamily="18" charset="0"/>
                <a:ea typeface="+mn-ea"/>
                <a:cs typeface="Times New Roman" panose="02020603050405020304" pitchFamily="18" charset="0"/>
              </a:rPr>
              <a:t>echipa</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să</a:t>
            </a:r>
            <a:r>
              <a:rPr lang="en-US" sz="1300" dirty="0">
                <a:latin typeface="Times New Roman" panose="02020603050405020304" pitchFamily="18" charset="0"/>
                <a:ea typeface="+mn-ea"/>
                <a:cs typeface="Times New Roman" panose="02020603050405020304" pitchFamily="18" charset="0"/>
              </a:rPr>
              <a:t> nu fie </a:t>
            </a:r>
            <a:r>
              <a:rPr lang="en-US" sz="1300" dirty="0" err="1">
                <a:latin typeface="Times New Roman" panose="02020603050405020304" pitchFamily="18" charset="0"/>
                <a:ea typeface="+mn-ea"/>
                <a:cs typeface="Times New Roman" panose="02020603050405020304" pitchFamily="18" charset="0"/>
              </a:rPr>
              <a:t>suficient</a:t>
            </a:r>
            <a:r>
              <a:rPr lang="en-US" sz="1300" dirty="0">
                <a:latin typeface="Times New Roman" panose="02020603050405020304" pitchFamily="18" charset="0"/>
                <a:ea typeface="+mn-ea"/>
                <a:cs typeface="Times New Roman" panose="02020603050405020304" pitchFamily="18" charset="0"/>
              </a:rPr>
              <a:t> de </a:t>
            </a:r>
            <a:r>
              <a:rPr lang="en-US" sz="1300" dirty="0" err="1">
                <a:latin typeface="Times New Roman" panose="02020603050405020304" pitchFamily="18" charset="0"/>
                <a:ea typeface="+mn-ea"/>
                <a:cs typeface="Times New Roman" panose="02020603050405020304" pitchFamily="18" charset="0"/>
              </a:rPr>
              <a:t>pregătită</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pentru</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proiecte</a:t>
            </a:r>
            <a:r>
              <a:rPr lang="en-US" sz="1300" dirty="0">
                <a:latin typeface="Times New Roman" panose="02020603050405020304" pitchFamily="18" charset="0"/>
                <a:ea typeface="+mn-ea"/>
                <a:cs typeface="Times New Roman" panose="02020603050405020304" pitchFamily="18" charset="0"/>
              </a:rPr>
              <a:t> cu </a:t>
            </a:r>
            <a:r>
              <a:rPr lang="en-US" sz="1300" dirty="0" err="1">
                <a:latin typeface="Times New Roman" panose="02020603050405020304" pitchFamily="18" charset="0"/>
                <a:ea typeface="+mn-ea"/>
                <a:cs typeface="Times New Roman" panose="02020603050405020304" pitchFamily="18" charset="0"/>
              </a:rPr>
              <a:t>plasare</a:t>
            </a:r>
            <a:r>
              <a:rPr lang="en-US" sz="1300" dirty="0">
                <a:latin typeface="Times New Roman" panose="02020603050405020304" pitchFamily="18" charset="0"/>
                <a:ea typeface="+mn-ea"/>
                <a:cs typeface="Times New Roman" panose="02020603050405020304" pitchFamily="18" charset="0"/>
              </a:rPr>
              <a:t> de </a:t>
            </a:r>
            <a:r>
              <a:rPr lang="en-US" sz="1300" dirty="0" err="1">
                <a:latin typeface="Times New Roman" panose="02020603050405020304" pitchFamily="18" charset="0"/>
                <a:ea typeface="+mn-ea"/>
                <a:cs typeface="Times New Roman" panose="02020603050405020304" pitchFamily="18" charset="0"/>
              </a:rPr>
              <a:t>comenzi</a:t>
            </a:r>
            <a:r>
              <a:rPr lang="en-US" sz="1300" dirty="0">
                <a:latin typeface="Times New Roman" panose="02020603050405020304" pitchFamily="18" charset="0"/>
                <a:ea typeface="+mn-ea"/>
                <a:cs typeface="Times New Roman" panose="02020603050405020304" pitchFamily="18" charset="0"/>
              </a:rPr>
              <a:t>.</a:t>
            </a:r>
          </a:p>
          <a:p>
            <a:pPr marL="0" marR="0" lvl="0" indent="0">
              <a:lnSpc>
                <a:spcPct val="107000"/>
              </a:lnSpc>
              <a:buNone/>
            </a:pPr>
            <a:r>
              <a:rPr lang="en-US" sz="1300" dirty="0">
                <a:latin typeface="Times New Roman" panose="02020603050405020304" pitchFamily="18" charset="0"/>
                <a:ea typeface="+mn-ea"/>
                <a:cs typeface="Times New Roman" panose="02020603050405020304" pitchFamily="18" charset="0"/>
              </a:rPr>
              <a:t>3. </a:t>
            </a:r>
            <a:r>
              <a:rPr lang="en-US" sz="1300" dirty="0" err="1">
                <a:latin typeface="Times New Roman" panose="02020603050405020304" pitchFamily="18" charset="0"/>
                <a:ea typeface="+mn-ea"/>
                <a:cs typeface="Times New Roman" panose="02020603050405020304" pitchFamily="18" charset="0"/>
              </a:rPr>
              <a:t>Riscul</a:t>
            </a:r>
            <a:r>
              <a:rPr lang="en-US" sz="1300" dirty="0">
                <a:latin typeface="Times New Roman" panose="02020603050405020304" pitchFamily="18" charset="0"/>
                <a:ea typeface="+mn-ea"/>
                <a:cs typeface="Times New Roman" panose="02020603050405020304" pitchFamily="18" charset="0"/>
              </a:rPr>
              <a:t> de </a:t>
            </a:r>
            <a:r>
              <a:rPr lang="en-US" sz="1300" dirty="0" err="1">
                <a:latin typeface="Times New Roman" panose="02020603050405020304" pitchFamily="18" charset="0"/>
                <a:ea typeface="+mn-ea"/>
                <a:cs typeface="Times New Roman" panose="02020603050405020304" pitchFamily="18" charset="0"/>
              </a:rPr>
              <a:t>depășire</a:t>
            </a:r>
            <a:r>
              <a:rPr lang="en-US" sz="1300" dirty="0">
                <a:latin typeface="Times New Roman" panose="02020603050405020304" pitchFamily="18" charset="0"/>
                <a:ea typeface="+mn-ea"/>
                <a:cs typeface="Times New Roman" panose="02020603050405020304" pitchFamily="18" charset="0"/>
              </a:rPr>
              <a:t> a </a:t>
            </a:r>
            <a:r>
              <a:rPr lang="en-US" sz="1300" dirty="0" err="1">
                <a:latin typeface="Times New Roman" panose="02020603050405020304" pitchFamily="18" charset="0"/>
                <a:ea typeface="+mn-ea"/>
                <a:cs typeface="Times New Roman" panose="02020603050405020304" pitchFamily="18" charset="0"/>
              </a:rPr>
              <a:t>bugetului</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în</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urma</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unor</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cerințe</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suplimentare</a:t>
            </a:r>
            <a:r>
              <a:rPr lang="en-US" sz="1300" dirty="0">
                <a:latin typeface="Times New Roman" panose="02020603050405020304" pitchFamily="18" charset="0"/>
                <a:ea typeface="+mn-ea"/>
                <a:cs typeface="Times New Roman" panose="02020603050405020304" pitchFamily="18" charset="0"/>
              </a:rPr>
              <a:t>.</a:t>
            </a:r>
          </a:p>
          <a:p>
            <a:pPr marL="0" marR="0" lvl="0" indent="0">
              <a:lnSpc>
                <a:spcPct val="107000"/>
              </a:lnSpc>
              <a:buNone/>
            </a:pPr>
            <a:r>
              <a:rPr lang="en-US" sz="1300" dirty="0">
                <a:latin typeface="Times New Roman" panose="02020603050405020304" pitchFamily="18" charset="0"/>
                <a:ea typeface="+mn-ea"/>
                <a:cs typeface="Times New Roman" panose="02020603050405020304" pitchFamily="18" charset="0"/>
              </a:rPr>
              <a:t>4. </a:t>
            </a:r>
            <a:r>
              <a:rPr lang="en-US" sz="1300" dirty="0" err="1">
                <a:latin typeface="Times New Roman" panose="02020603050405020304" pitchFamily="18" charset="0"/>
                <a:ea typeface="+mn-ea"/>
                <a:cs typeface="Times New Roman" panose="02020603050405020304" pitchFamily="18" charset="0"/>
              </a:rPr>
              <a:t>Riscul</a:t>
            </a:r>
            <a:r>
              <a:rPr lang="en-US" sz="1300" dirty="0">
                <a:latin typeface="Times New Roman" panose="02020603050405020304" pitchFamily="18" charset="0"/>
                <a:ea typeface="+mn-ea"/>
                <a:cs typeface="Times New Roman" panose="02020603050405020304" pitchFamily="18" charset="0"/>
              </a:rPr>
              <a:t> de a </a:t>
            </a:r>
            <a:r>
              <a:rPr lang="en-US" sz="1300" dirty="0" err="1">
                <a:latin typeface="Times New Roman" panose="02020603050405020304" pitchFamily="18" charset="0"/>
                <a:ea typeface="+mn-ea"/>
                <a:cs typeface="Times New Roman" panose="02020603050405020304" pitchFamily="18" charset="0"/>
              </a:rPr>
              <a:t>avea</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cerințe</a:t>
            </a:r>
            <a:r>
              <a:rPr lang="en-US" sz="1300" dirty="0">
                <a:latin typeface="Times New Roman" panose="02020603050405020304" pitchFamily="18" charset="0"/>
                <a:ea typeface="+mn-ea"/>
                <a:cs typeface="Times New Roman" panose="02020603050405020304" pitchFamily="18" charset="0"/>
              </a:rPr>
              <a:t> incomplete.</a:t>
            </a:r>
          </a:p>
          <a:p>
            <a:pPr marL="0" marR="0" lvl="0" indent="0">
              <a:lnSpc>
                <a:spcPct val="107000"/>
              </a:lnSpc>
              <a:buNone/>
            </a:pPr>
            <a:r>
              <a:rPr lang="en-US" sz="1300" dirty="0">
                <a:latin typeface="Times New Roman" panose="02020603050405020304" pitchFamily="18" charset="0"/>
                <a:ea typeface="+mn-ea"/>
                <a:cs typeface="Times New Roman" panose="02020603050405020304" pitchFamily="18" charset="0"/>
              </a:rPr>
              <a:t>5. </a:t>
            </a:r>
            <a:r>
              <a:rPr lang="en-US" sz="1300" dirty="0" err="1">
                <a:latin typeface="Times New Roman" panose="02020603050405020304" pitchFamily="18" charset="0"/>
                <a:ea typeface="+mn-ea"/>
                <a:cs typeface="Times New Roman" panose="02020603050405020304" pitchFamily="18" charset="0"/>
              </a:rPr>
              <a:t>Riscul</a:t>
            </a:r>
            <a:r>
              <a:rPr lang="en-US" sz="1300" dirty="0">
                <a:latin typeface="Times New Roman" panose="02020603050405020304" pitchFamily="18" charset="0"/>
                <a:ea typeface="+mn-ea"/>
                <a:cs typeface="Times New Roman" panose="02020603050405020304" pitchFamily="18" charset="0"/>
              </a:rPr>
              <a:t> de a nu </a:t>
            </a:r>
            <a:r>
              <a:rPr lang="en-US" sz="1300" dirty="0" err="1">
                <a:latin typeface="Times New Roman" panose="02020603050405020304" pitchFamily="18" charset="0"/>
                <a:ea typeface="+mn-ea"/>
                <a:cs typeface="Times New Roman" panose="02020603050405020304" pitchFamily="18" charset="0"/>
              </a:rPr>
              <a:t>avea</a:t>
            </a:r>
            <a:r>
              <a:rPr lang="en-US" sz="1300" dirty="0">
                <a:latin typeface="Times New Roman" panose="02020603050405020304" pitchFamily="18" charset="0"/>
                <a:ea typeface="+mn-ea"/>
                <a:cs typeface="Times New Roman" panose="02020603050405020304" pitchFamily="18" charset="0"/>
              </a:rPr>
              <a:t> o </a:t>
            </a:r>
            <a:r>
              <a:rPr lang="en-US" sz="1300" dirty="0" err="1">
                <a:latin typeface="Times New Roman" panose="02020603050405020304" pitchFamily="18" charset="0"/>
                <a:ea typeface="+mn-ea"/>
                <a:cs typeface="Times New Roman" panose="02020603050405020304" pitchFamily="18" charset="0"/>
              </a:rPr>
              <a:t>bună</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comunicare</a:t>
            </a:r>
            <a:r>
              <a:rPr lang="en-US" sz="1300" dirty="0">
                <a:latin typeface="Times New Roman" panose="02020603050405020304" pitchFamily="18" charset="0"/>
                <a:ea typeface="+mn-ea"/>
                <a:cs typeface="Times New Roman" panose="02020603050405020304" pitchFamily="18" charset="0"/>
              </a:rPr>
              <a:t> cu </a:t>
            </a:r>
            <a:r>
              <a:rPr lang="en-US" sz="1300" dirty="0" err="1">
                <a:latin typeface="Times New Roman" panose="02020603050405020304" pitchFamily="18" charset="0"/>
                <a:ea typeface="+mn-ea"/>
                <a:cs typeface="Times New Roman" panose="02020603050405020304" pitchFamily="18" charset="0"/>
              </a:rPr>
              <a:t>clientul</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și</a:t>
            </a:r>
            <a:r>
              <a:rPr lang="en-US" sz="1300" dirty="0">
                <a:latin typeface="Times New Roman" panose="02020603050405020304" pitchFamily="18" charset="0"/>
                <a:ea typeface="+mn-ea"/>
                <a:cs typeface="Times New Roman" panose="02020603050405020304" pitchFamily="18" charset="0"/>
              </a:rPr>
              <a:t> de a nu </a:t>
            </a:r>
            <a:r>
              <a:rPr lang="en-US" sz="1300" dirty="0" err="1">
                <a:latin typeface="Times New Roman" panose="02020603050405020304" pitchFamily="18" charset="0"/>
                <a:ea typeface="+mn-ea"/>
                <a:cs typeface="Times New Roman" panose="02020603050405020304" pitchFamily="18" charset="0"/>
              </a:rPr>
              <a:t>avea</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furnizate</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datele</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necesare</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privind</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produsele</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prețurile</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și</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cupoanele</a:t>
            </a:r>
            <a:r>
              <a:rPr lang="en-US" sz="1300" dirty="0">
                <a:latin typeface="Times New Roman" panose="02020603050405020304" pitchFamily="18" charset="0"/>
                <a:ea typeface="+mn-ea"/>
                <a:cs typeface="Times New Roman" panose="02020603050405020304" pitchFamily="18" charset="0"/>
              </a:rPr>
              <a:t> care sunt </a:t>
            </a:r>
            <a:r>
              <a:rPr lang="en-US" sz="1300" dirty="0" err="1">
                <a:latin typeface="Times New Roman" panose="02020603050405020304" pitchFamily="18" charset="0"/>
                <a:ea typeface="+mn-ea"/>
                <a:cs typeface="Times New Roman" panose="02020603050405020304" pitchFamily="18" charset="0"/>
              </a:rPr>
              <a:t>în</a:t>
            </a:r>
            <a:r>
              <a:rPr lang="en-US" sz="1300" dirty="0">
                <a:latin typeface="Times New Roman" panose="02020603050405020304" pitchFamily="18" charset="0"/>
                <a:ea typeface="+mn-ea"/>
                <a:cs typeface="Times New Roman" panose="02020603050405020304" pitchFamily="18" charset="0"/>
              </a:rPr>
              <a:t> </a:t>
            </a:r>
            <a:r>
              <a:rPr lang="en-US" sz="1300" dirty="0" err="1">
                <a:latin typeface="Times New Roman" panose="02020603050405020304" pitchFamily="18" charset="0"/>
                <a:ea typeface="+mn-ea"/>
                <a:cs typeface="Times New Roman" panose="02020603050405020304" pitchFamily="18" charset="0"/>
              </a:rPr>
              <a:t>vigoare</a:t>
            </a:r>
            <a:r>
              <a:rPr lang="en-US" sz="1300" dirty="0">
                <a:latin typeface="Times New Roman" panose="02020603050405020304" pitchFamily="18" charset="0"/>
                <a:ea typeface="+mn-ea"/>
                <a:cs typeface="Times New Roman" panose="02020603050405020304" pitchFamily="18" charset="0"/>
              </a:rPr>
              <a:t>.</a:t>
            </a:r>
          </a:p>
          <a:p>
            <a:pPr marL="0" indent="0">
              <a:buNone/>
            </a:pPr>
            <a:endParaRPr lang="en-US" sz="1300" dirty="0">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720B7968-BAF1-448F-A168-4B0B565355D6}"/>
              </a:ext>
            </a:extLst>
          </p:cNvPr>
          <p:cNvSpPr txBox="1"/>
          <p:nvPr/>
        </p:nvSpPr>
        <p:spPr>
          <a:xfrm>
            <a:off x="5601809" y="830290"/>
            <a:ext cx="5743853" cy="2876237"/>
          </a:xfrm>
          <a:prstGeom prst="rect">
            <a:avLst/>
          </a:prstGeom>
          <a:noFill/>
        </p:spPr>
        <p:txBody>
          <a:bodyPr wrap="square" rtlCol="0">
            <a:spAutoFit/>
          </a:bodyPr>
          <a:lstStyle/>
          <a:p>
            <a:pPr marL="0" marR="0" indent="0">
              <a:lnSpc>
                <a:spcPct val="107000"/>
              </a:lnSpc>
              <a:buNone/>
            </a:pPr>
            <a:r>
              <a:rPr lang="en-US" sz="1200" b="1" dirty="0" err="1">
                <a:latin typeface="Times New Roman" panose="02020603050405020304" pitchFamily="18" charset="0"/>
                <a:cs typeface="Times New Roman" panose="02020603050405020304" pitchFamily="18" charset="0"/>
              </a:rPr>
              <a:t>Riscuri</a:t>
            </a:r>
            <a:r>
              <a:rPr lang="en-US" sz="1200" b="1" dirty="0">
                <a:latin typeface="Times New Roman" panose="02020603050405020304" pitchFamily="18" charset="0"/>
                <a:cs typeface="Times New Roman" panose="02020603050405020304" pitchFamily="18" charset="0"/>
              </a:rPr>
              <a:t> de </a:t>
            </a:r>
            <a:r>
              <a:rPr lang="en-US" sz="1200" b="1" dirty="0" err="1">
                <a:latin typeface="Times New Roman" panose="02020603050405020304" pitchFamily="18" charset="0"/>
                <a:cs typeface="Times New Roman" panose="02020603050405020304" pitchFamily="18" charset="0"/>
              </a:rPr>
              <a:t>produs</a:t>
            </a:r>
            <a:r>
              <a:rPr lang="en-US" sz="1200" b="1" dirty="0">
                <a:latin typeface="Times New Roman" panose="02020603050405020304" pitchFamily="18" charset="0"/>
                <a:cs typeface="Times New Roman" panose="02020603050405020304" pitchFamily="18" charset="0"/>
              </a:rPr>
              <a:t>:</a:t>
            </a:r>
          </a:p>
          <a:p>
            <a:pPr marL="0" marR="0" indent="0">
              <a:lnSpc>
                <a:spcPct val="107000"/>
              </a:lnSpc>
              <a:buNone/>
            </a:pPr>
            <a:endParaRPr lang="en-US" sz="1200" b="1" dirty="0">
              <a:latin typeface="Times New Roman" panose="02020603050405020304" pitchFamily="18" charset="0"/>
              <a:cs typeface="Times New Roman" panose="02020603050405020304" pitchFamily="18" charset="0"/>
            </a:endParaRPr>
          </a:p>
          <a:p>
            <a:pPr marL="0" marR="0" lvl="0" indent="0">
              <a:lnSpc>
                <a:spcPct val="107000"/>
              </a:lnSpc>
              <a:buNone/>
            </a:pPr>
            <a:r>
              <a:rPr lang="en-US" sz="1200" dirty="0">
                <a:latin typeface="Times New Roman" panose="02020603050405020304" pitchFamily="18" charset="0"/>
                <a:cs typeface="Times New Roman" panose="02020603050405020304" pitchFamily="18" charset="0"/>
              </a:rPr>
              <a:t>6. </a:t>
            </a:r>
            <a:r>
              <a:rPr lang="en-US" sz="1200" dirty="0" err="1">
                <a:latin typeface="Times New Roman" panose="02020603050405020304" pitchFamily="18" charset="0"/>
                <a:cs typeface="Times New Roman" panose="02020603050405020304" pitchFamily="18" charset="0"/>
              </a:rPr>
              <a:t>Riscul</a:t>
            </a:r>
            <a:r>
              <a:rPr lang="en-US" sz="1200" dirty="0">
                <a:latin typeface="Times New Roman" panose="02020603050405020304" pitchFamily="18" charset="0"/>
                <a:cs typeface="Times New Roman" panose="02020603050405020304" pitchFamily="18" charset="0"/>
              </a:rPr>
              <a:t> ca </a:t>
            </a:r>
            <a:r>
              <a:rPr lang="en-US" sz="1200" dirty="0" err="1">
                <a:latin typeface="Times New Roman" panose="02020603050405020304" pitchFamily="18" charset="0"/>
                <a:cs typeface="Times New Roman" panose="02020603050405020304" pitchFamily="18" charset="0"/>
              </a:rPr>
              <a:t>echipa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să</a:t>
            </a:r>
            <a:r>
              <a:rPr lang="en-US" sz="1200" dirty="0">
                <a:latin typeface="Times New Roman" panose="02020603050405020304" pitchFamily="18" charset="0"/>
                <a:cs typeface="Times New Roman" panose="02020603050405020304" pitchFamily="18" charset="0"/>
              </a:rPr>
              <a:t> nu </a:t>
            </a:r>
            <a:r>
              <a:rPr lang="en-US" sz="1200" dirty="0" err="1">
                <a:latin typeface="Times New Roman" panose="02020603050405020304" pitchFamily="18" charset="0"/>
                <a:cs typeface="Times New Roman" panose="02020603050405020304" pitchFamily="18" charset="0"/>
              </a:rPr>
              <a:t>aibe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parte</a:t>
            </a:r>
            <a:r>
              <a:rPr lang="en-US" sz="1200" dirty="0">
                <a:latin typeface="Times New Roman" panose="02020603050405020304" pitchFamily="18" charset="0"/>
                <a:cs typeface="Times New Roman" panose="02020603050405020304" pitchFamily="18" charset="0"/>
              </a:rPr>
              <a:t> de un training </a:t>
            </a:r>
            <a:r>
              <a:rPr lang="en-US" sz="1200" dirty="0" err="1">
                <a:latin typeface="Times New Roman" panose="02020603050405020304" pitchFamily="18" charset="0"/>
                <a:cs typeface="Times New Roman" panose="02020603050405020304" pitchFamily="18" charset="0"/>
              </a:rPr>
              <a:t>complet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ducând</a:t>
            </a:r>
            <a:r>
              <a:rPr lang="en-US" sz="1200" dirty="0">
                <a:latin typeface="Times New Roman" panose="02020603050405020304" pitchFamily="18" charset="0"/>
                <a:cs typeface="Times New Roman" panose="02020603050405020304" pitchFamily="18" charset="0"/>
              </a:rPr>
              <a:t> la </a:t>
            </a:r>
            <a:r>
              <a:rPr lang="en-US" sz="1200" dirty="0" err="1">
                <a:latin typeface="Times New Roman" panose="02020603050405020304" pitchFamily="18" charset="0"/>
                <a:cs typeface="Times New Roman" panose="02020603050405020304" pitchFamily="18" charset="0"/>
              </a:rPr>
              <a:t>posibilitatea</a:t>
            </a:r>
            <a:r>
              <a:rPr lang="en-US" sz="1200" dirty="0">
                <a:latin typeface="Times New Roman" panose="02020603050405020304" pitchFamily="18" charset="0"/>
                <a:cs typeface="Times New Roman" panose="02020603050405020304" pitchFamily="18" charset="0"/>
              </a:rPr>
              <a:t> de a </a:t>
            </a:r>
            <a:r>
              <a:rPr lang="en-US" sz="1200" dirty="0" err="1">
                <a:latin typeface="Times New Roman" panose="02020603050405020304" pitchFamily="18" charset="0"/>
                <a:cs typeface="Times New Roman" panose="02020603050405020304" pitchFamily="18" charset="0"/>
              </a:rPr>
              <a:t>avea</a:t>
            </a:r>
            <a:r>
              <a:rPr lang="en-US" sz="1200" dirty="0">
                <a:latin typeface="Times New Roman" panose="02020603050405020304" pitchFamily="18" charset="0"/>
                <a:cs typeface="Times New Roman" panose="02020603050405020304" pitchFamily="18" charset="0"/>
              </a:rPr>
              <a:t> un </a:t>
            </a:r>
            <a:r>
              <a:rPr lang="en-US" sz="1200" dirty="0" err="1">
                <a:latin typeface="Times New Roman" panose="02020603050405020304" pitchFamily="18" charset="0"/>
                <a:cs typeface="Times New Roman" panose="02020603050405020304" pitchFamily="18" charset="0"/>
              </a:rPr>
              <a:t>conținut</a:t>
            </a:r>
            <a:r>
              <a:rPr lang="en-US" sz="1200" dirty="0">
                <a:latin typeface="Times New Roman" panose="02020603050405020304" pitchFamily="18" charset="0"/>
                <a:cs typeface="Times New Roman" panose="02020603050405020304" pitchFamily="18" charset="0"/>
              </a:rPr>
              <a:t> al site-</a:t>
            </a:r>
            <a:r>
              <a:rPr lang="en-US" sz="1200" dirty="0" err="1">
                <a:latin typeface="Times New Roman" panose="02020603050405020304" pitchFamily="18" charset="0"/>
                <a:cs typeface="Times New Roman" panose="02020603050405020304" pitchFamily="18" charset="0"/>
              </a:rPr>
              <a:t>ului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neactualizat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 incomplet.7. Securitate </a:t>
            </a:r>
            <a:r>
              <a:rPr lang="en-US" sz="1200" dirty="0" err="1">
                <a:latin typeface="Times New Roman" panose="02020603050405020304" pitchFamily="18" charset="0"/>
                <a:cs typeface="Times New Roman" panose="02020603050405020304" pitchFamily="18" charset="0"/>
              </a:rPr>
              <a:t>vulnerabilă</a:t>
            </a:r>
            <a:r>
              <a:rPr lang="en-US" sz="1200" dirty="0">
                <a:latin typeface="Times New Roman" panose="02020603050405020304" pitchFamily="18" charset="0"/>
                <a:cs typeface="Times New Roman" panose="02020603050405020304" pitchFamily="18" charset="0"/>
              </a:rPr>
              <a:t> care </a:t>
            </a:r>
            <a:r>
              <a:rPr lang="en-US" sz="1200" dirty="0" err="1">
                <a:latin typeface="Times New Roman" panose="02020603050405020304" pitchFamily="18" charset="0"/>
                <a:cs typeface="Times New Roman" panose="02020603050405020304" pitchFamily="18" charset="0"/>
              </a:rPr>
              <a:t>poate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expune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datele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utilizatorilor</a:t>
            </a:r>
            <a:r>
              <a:rPr lang="en-US" sz="1200" dirty="0">
                <a:latin typeface="Times New Roman" panose="02020603050405020304" pitchFamily="18" charset="0"/>
                <a:cs typeface="Times New Roman" panose="02020603050405020304" pitchFamily="18" charset="0"/>
              </a:rPr>
              <a:t>.</a:t>
            </a:r>
          </a:p>
          <a:p>
            <a:pPr marL="0" marR="0" lvl="0" indent="0">
              <a:lnSpc>
                <a:spcPct val="107000"/>
              </a:lnSpc>
              <a:buNone/>
            </a:pPr>
            <a:r>
              <a:rPr lang="en-US" sz="1200" dirty="0">
                <a:latin typeface="Times New Roman" panose="02020603050405020304" pitchFamily="18" charset="0"/>
                <a:cs typeface="Times New Roman" panose="02020603050405020304" pitchFamily="18" charset="0"/>
              </a:rPr>
              <a:t>8. </a:t>
            </a:r>
            <a:r>
              <a:rPr lang="en-US" sz="1200" dirty="0" err="1">
                <a:latin typeface="Times New Roman" panose="02020603050405020304" pitchFamily="18" charset="0"/>
                <a:cs typeface="Times New Roman" panose="02020603050405020304" pitchFamily="18" charset="0"/>
              </a:rPr>
              <a:t>Riscul</a:t>
            </a:r>
            <a:r>
              <a:rPr lang="en-US" sz="1200" dirty="0">
                <a:latin typeface="Times New Roman" panose="02020603050405020304" pitchFamily="18" charset="0"/>
                <a:cs typeface="Times New Roman" panose="02020603050405020304" pitchFamily="18" charset="0"/>
              </a:rPr>
              <a:t> de </a:t>
            </a:r>
            <a:r>
              <a:rPr lang="en-US" sz="1200" dirty="0" err="1">
                <a:latin typeface="Times New Roman" panose="02020603050405020304" pitchFamily="18" charset="0"/>
                <a:cs typeface="Times New Roman" panose="02020603050405020304" pitchFamily="18" charset="0"/>
              </a:rPr>
              <a:t>compatibilitate</a:t>
            </a:r>
            <a:r>
              <a:rPr lang="en-US" sz="1200" dirty="0">
                <a:latin typeface="Times New Roman" panose="02020603050405020304" pitchFamily="18" charset="0"/>
                <a:cs typeface="Times New Roman" panose="02020603050405020304" pitchFamily="18" charset="0"/>
              </a:rPr>
              <a:t> a site-</a:t>
            </a:r>
            <a:r>
              <a:rPr lang="en-US" sz="1200" dirty="0" err="1">
                <a:latin typeface="Times New Roman" panose="02020603050405020304" pitchFamily="18" charset="0"/>
                <a:cs typeface="Times New Roman" panose="02020603050405020304" pitchFamily="18" charset="0"/>
              </a:rPr>
              <a:t>uilui</a:t>
            </a:r>
            <a:r>
              <a:rPr lang="en-US" sz="1200" dirty="0">
                <a:latin typeface="Times New Roman" panose="02020603050405020304" pitchFamily="18" charset="0"/>
                <a:cs typeface="Times New Roman" panose="02020603050405020304" pitchFamily="18" charset="0"/>
              </a:rPr>
              <a:t> cu </a:t>
            </a:r>
            <a:r>
              <a:rPr lang="en-US" sz="1200" dirty="0" err="1">
                <a:latin typeface="Times New Roman" panose="02020603050405020304" pitchFamily="18" charset="0"/>
                <a:cs typeface="Times New Roman" panose="02020603050405020304" pitchFamily="18" charset="0"/>
              </a:rPr>
              <a:t>diferite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browsere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și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dizpozitive</a:t>
            </a:r>
            <a:r>
              <a:rPr lang="en-US" sz="1200" dirty="0">
                <a:latin typeface="Times New Roman" panose="02020603050405020304" pitchFamily="18" charset="0"/>
                <a:cs typeface="Times New Roman" panose="02020603050405020304" pitchFamily="18" charset="0"/>
              </a:rPr>
              <a:t>.</a:t>
            </a:r>
          </a:p>
          <a:p>
            <a:pPr marL="0" marR="0" lvl="0" indent="0">
              <a:lnSpc>
                <a:spcPct val="107000"/>
              </a:lnSpc>
              <a:buNone/>
            </a:pPr>
            <a:r>
              <a:rPr lang="en-US" sz="1200" dirty="0">
                <a:latin typeface="Times New Roman" panose="02020603050405020304" pitchFamily="18" charset="0"/>
                <a:cs typeface="Times New Roman" panose="02020603050405020304" pitchFamily="18" charset="0"/>
              </a:rPr>
              <a:t>9. </a:t>
            </a:r>
            <a:r>
              <a:rPr lang="en-US" sz="1200" dirty="0" err="1">
                <a:latin typeface="Times New Roman" panose="02020603050405020304" pitchFamily="18" charset="0"/>
                <a:cs typeface="Times New Roman" panose="02020603050405020304" pitchFamily="18" charset="0"/>
              </a:rPr>
              <a:t>Riscul</a:t>
            </a:r>
            <a:r>
              <a:rPr lang="en-US" sz="1200" dirty="0">
                <a:latin typeface="Times New Roman" panose="02020603050405020304" pitchFamily="18" charset="0"/>
                <a:cs typeface="Times New Roman" panose="02020603050405020304" pitchFamily="18" charset="0"/>
              </a:rPr>
              <a:t> de </a:t>
            </a:r>
            <a:r>
              <a:rPr lang="en-US" sz="1200" dirty="0" err="1">
                <a:latin typeface="Times New Roman" panose="02020603050405020304" pitchFamily="18" charset="0"/>
                <a:cs typeface="Times New Roman" panose="02020603050405020304" pitchFamily="18" charset="0"/>
              </a:rPr>
              <a:t>performanță</a:t>
            </a:r>
            <a:r>
              <a:rPr lang="en-US" sz="1200" dirty="0">
                <a:latin typeface="Times New Roman" panose="02020603050405020304" pitchFamily="18" charset="0"/>
                <a:cs typeface="Times New Roman" panose="02020603050405020304" pitchFamily="18" charset="0"/>
              </a:rPr>
              <a:t> a site-</a:t>
            </a:r>
            <a:r>
              <a:rPr lang="en-US" sz="1200" dirty="0" err="1">
                <a:latin typeface="Times New Roman" panose="02020603050405020304" pitchFamily="18" charset="0"/>
                <a:cs typeface="Times New Roman" panose="02020603050405020304" pitchFamily="18" charset="0"/>
              </a:rPr>
              <a:t>ului</a:t>
            </a:r>
            <a:r>
              <a:rPr lang="en-US" sz="1200" dirty="0">
                <a:latin typeface="Times New Roman" panose="02020603050405020304" pitchFamily="18" charset="0"/>
                <a:cs typeface="Times New Roman" panose="02020603050405020304" pitchFamily="18" charset="0"/>
              </a:rPr>
              <a:t> care duce la o </a:t>
            </a:r>
            <a:r>
              <a:rPr lang="en-US" sz="1200" dirty="0" err="1">
                <a:latin typeface="Times New Roman" panose="02020603050405020304" pitchFamily="18" charset="0"/>
                <a:cs typeface="Times New Roman" panose="02020603050405020304" pitchFamily="18" charset="0"/>
              </a:rPr>
              <a:t>experiență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neplăcută</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utilizatorului</a:t>
            </a:r>
            <a:r>
              <a:rPr lang="en-US" sz="1200" dirty="0">
                <a:latin typeface="Times New Roman" panose="02020603050405020304" pitchFamily="18" charset="0"/>
                <a:cs typeface="Times New Roman" panose="02020603050405020304" pitchFamily="18" charset="0"/>
              </a:rPr>
              <a:t>.</a:t>
            </a:r>
          </a:p>
          <a:p>
            <a:pPr marL="0" marR="0" lvl="0" indent="0">
              <a:lnSpc>
                <a:spcPct val="107000"/>
              </a:lnSpc>
              <a:buNone/>
            </a:pPr>
            <a:r>
              <a:rPr lang="en-US" sz="1200" dirty="0">
                <a:latin typeface="Times New Roman" panose="02020603050405020304" pitchFamily="18" charset="0"/>
                <a:cs typeface="Times New Roman" panose="02020603050405020304" pitchFamily="18" charset="0"/>
              </a:rPr>
              <a:t>10. </a:t>
            </a:r>
            <a:r>
              <a:rPr lang="en-US" sz="1200" dirty="0" err="1">
                <a:latin typeface="Times New Roman" panose="02020603050405020304" pitchFamily="18" charset="0"/>
                <a:cs typeface="Times New Roman" panose="02020603050405020304" pitchFamily="18" charset="0"/>
              </a:rPr>
              <a:t>Probleme</a:t>
            </a:r>
            <a:r>
              <a:rPr lang="en-US" sz="1200" dirty="0">
                <a:latin typeface="Times New Roman" panose="02020603050405020304" pitchFamily="18" charset="0"/>
                <a:cs typeface="Times New Roman" panose="02020603050405020304" pitchFamily="18" charset="0"/>
              </a:rPr>
              <a:t> de </a:t>
            </a:r>
            <a:r>
              <a:rPr lang="en-US" sz="1200" dirty="0" err="1">
                <a:latin typeface="Times New Roman" panose="02020603050405020304" pitchFamily="18" charset="0"/>
                <a:cs typeface="Times New Roman" panose="02020603050405020304" pitchFamily="18" charset="0"/>
              </a:rPr>
              <a:t>integrare</a:t>
            </a:r>
            <a:r>
              <a:rPr lang="en-US" sz="1200" dirty="0">
                <a:latin typeface="Times New Roman" panose="02020603050405020304" pitchFamily="18" charset="0"/>
                <a:cs typeface="Times New Roman" panose="02020603050405020304" pitchFamily="18" charset="0"/>
              </a:rPr>
              <a:t> cu </a:t>
            </a:r>
            <a:r>
              <a:rPr lang="en-US" sz="1200" dirty="0" err="1">
                <a:latin typeface="Times New Roman" panose="02020603050405020304" pitchFamily="18" charset="0"/>
                <a:cs typeface="Times New Roman" panose="02020603050405020304" pitchFamily="18" charset="0"/>
              </a:rPr>
              <a:t>sistemul</a:t>
            </a:r>
            <a:r>
              <a:rPr lang="en-US" sz="1200" dirty="0">
                <a:latin typeface="Times New Roman" panose="02020603050405020304" pitchFamily="18" charset="0"/>
                <a:cs typeface="Times New Roman" panose="02020603050405020304" pitchFamily="18" charset="0"/>
              </a:rPr>
              <a:t> de </a:t>
            </a:r>
            <a:r>
              <a:rPr lang="en-US" sz="1200" dirty="0" err="1">
                <a:latin typeface="Times New Roman" panose="02020603050405020304" pitchFamily="18" charset="0"/>
                <a:cs typeface="Times New Roman" panose="02020603050405020304" pitchFamily="18" charset="0"/>
              </a:rPr>
              <a:t>plată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sau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gestionare</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stocurilor</a:t>
            </a:r>
            <a:r>
              <a:rPr lang="en-US" sz="1200" dirty="0">
                <a:latin typeface="Times New Roman" panose="02020603050405020304" pitchFamily="18" charset="0"/>
                <a:cs typeface="Times New Roman" panose="02020603050405020304" pitchFamily="18" charset="0"/>
              </a:rPr>
              <a:t>.</a:t>
            </a:r>
          </a:p>
          <a:p>
            <a:pPr marL="0" marR="0" lvl="0" indent="0">
              <a:lnSpc>
                <a:spcPct val="107000"/>
              </a:lnSpc>
              <a:buNone/>
            </a:pPr>
            <a:r>
              <a:rPr lang="en-US" sz="1200" dirty="0">
                <a:latin typeface="Times New Roman" panose="02020603050405020304" pitchFamily="18" charset="0"/>
                <a:cs typeface="Times New Roman" panose="02020603050405020304" pitchFamily="18" charset="0"/>
              </a:rPr>
              <a:t>11. </a:t>
            </a:r>
            <a:r>
              <a:rPr lang="en-US" sz="1200" dirty="0" err="1">
                <a:latin typeface="Times New Roman" panose="02020603050405020304" pitchFamily="18" charset="0"/>
                <a:cs typeface="Times New Roman" panose="02020603050405020304" pitchFamily="18" charset="0"/>
              </a:rPr>
              <a:t>Riscul</a:t>
            </a:r>
            <a:r>
              <a:rPr lang="en-US" sz="1200" dirty="0">
                <a:latin typeface="Times New Roman" panose="02020603050405020304" pitchFamily="18" charset="0"/>
                <a:cs typeface="Times New Roman" panose="02020603050405020304" pitchFamily="18" charset="0"/>
              </a:rPr>
              <a:t> de a </a:t>
            </a:r>
            <a:r>
              <a:rPr lang="en-US" sz="1200" dirty="0" err="1">
                <a:latin typeface="Times New Roman" panose="02020603050405020304" pitchFamily="18" charset="0"/>
                <a:cs typeface="Times New Roman" panose="02020603050405020304" pitchFamily="18" charset="0"/>
              </a:rPr>
              <a:t>avea</a:t>
            </a:r>
            <a:r>
              <a:rPr lang="en-US" sz="1200" dirty="0">
                <a:latin typeface="Times New Roman" panose="02020603050405020304" pitchFamily="18" charset="0"/>
                <a:cs typeface="Times New Roman" panose="02020603050405020304" pitchFamily="18" charset="0"/>
              </a:rPr>
              <a:t> o </a:t>
            </a:r>
            <a:r>
              <a:rPr lang="en-US" sz="1200" dirty="0" err="1">
                <a:latin typeface="Times New Roman" panose="02020603050405020304" pitchFamily="18" charset="0"/>
                <a:cs typeface="Times New Roman" panose="02020603050405020304" pitchFamily="18" charset="0"/>
              </a:rPr>
              <a:t>interfață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nepretienoasă</a:t>
            </a:r>
            <a:r>
              <a:rPr lang="en-US" sz="1200" dirty="0">
                <a:latin typeface="Times New Roman" panose="02020603050405020304" pitchFamily="18" charset="0"/>
                <a:cs typeface="Times New Roman" panose="02020603050405020304" pitchFamily="18" charset="0"/>
              </a:rPr>
              <a:t> a site-</a:t>
            </a:r>
            <a:r>
              <a:rPr lang="en-US" sz="1200" dirty="0" err="1">
                <a:latin typeface="Times New Roman" panose="02020603050405020304" pitchFamily="18" charset="0"/>
                <a:cs typeface="Times New Roman" panose="02020603050405020304" pitchFamily="18" charset="0"/>
              </a:rPr>
              <a:t>ului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determinând</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utilizatorii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renunțe</a:t>
            </a:r>
            <a:r>
              <a:rPr lang="en-US" sz="1200" dirty="0">
                <a:latin typeface="Times New Roman" panose="02020603050405020304" pitchFamily="18" charset="0"/>
                <a:cs typeface="Times New Roman" panose="02020603050405020304" pitchFamily="18" charset="0"/>
              </a:rPr>
              <a:t> la </a:t>
            </a:r>
            <a:r>
              <a:rPr lang="en-US" sz="1200" dirty="0" err="1">
                <a:latin typeface="Times New Roman" panose="02020603050405020304" pitchFamily="18" charset="0"/>
                <a:cs typeface="Times New Roman" panose="02020603050405020304" pitchFamily="18" charset="0"/>
              </a:rPr>
              <a:t>procesul</a:t>
            </a:r>
            <a:r>
              <a:rPr lang="en-US" sz="1200" dirty="0">
                <a:latin typeface="Times New Roman" panose="02020603050405020304" pitchFamily="18" charset="0"/>
                <a:cs typeface="Times New Roman" panose="02020603050405020304" pitchFamily="18" charset="0"/>
              </a:rPr>
              <a:t> de </a:t>
            </a:r>
            <a:r>
              <a:rPr lang="en-US" sz="1200" dirty="0" err="1">
                <a:latin typeface="Times New Roman" panose="02020603050405020304" pitchFamily="18" charset="0"/>
                <a:cs typeface="Times New Roman" panose="02020603050405020304" pitchFamily="18" charset="0"/>
              </a:rPr>
              <a:t>cumpărare</a:t>
            </a:r>
            <a:r>
              <a:rPr lang="en-US" sz="1200" dirty="0">
                <a:latin typeface="Times New Roman" panose="02020603050405020304" pitchFamily="18" charset="0"/>
                <a:cs typeface="Times New Roman" panose="02020603050405020304" pitchFamily="18" charset="0"/>
              </a:rPr>
              <a:t>. </a:t>
            </a:r>
          </a:p>
          <a:p>
            <a:pPr marL="0" marR="0" lvl="0" indent="0">
              <a:lnSpc>
                <a:spcPct val="107000"/>
              </a:lnSpc>
              <a:buNone/>
            </a:pPr>
            <a:r>
              <a:rPr lang="en-US" sz="1200" dirty="0">
                <a:latin typeface="Times New Roman" panose="02020603050405020304" pitchFamily="18" charset="0"/>
                <a:cs typeface="Times New Roman" panose="02020603050405020304" pitchFamily="18" charset="0"/>
              </a:rPr>
              <a:t>12. </a:t>
            </a:r>
            <a:r>
              <a:rPr lang="en-US" sz="1200" dirty="0" err="1">
                <a:latin typeface="Times New Roman" panose="02020603050405020304" pitchFamily="18" charset="0"/>
                <a:cs typeface="Times New Roman" panose="02020603050405020304" pitchFamily="18" charset="0"/>
              </a:rPr>
              <a:t>Deficiențe</a:t>
            </a:r>
            <a:r>
              <a:rPr lang="en-US" sz="1200" dirty="0">
                <a:latin typeface="Times New Roman" panose="02020603050405020304" pitchFamily="18" charset="0"/>
                <a:cs typeface="Times New Roman" panose="02020603050405020304" pitchFamily="18" charset="0"/>
              </a:rPr>
              <a:t> de </a:t>
            </a:r>
            <a:r>
              <a:rPr lang="en-US" sz="1200" dirty="0" err="1">
                <a:latin typeface="Times New Roman" panose="02020603050405020304" pitchFamily="18" charset="0"/>
                <a:cs typeface="Times New Roman" panose="02020603050405020304" pitchFamily="18" charset="0"/>
              </a:rPr>
              <a:t>funcționaliate</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unor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elemente</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cheie</a:t>
            </a:r>
            <a:r>
              <a:rPr lang="en-US" sz="1200" dirty="0">
                <a:latin typeface="Times New Roman" panose="02020603050405020304" pitchFamily="18" charset="0"/>
                <a:cs typeface="Times New Roman" panose="02020603050405020304" pitchFamily="18" charset="0"/>
              </a:rPr>
              <a:t> precum </a:t>
            </a:r>
            <a:r>
              <a:rPr lang="en-US" sz="1200" dirty="0" err="1">
                <a:latin typeface="Times New Roman" panose="02020603050405020304" pitchFamily="18" charset="0"/>
                <a:cs typeface="Times New Roman" panose="02020603050405020304" pitchFamily="18" charset="0"/>
              </a:rPr>
              <a:t>adăugarea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în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coș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plata</a:t>
            </a:r>
            <a:r>
              <a:rPr lang="en-US" sz="1200" dirty="0">
                <a:latin typeface="Times New Roman" panose="02020603050405020304" pitchFamily="18" charset="0"/>
                <a:cs typeface="Times New Roman" panose="02020603050405020304" pitchFamily="18" charset="0"/>
              </a:rPr>
              <a:t>, etc.</a:t>
            </a:r>
          </a:p>
          <a:p>
            <a:pPr marL="0" marR="0" lvl="0" indent="0">
              <a:lnSpc>
                <a:spcPct val="107000"/>
              </a:lnSpc>
              <a:spcBef>
                <a:spcPts val="0"/>
              </a:spcBef>
              <a:spcAft>
                <a:spcPts val="800"/>
              </a:spcAft>
              <a:buNone/>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2B033316-593F-4D42-B00A-656436613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635" y="3170392"/>
            <a:ext cx="7836456" cy="3550650"/>
          </a:xfrm>
          <a:prstGeom prst="rect">
            <a:avLst/>
          </a:prstGeom>
        </p:spPr>
      </p:pic>
    </p:spTree>
    <p:extLst>
      <p:ext uri="{BB962C8B-B14F-4D97-AF65-F5344CB8AC3E}">
        <p14:creationId xmlns:p14="http://schemas.microsoft.com/office/powerpoint/2010/main" val="397790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DABA1-DB7D-496F-83F5-697FD679105A}"/>
              </a:ext>
            </a:extLst>
          </p:cNvPr>
          <p:cNvSpPr>
            <a:spLocks noGrp="1"/>
          </p:cNvSpPr>
          <p:nvPr>
            <p:ph idx="1"/>
          </p:nvPr>
        </p:nvSpPr>
        <p:spPr>
          <a:xfrm>
            <a:off x="115410" y="408373"/>
            <a:ext cx="11185864" cy="4811697"/>
          </a:xfrm>
        </p:spPr>
        <p:txBody>
          <a:bodyPr/>
          <a:lstStyle/>
          <a:p>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Raportul</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de defect:</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3E2D9DFE-C947-4540-9AEC-88C590071EEB}"/>
              </a:ext>
            </a:extLst>
          </p:cNvPr>
          <p:cNvSpPr txBox="1"/>
          <p:nvPr/>
        </p:nvSpPr>
        <p:spPr>
          <a:xfrm>
            <a:off x="630314" y="5228946"/>
            <a:ext cx="9756560" cy="1569660"/>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Pe </a:t>
            </a:r>
            <a:r>
              <a:rPr lang="en-US" sz="1600" dirty="0" err="1">
                <a:latin typeface="Times New Roman" panose="02020603050405020304" pitchFamily="18" charset="0"/>
                <a:cs typeface="Times New Roman" panose="02020603050405020304" pitchFamily="18" charset="0"/>
              </a:rPr>
              <a:t>baza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instrumentului</a:t>
            </a:r>
            <a:r>
              <a:rPr lang="en-US" sz="1600" dirty="0">
                <a:latin typeface="Times New Roman" panose="02020603050405020304" pitchFamily="18" charset="0"/>
                <a:cs typeface="Times New Roman" panose="02020603050405020304" pitchFamily="18" charset="0"/>
              </a:rPr>
              <a:t> Jira, a </a:t>
            </a:r>
            <a:r>
              <a:rPr lang="en-US" sz="1600" dirty="0" err="1">
                <a:latin typeface="Times New Roman" panose="02020603050405020304" pitchFamily="18" charset="0"/>
                <a:cs typeface="Times New Roman" panose="02020603050405020304" pitchFamily="18" charset="0"/>
              </a:rPr>
              <a:t>fost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generat</a:t>
            </a:r>
            <a:r>
              <a:rPr lang="en-US" sz="1600" dirty="0">
                <a:latin typeface="Times New Roman" panose="02020603050405020304" pitchFamily="18" charset="0"/>
                <a:cs typeface="Times New Roman" panose="02020603050405020304" pitchFamily="18" charset="0"/>
              </a:rPr>
              <a:t> un </a:t>
            </a:r>
            <a:r>
              <a:rPr lang="en-US" sz="1600" dirty="0" err="1">
                <a:latin typeface="Times New Roman" panose="02020603050405020304" pitchFamily="18" charset="0"/>
                <a:cs typeface="Times New Roman" panose="02020603050405020304" pitchFamily="18" charset="0"/>
              </a:rPr>
              <a:t>raport</a:t>
            </a:r>
            <a:r>
              <a:rPr lang="en-US" sz="1600" dirty="0">
                <a:latin typeface="Times New Roman" panose="02020603050405020304" pitchFamily="18" charset="0"/>
                <a:cs typeface="Times New Roman" panose="02020603050405020304" pitchFamily="18" charset="0"/>
              </a:rPr>
              <a:t> de </a:t>
            </a:r>
            <a:r>
              <a:rPr lang="en-US" sz="1600" dirty="0" err="1">
                <a:latin typeface="Times New Roman" panose="02020603050405020304" pitchFamily="18" charset="0"/>
                <a:cs typeface="Times New Roman" panose="02020603050405020304" pitchFamily="18" charset="0"/>
              </a:rPr>
              <a:t>execuție</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testului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axat</a:t>
            </a:r>
            <a:r>
              <a:rPr lang="en-US" sz="1600" dirty="0">
                <a:latin typeface="Times New Roman" panose="02020603050405020304" pitchFamily="18" charset="0"/>
                <a:cs typeface="Times New Roman" panose="02020603050405020304" pitchFamily="18" charset="0"/>
              </a:rPr>
              <a:t> pe </a:t>
            </a:r>
            <a:r>
              <a:rPr lang="en-US" sz="1600" dirty="0" err="1">
                <a:latin typeface="Times New Roman" panose="02020603050405020304" pitchFamily="18" charset="0"/>
                <a:cs typeface="Times New Roman" panose="02020603050405020304" pitchFamily="18" charset="0"/>
              </a:rPr>
              <a:t>ciclul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Testare</a:t>
            </a:r>
            <a:r>
              <a:rPr lang="en-US" sz="1600" dirty="0">
                <a:latin typeface="Times New Roman" panose="02020603050405020304" pitchFamily="18" charset="0"/>
                <a:cs typeface="Times New Roman" panose="02020603050405020304" pitchFamily="18" charset="0"/>
              </a:rPr>
              <a:t> GUI”. Din 11 story </a:t>
            </a:r>
            <a:r>
              <a:rPr lang="en-US" sz="1600" dirty="0" err="1">
                <a:latin typeface="Times New Roman" panose="02020603050405020304" pitchFamily="18" charset="0"/>
                <a:cs typeface="Times New Roman" panose="02020603050405020304" pitchFamily="18" charset="0"/>
              </a:rPr>
              <a:t>acoperite</a:t>
            </a:r>
            <a:r>
              <a:rPr lang="en-US" sz="1600" dirty="0">
                <a:latin typeface="Times New Roman" panose="02020603050405020304" pitchFamily="18" charset="0"/>
                <a:cs typeface="Times New Roman" panose="02020603050405020304" pitchFamily="18" charset="0"/>
              </a:rPr>
              <a:t> cu 11 teste </a:t>
            </a:r>
            <a:r>
              <a:rPr lang="en-US" sz="1600" dirty="0" err="1">
                <a:latin typeface="Times New Roman" panose="02020603050405020304" pitchFamily="18" charset="0"/>
                <a:cs typeface="Times New Roman" panose="02020603050405020304" pitchFamily="18" charset="0"/>
              </a:rPr>
              <a:t>executate</a:t>
            </a:r>
            <a:r>
              <a:rPr lang="en-US" sz="1600" dirty="0">
                <a:latin typeface="Times New Roman" panose="02020603050405020304" pitchFamily="18" charset="0"/>
                <a:cs typeface="Times New Roman" panose="02020603050405020304" pitchFamily="18" charset="0"/>
              </a:rPr>
              <a:t>, 3 teste au </a:t>
            </a:r>
            <a:r>
              <a:rPr lang="en-US" sz="1600" dirty="0" err="1">
                <a:latin typeface="Times New Roman" panose="02020603050405020304" pitchFamily="18" charset="0"/>
                <a:cs typeface="Times New Roman" panose="02020603050405020304" pitchFamily="18" charset="0"/>
              </a:rPr>
              <a:t>eșuat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Pentru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testele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nereușite</a:t>
            </a:r>
            <a:r>
              <a:rPr lang="en-US" sz="1600" dirty="0">
                <a:latin typeface="Times New Roman" panose="02020603050405020304" pitchFamily="18" charset="0"/>
                <a:cs typeface="Times New Roman" panose="02020603050405020304" pitchFamily="18" charset="0"/>
              </a:rPr>
              <a:t> am </a:t>
            </a:r>
            <a:r>
              <a:rPr lang="en-US" sz="1600" dirty="0" err="1">
                <a:latin typeface="Times New Roman" panose="02020603050405020304" pitchFamily="18" charset="0"/>
                <a:cs typeface="Times New Roman" panose="02020603050405020304" pitchFamily="18" charset="0"/>
              </a:rPr>
              <a:t>identificat</a:t>
            </a:r>
            <a:r>
              <a:rPr lang="en-US" sz="1600" dirty="0">
                <a:latin typeface="Times New Roman" panose="02020603050405020304" pitchFamily="18" charset="0"/>
                <a:cs typeface="Times New Roman" panose="02020603050405020304" pitchFamily="18" charset="0"/>
              </a:rPr>
              <a:t> 1 test cu </a:t>
            </a:r>
            <a:r>
              <a:rPr lang="en-US" sz="1600" dirty="0" err="1">
                <a:latin typeface="Times New Roman" panose="02020603050405020304" pitchFamily="18" charset="0"/>
                <a:cs typeface="Times New Roman" panose="02020603050405020304" pitchFamily="18" charset="0"/>
              </a:rPr>
              <a:t>severitate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scăzută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și</a:t>
            </a:r>
            <a:r>
              <a:rPr lang="en-US" sz="1600" dirty="0">
                <a:latin typeface="Times New Roman" panose="02020603050405020304" pitchFamily="18" charset="0"/>
                <a:cs typeface="Times New Roman" panose="02020603050405020304" pitchFamily="18" charset="0"/>
              </a:rPr>
              <a:t> 2 teste cu </a:t>
            </a:r>
            <a:r>
              <a:rPr lang="en-US" sz="1600" dirty="0" err="1">
                <a:latin typeface="Times New Roman" panose="02020603050405020304" pitchFamily="18" charset="0"/>
                <a:cs typeface="Times New Roman" panose="02020603050405020304" pitchFamily="18" charset="0"/>
              </a:rPr>
              <a:t>severitate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medie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Recomandăm</a:t>
            </a:r>
            <a:r>
              <a:rPr lang="en-US" sz="1600" dirty="0">
                <a:latin typeface="Times New Roman" panose="02020603050405020304" pitchFamily="18" charset="0"/>
                <a:cs typeface="Times New Roman" panose="02020603050405020304" pitchFamily="18" charset="0"/>
              </a:rPr>
              <a:t> o </a:t>
            </a:r>
            <a:r>
              <a:rPr lang="en-US" sz="1600" dirty="0" err="1">
                <a:latin typeface="Times New Roman" panose="02020603050405020304" pitchFamily="18" charset="0"/>
                <a:cs typeface="Times New Roman" panose="02020603050405020304" pitchFamily="18" charset="0"/>
              </a:rPr>
              <a:t>abordare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atentă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și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concentrată</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acestor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defecte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incluzând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următoarele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aspecte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identificarea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cauzelor</a:t>
            </a:r>
            <a:r>
              <a:rPr lang="en-US" sz="1600" dirty="0">
                <a:latin typeface="Times New Roman" panose="02020603050405020304" pitchFamily="18" charset="0"/>
                <a:cs typeface="Times New Roman" panose="02020603050405020304" pitchFamily="18" charset="0"/>
              </a:rPr>
              <a:t> care </a:t>
            </a:r>
            <a:r>
              <a:rPr lang="en-US" sz="1600" dirty="0" err="1">
                <a:latin typeface="Times New Roman" panose="02020603050405020304" pitchFamily="18" charset="0"/>
                <a:cs typeface="Times New Roman" panose="02020603050405020304" pitchFamily="18" charset="0"/>
              </a:rPr>
              <a:t>stau</a:t>
            </a:r>
            <a:r>
              <a:rPr lang="en-US" sz="1600" dirty="0">
                <a:latin typeface="Times New Roman" panose="02020603050405020304" pitchFamily="18" charset="0"/>
                <a:cs typeface="Times New Roman" panose="02020603050405020304" pitchFamily="18" charset="0"/>
              </a:rPr>
              <a:t> la </a:t>
            </a:r>
            <a:r>
              <a:rPr lang="en-US" sz="1600" dirty="0" err="1">
                <a:latin typeface="Times New Roman" panose="02020603050405020304" pitchFamily="18" charset="0"/>
                <a:cs typeface="Times New Roman" panose="02020603050405020304" pitchFamily="18" charset="0"/>
              </a:rPr>
              <a:t>baza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fiecărui</a:t>
            </a:r>
            <a:r>
              <a:rPr lang="en-US" sz="1600" dirty="0">
                <a:latin typeface="Times New Roman" panose="02020603050405020304" pitchFamily="18" charset="0"/>
                <a:cs typeface="Times New Roman" panose="02020603050405020304" pitchFamily="18" charset="0"/>
              </a:rPr>
              <a:t> defect, </a:t>
            </a:r>
            <a:r>
              <a:rPr lang="en-US" sz="1600" dirty="0" err="1">
                <a:latin typeface="Times New Roman" panose="02020603050405020304" pitchFamily="18" charset="0"/>
                <a:cs typeface="Times New Roman" panose="02020603050405020304" pitchFamily="18" charset="0"/>
              </a:rPr>
              <a:t>determinarea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impactului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fiecărui</a:t>
            </a:r>
            <a:r>
              <a:rPr lang="en-US" sz="1600" dirty="0">
                <a:latin typeface="Times New Roman" panose="02020603050405020304" pitchFamily="18" charset="0"/>
                <a:cs typeface="Times New Roman" panose="02020603050405020304" pitchFamily="18" charset="0"/>
              </a:rPr>
              <a:t> defect </a:t>
            </a:r>
            <a:r>
              <a:rPr lang="en-US" sz="1600" dirty="0" err="1">
                <a:latin typeface="Times New Roman" panose="02020603050405020304" pitchFamily="18" charset="0"/>
                <a:cs typeface="Times New Roman" panose="02020603050405020304" pitchFamily="18" charset="0"/>
              </a:rPr>
              <a:t>asupra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experienței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utilizatorului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și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măsurilor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necesare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pentru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corectarea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promptă</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problemelor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identificate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Scopul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nostru</a:t>
            </a:r>
            <a:r>
              <a:rPr lang="en-US" sz="1600" dirty="0">
                <a:latin typeface="Times New Roman" panose="02020603050405020304" pitchFamily="18" charset="0"/>
                <a:cs typeface="Times New Roman" panose="02020603050405020304" pitchFamily="18" charset="0"/>
              </a:rPr>
              <a:t> este </a:t>
            </a:r>
            <a:r>
              <a:rPr lang="en-US" sz="1600" dirty="0" err="1">
                <a:latin typeface="Times New Roman" panose="02020603050405020304" pitchFamily="18" charset="0"/>
                <a:cs typeface="Times New Roman" panose="02020603050405020304" pitchFamily="18" charset="0"/>
              </a:rPr>
              <a:t>să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oferim</a:t>
            </a:r>
            <a:r>
              <a:rPr lang="en-US" sz="1600" dirty="0">
                <a:latin typeface="Times New Roman" panose="02020603050405020304" pitchFamily="18" charset="0"/>
                <a:cs typeface="Times New Roman" panose="02020603050405020304" pitchFamily="18" charset="0"/>
              </a:rPr>
              <a:t> o </a:t>
            </a:r>
            <a:r>
              <a:rPr lang="en-US" sz="1600" dirty="0" err="1">
                <a:latin typeface="Times New Roman" panose="02020603050405020304" pitchFamily="18" charset="0"/>
                <a:cs typeface="Times New Roman" panose="02020603050405020304" pitchFamily="18" charset="0"/>
              </a:rPr>
              <a:t>experiență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îmbunătățită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pentru</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evita</a:t>
            </a:r>
            <a:r>
              <a:rPr lang="en-US" sz="1600" dirty="0">
                <a:latin typeface="Times New Roman" panose="02020603050405020304" pitchFamily="18" charset="0"/>
                <a:cs typeface="Times New Roman" panose="02020603050405020304" pitchFamily="18" charset="0"/>
              </a:rPr>
              <a:t> ca </a:t>
            </a:r>
            <a:r>
              <a:rPr lang="en-US" sz="1600" dirty="0" err="1">
                <a:latin typeface="Times New Roman" panose="02020603050405020304" pitchFamily="18" charset="0"/>
                <a:cs typeface="Times New Roman" panose="02020603050405020304" pitchFamily="18" charset="0"/>
              </a:rPr>
              <a:t>utilizatorii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abandoneze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comanda</a:t>
            </a:r>
            <a:r>
              <a:rPr lang="en-US" sz="16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6B2FC604-289D-4A26-9153-4E53774316DA}"/>
              </a:ext>
            </a:extLst>
          </p:cNvPr>
          <p:cNvSpPr txBox="1"/>
          <p:nvPr/>
        </p:nvSpPr>
        <p:spPr>
          <a:xfrm>
            <a:off x="11647503" y="6480699"/>
            <a:ext cx="45719" cy="369332"/>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D158B0A2-6146-452B-A352-229DB9852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46" y="771309"/>
            <a:ext cx="4688586" cy="4448761"/>
          </a:xfrm>
          <a:prstGeom prst="rect">
            <a:avLst/>
          </a:prstGeom>
        </p:spPr>
      </p:pic>
      <p:pic>
        <p:nvPicPr>
          <p:cNvPr id="6" name="Picture 5">
            <a:extLst>
              <a:ext uri="{FF2B5EF4-FFF2-40B4-BE49-F238E27FC236}">
                <a16:creationId xmlns:a16="http://schemas.microsoft.com/office/drawing/2014/main" id="{5BAC10F2-092E-4724-A2F6-B0E47CF62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355" y="761513"/>
            <a:ext cx="4170657" cy="4466162"/>
          </a:xfrm>
          <a:prstGeom prst="rect">
            <a:avLst/>
          </a:prstGeom>
        </p:spPr>
      </p:pic>
    </p:spTree>
    <p:extLst>
      <p:ext uri="{BB962C8B-B14F-4D97-AF65-F5344CB8AC3E}">
        <p14:creationId xmlns:p14="http://schemas.microsoft.com/office/powerpoint/2010/main" val="208242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388969E-A255-41E5-B8C5-421366481C5F}"/>
              </a:ext>
            </a:extLst>
          </p:cNvPr>
          <p:cNvSpPr txBox="1">
            <a:spLocks/>
          </p:cNvSpPr>
          <p:nvPr/>
        </p:nvSpPr>
        <p:spPr>
          <a:xfrm>
            <a:off x="861134" y="3035053"/>
            <a:ext cx="10117155" cy="347227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accent3">
                    <a:lumMod val="75000"/>
                  </a:schemeClr>
                </a:solidFill>
                <a:latin typeface="Times New Roman" panose="02020603050405020304" pitchFamily="18" charset="0"/>
                <a:cs typeface="Times New Roman" panose="02020603050405020304" pitchFamily="18" charset="0"/>
              </a:rPr>
              <a:t>VĂ MULȚUMESC!</a:t>
            </a:r>
          </a:p>
          <a:p>
            <a:pPr algn="ctr"/>
            <a:endParaRPr lang="en-US" dirty="0">
              <a:solidFill>
                <a:schemeClr val="accent3">
                  <a:lumMod val="75000"/>
                </a:schemeClr>
              </a:solidFill>
              <a:latin typeface="Times New Roman" panose="02020603050405020304" pitchFamily="18" charset="0"/>
              <a:cs typeface="Times New Roman" panose="02020603050405020304" pitchFamily="18" charset="0"/>
            </a:endParaRPr>
          </a:p>
          <a:p>
            <a:pPr algn="ctr"/>
            <a:endParaRPr lang="en-US" dirty="0">
              <a:solidFill>
                <a:schemeClr val="accent3">
                  <a:lumMod val="75000"/>
                </a:schemeClr>
              </a:solidFill>
              <a:latin typeface="Times New Roman" panose="02020603050405020304" pitchFamily="18" charset="0"/>
              <a:cs typeface="Times New Roman" panose="02020603050405020304" pitchFamily="18" charset="0"/>
            </a:endParaRPr>
          </a:p>
          <a:p>
            <a:pPr algn="ctr"/>
            <a:endParaRPr lang="en-US" dirty="0">
              <a:solidFill>
                <a:schemeClr val="accent3">
                  <a:lumMod val="75000"/>
                </a:schemeClr>
              </a:solidFill>
              <a:latin typeface="Times New Roman" panose="02020603050405020304" pitchFamily="18" charset="0"/>
              <a:cs typeface="Times New Roman" panose="02020603050405020304" pitchFamily="18" charset="0"/>
            </a:endParaRPr>
          </a:p>
          <a:p>
            <a:pPr algn="ctr"/>
            <a:r>
              <a:rPr lang="en-US" sz="1600" dirty="0" err="1">
                <a:solidFill>
                  <a:schemeClr val="accent3">
                    <a:lumMod val="75000"/>
                  </a:schemeClr>
                </a:solidFill>
                <a:latin typeface="Times New Roman" panose="02020603050405020304" pitchFamily="18" charset="0"/>
                <a:cs typeface="Times New Roman" panose="02020603050405020304" pitchFamily="18" charset="0"/>
              </a:rPr>
              <a:t>Github</a:t>
            </a:r>
            <a:r>
              <a:rPr lang="en-US" sz="1600" dirty="0">
                <a:solidFill>
                  <a:schemeClr val="accent3">
                    <a:lumMod val="75000"/>
                  </a:schemeClr>
                </a:solidFill>
                <a:latin typeface="Times New Roman" panose="02020603050405020304" pitchFamily="18" charset="0"/>
                <a:cs typeface="Times New Roman" panose="02020603050405020304" pitchFamily="18" charset="0"/>
              </a:rPr>
              <a:t>: https://github.com/Iggosav/manual_testing_portofolio</a:t>
            </a:r>
          </a:p>
        </p:txBody>
      </p:sp>
    </p:spTree>
    <p:extLst>
      <p:ext uri="{BB962C8B-B14F-4D97-AF65-F5344CB8AC3E}">
        <p14:creationId xmlns:p14="http://schemas.microsoft.com/office/powerpoint/2010/main" val="219052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448B-4FC0-4C79-900F-069334FD5343}"/>
              </a:ext>
            </a:extLst>
          </p:cNvPr>
          <p:cNvSpPr>
            <a:spLocks noGrp="1"/>
          </p:cNvSpPr>
          <p:nvPr>
            <p:ph type="title"/>
          </p:nvPr>
        </p:nvSpPr>
        <p:spPr>
          <a:xfrm>
            <a:off x="550416" y="82694"/>
            <a:ext cx="3747115" cy="358396"/>
          </a:xfrm>
        </p:spPr>
        <p:txBody>
          <a:bodyPr>
            <a:noAutofit/>
          </a:body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I.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Teorie</a:t>
            </a:r>
            <a:r>
              <a:rPr lang="en-US" sz="2400" dirty="0">
                <a:solidFill>
                  <a:schemeClr val="accent3">
                    <a:lumMod val="75000"/>
                  </a:schemeClr>
                </a:solidFill>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4BA30751-0216-4A4D-A2E1-DF7E886D6369}"/>
              </a:ext>
            </a:extLst>
          </p:cNvPr>
          <p:cNvSpPr>
            <a:spLocks noGrp="1"/>
          </p:cNvSpPr>
          <p:nvPr>
            <p:ph idx="1"/>
          </p:nvPr>
        </p:nvSpPr>
        <p:spPr>
          <a:xfrm>
            <a:off x="550416" y="577049"/>
            <a:ext cx="9898601" cy="6019060"/>
          </a:xfrm>
        </p:spPr>
        <p:txBody>
          <a:bodyPr>
            <a:normAutofit/>
          </a:bodyPr>
          <a:lstStyle/>
          <a:p>
            <a:endPar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fr-FR" b="0" i="0" u="none" strike="noStrike" baseline="0" dirty="0" err="1">
                <a:solidFill>
                  <a:schemeClr val="accent2">
                    <a:lumMod val="60000"/>
                    <a:lumOff val="40000"/>
                  </a:schemeClr>
                </a:solidFill>
                <a:latin typeface="Times New Roman" panose="02020603050405020304" pitchFamily="18" charset="0"/>
                <a:cs typeface="Times New Roman" panose="02020603050405020304" pitchFamily="18" charset="0"/>
              </a:rPr>
              <a:t>Explicați</a:t>
            </a:r>
            <a:r>
              <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b="0" i="0" u="none" strike="noStrike" baseline="0" dirty="0" err="1">
                <a:solidFill>
                  <a:schemeClr val="accent2">
                    <a:lumMod val="60000"/>
                    <a:lumOff val="40000"/>
                  </a:schemeClr>
                </a:solidFill>
                <a:latin typeface="Times New Roman" panose="02020603050405020304" pitchFamily="18" charset="0"/>
                <a:cs typeface="Times New Roman" panose="02020603050405020304" pitchFamily="18" charset="0"/>
              </a:rPr>
              <a:t>pe</a:t>
            </a:r>
            <a:r>
              <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b="0" i="0" u="none" strike="noStrike" baseline="0" dirty="0" err="1">
                <a:solidFill>
                  <a:schemeClr val="accent2">
                    <a:lumMod val="60000"/>
                    <a:lumOff val="40000"/>
                  </a:schemeClr>
                </a:solidFill>
                <a:latin typeface="Times New Roman" panose="02020603050405020304" pitchFamily="18" charset="0"/>
                <a:cs typeface="Times New Roman" panose="02020603050405020304" pitchFamily="18" charset="0"/>
              </a:rPr>
              <a:t>scurt</a:t>
            </a:r>
            <a:r>
              <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rPr>
              <a:t> ce </a:t>
            </a:r>
            <a:r>
              <a:rPr lang="fr-FR" b="0" i="0" u="none" strike="noStrike" baseline="0" dirty="0" err="1">
                <a:solidFill>
                  <a:schemeClr val="accent2">
                    <a:lumMod val="60000"/>
                    <a:lumOff val="40000"/>
                  </a:schemeClr>
                </a:solidFill>
                <a:latin typeface="Times New Roman" panose="02020603050405020304" pitchFamily="18" charset="0"/>
                <a:cs typeface="Times New Roman" panose="02020603050405020304" pitchFamily="18" charset="0"/>
              </a:rPr>
              <a:t>sunt</a:t>
            </a:r>
            <a:r>
              <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b="0" i="0" u="none" strike="noStrike" baseline="0" dirty="0" err="1">
                <a:solidFill>
                  <a:schemeClr val="accent2">
                    <a:lumMod val="60000"/>
                    <a:lumOff val="40000"/>
                  </a:schemeClr>
                </a:solidFill>
                <a:latin typeface="Times New Roman" panose="02020603050405020304" pitchFamily="18" charset="0"/>
                <a:cs typeface="Times New Roman" panose="02020603050405020304" pitchFamily="18" charset="0"/>
              </a:rPr>
              <a:t>cerințele</a:t>
            </a:r>
            <a:r>
              <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rPr>
              <a:t> de business, la ce ne </a:t>
            </a:r>
            <a:r>
              <a:rPr lang="fr-FR" b="0" i="0" u="none" strike="noStrike" baseline="0" dirty="0" err="1">
                <a:solidFill>
                  <a:schemeClr val="accent2">
                    <a:lumMod val="60000"/>
                    <a:lumOff val="40000"/>
                  </a:schemeClr>
                </a:solidFill>
                <a:latin typeface="Times New Roman" panose="02020603050405020304" pitchFamily="18" charset="0"/>
                <a:cs typeface="Times New Roman" panose="02020603050405020304" pitchFamily="18" charset="0"/>
              </a:rPr>
              <a:t>folosesc</a:t>
            </a:r>
            <a:r>
              <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b="0" i="0" u="none" strike="noStrike" baseline="0" dirty="0" err="1">
                <a:solidFill>
                  <a:schemeClr val="accent2">
                    <a:lumMod val="60000"/>
                    <a:lumOff val="40000"/>
                  </a:schemeClr>
                </a:solidFill>
                <a:latin typeface="Times New Roman" panose="02020603050405020304" pitchFamily="18" charset="0"/>
                <a:cs typeface="Times New Roman" panose="02020603050405020304" pitchFamily="18" charset="0"/>
              </a:rPr>
              <a:t>și</a:t>
            </a:r>
            <a:r>
              <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b="0" i="0" u="none" strike="noStrike" baseline="0" dirty="0" err="1">
                <a:solidFill>
                  <a:schemeClr val="accent2">
                    <a:lumMod val="60000"/>
                    <a:lumOff val="40000"/>
                  </a:schemeClr>
                </a:solidFill>
                <a:latin typeface="Times New Roman" panose="02020603050405020304" pitchFamily="18" charset="0"/>
                <a:cs typeface="Times New Roman" panose="02020603050405020304" pitchFamily="18" charset="0"/>
              </a:rPr>
              <a:t>cine</a:t>
            </a:r>
            <a:r>
              <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rPr>
              <a:t> le </a:t>
            </a:r>
            <a:r>
              <a:rPr lang="fr-FR" b="0" i="0" u="none" strike="noStrike" baseline="0" dirty="0" err="1">
                <a:solidFill>
                  <a:schemeClr val="accent2">
                    <a:lumMod val="60000"/>
                    <a:lumOff val="40000"/>
                  </a:schemeClr>
                </a:solidFill>
                <a:latin typeface="Times New Roman" panose="02020603050405020304" pitchFamily="18" charset="0"/>
                <a:cs typeface="Times New Roman" panose="02020603050405020304" pitchFamily="18" charset="0"/>
              </a:rPr>
              <a:t>creează</a:t>
            </a:r>
            <a:endPar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          -  </a:t>
            </a:r>
            <a:r>
              <a:rPr lang="fr-FR" i="1" dirty="0" err="1">
                <a:solidFill>
                  <a:schemeClr val="bg2">
                    <a:lumMod val="40000"/>
                    <a:lumOff val="60000"/>
                  </a:schemeClr>
                </a:solidFill>
                <a:latin typeface="Times New Roman" panose="02020603050405020304" pitchFamily="18" charset="0"/>
                <a:cs typeface="Times New Roman" panose="02020603050405020304" pitchFamily="18" charset="0"/>
              </a:rPr>
              <a:t>C</a:t>
            </a:r>
            <a:r>
              <a:rPr lang="fr-FR" b="0" i="1" u="none" strike="noStrike" baseline="0" dirty="0" err="1">
                <a:solidFill>
                  <a:schemeClr val="bg2">
                    <a:lumMod val="40000"/>
                    <a:lumOff val="60000"/>
                  </a:schemeClr>
                </a:solidFill>
                <a:latin typeface="Times New Roman" panose="02020603050405020304" pitchFamily="18" charset="0"/>
                <a:cs typeface="Times New Roman" panose="02020603050405020304" pitchFamily="18" charset="0"/>
              </a:rPr>
              <a:t>erințele</a:t>
            </a:r>
            <a:r>
              <a:rPr lang="fr-FR" b="0" i="1" u="none" strike="noStrike" baseline="0" dirty="0">
                <a:solidFill>
                  <a:schemeClr val="bg2">
                    <a:lumMod val="40000"/>
                    <a:lumOff val="60000"/>
                  </a:schemeClr>
                </a:solidFill>
                <a:latin typeface="Times New Roman" panose="02020603050405020304" pitchFamily="18" charset="0"/>
                <a:cs typeface="Times New Roman" panose="02020603050405020304" pitchFamily="18" charset="0"/>
              </a:rPr>
              <a:t> de business</a:t>
            </a:r>
            <a:r>
              <a:rPr lang="fr-FR" b="0" u="none" strike="noStrike" baseline="0"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Fac parte </a:t>
            </a:r>
            <a:r>
              <a:rPr lang="fr-FR" b="0" i="0" u="none" strike="noStrike" baseline="0" dirty="0">
                <a:latin typeface="Times New Roman" panose="02020603050405020304" pitchFamily="18" charset="0"/>
                <a:cs typeface="Times New Roman" panose="02020603050405020304" pitchFamily="18" charset="0"/>
              </a:rPr>
              <a:t>din </a:t>
            </a:r>
            <a:r>
              <a:rPr lang="fr-FR" b="0" i="0" u="none" strike="noStrike" baseline="0" dirty="0" err="1">
                <a:latin typeface="Times New Roman" panose="02020603050405020304" pitchFamily="18" charset="0"/>
                <a:cs typeface="Times New Roman" panose="02020603050405020304" pitchFamily="18" charset="0"/>
              </a:rPr>
              <a:t>documentați</a:t>
            </a:r>
            <a:r>
              <a:rPr lang="fr-FR" dirty="0" err="1">
                <a:latin typeface="Times New Roman" panose="02020603050405020304" pitchFamily="18" charset="0"/>
                <a:cs typeface="Times New Roman" panose="02020603050405020304" pitchFamily="18" charset="0"/>
              </a:rPr>
              <a:t>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primit</a:t>
            </a:r>
            <a:r>
              <a:rPr lang="en-US" dirty="0">
                <a:latin typeface="Times New Roman" panose="02020603050405020304" pitchFamily="18" charset="0"/>
                <a:cs typeface="Times New Roman" panose="02020603050405020304" pitchFamily="18" charset="0"/>
              </a:rPr>
              <a:t>ă de la client . </a:t>
            </a:r>
            <a:r>
              <a:rPr lang="en-US" dirty="0" err="1">
                <a:latin typeface="Times New Roman" panose="02020603050405020304" pitchFamily="18" charset="0"/>
                <a:cs typeface="Times New Roman" panose="02020603050405020304" pitchFamily="18" charset="0"/>
              </a:rPr>
              <a:t>Ele</a:t>
            </a:r>
            <a:r>
              <a:rPr lang="en-US" dirty="0">
                <a:latin typeface="Times New Roman" panose="02020603050405020304" pitchFamily="18" charset="0"/>
                <a:cs typeface="Times New Roman" panose="02020603050405020304" pitchFamily="18" charset="0"/>
              </a:rPr>
              <a:t> pot fi create de </a:t>
            </a:r>
            <a:r>
              <a:rPr lang="en-US" dirty="0" err="1">
                <a:latin typeface="Times New Roman" panose="02020603050405020304" pitchFamily="18" charset="0"/>
                <a:cs typeface="Times New Roman" panose="02020603050405020304" pitchFamily="18" charset="0"/>
              </a:rPr>
              <a:t>echipa</a:t>
            </a:r>
            <a:r>
              <a:rPr lang="en-US" dirty="0">
                <a:latin typeface="Times New Roman" panose="02020603050405020304" pitchFamily="18" charset="0"/>
                <a:cs typeface="Times New Roman" panose="02020603050405020304" pitchFamily="18" charset="0"/>
              </a:rPr>
              <a:t> de Business analyst, Product Owner, </a:t>
            </a:r>
            <a:r>
              <a:rPr lang="en-US" dirty="0" err="1">
                <a:latin typeface="Times New Roman" panose="02020603050405020304" pitchFamily="18" charset="0"/>
                <a:cs typeface="Times New Roman" panose="02020603050405020304" pitchFamily="18" charset="0"/>
              </a:rPr>
              <a:t>Sponsorul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proiectului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păr</a:t>
            </a:r>
            <a:r>
              <a:rPr lang="fr-FR" b="0" i="0" u="none" strike="noStrike" baseline="0" dirty="0">
                <a:latin typeface="Times New Roman" panose="02020603050405020304" pitchFamily="18" charset="0"/>
                <a:cs typeface="Times New Roman" panose="02020603050405020304" pitchFamily="18" charset="0"/>
              </a:rPr>
              <a:t>ț</a:t>
            </a:r>
            <a:r>
              <a:rPr lang="en-US" dirty="0">
                <a:latin typeface="Times New Roman" panose="02020603050405020304" pitchFamily="18" charset="0"/>
                <a:cs typeface="Times New Roman" panose="02020603050405020304" pitchFamily="18" charset="0"/>
              </a:rPr>
              <a:t>i </a:t>
            </a:r>
            <a:r>
              <a:rPr lang="en-US" dirty="0" err="1">
                <a:latin typeface="Times New Roman" panose="02020603050405020304" pitchFamily="18" charset="0"/>
                <a:cs typeface="Times New Roman" panose="02020603050405020304" pitchFamily="18" charset="0"/>
              </a:rPr>
              <a:t>interesate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Scopul</a:t>
            </a:r>
            <a:r>
              <a:rPr lang="en-US" dirty="0">
                <a:latin typeface="Times New Roman" panose="02020603050405020304" pitchFamily="18" charset="0"/>
                <a:cs typeface="Times New Roman" panose="02020603050405020304" pitchFamily="18" charset="0"/>
              </a:rPr>
              <a:t> lor este de a </a:t>
            </a:r>
            <a:r>
              <a:rPr lang="en-US" dirty="0" err="1">
                <a:latin typeface="Times New Roman" panose="02020603050405020304" pitchFamily="18" charset="0"/>
                <a:cs typeface="Times New Roman" panose="02020603050405020304" pitchFamily="18" charset="0"/>
              </a:rPr>
              <a:t>stabili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obiectivele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nevoile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proiect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astfel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încât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întreaga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echipă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înțeleagă</a:t>
            </a:r>
            <a:r>
              <a:rPr lang="en-US" dirty="0">
                <a:latin typeface="Times New Roman" panose="02020603050405020304" pitchFamily="18" charset="0"/>
                <a:cs typeface="Times New Roman" panose="02020603050405020304" pitchFamily="18" charset="0"/>
              </a:rPr>
              <a:t> care sunt </a:t>
            </a:r>
            <a:r>
              <a:rPr lang="en-US" dirty="0" err="1">
                <a:latin typeface="Times New Roman" panose="02020603050405020304" pitchFamily="18" charset="0"/>
                <a:cs typeface="Times New Roman" panose="02020603050405020304" pitchFamily="18" charset="0"/>
              </a:rPr>
              <a:t>cerințele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proiectului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organizeze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pașii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urmat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considerare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riscurile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aibe</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viziune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clară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asupra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rezultatelor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așteptate</a:t>
            </a:r>
            <a:r>
              <a:rPr lang="en-US" dirty="0">
                <a:solidFill>
                  <a:schemeClr val="bg1"/>
                </a:solidFill>
                <a:latin typeface="Times New Roman" panose="02020603050405020304" pitchFamily="18" charset="0"/>
                <a:cs typeface="Times New Roman" panose="02020603050405020304" pitchFamily="18" charset="0"/>
              </a:rPr>
              <a:t>. </a:t>
            </a:r>
          </a:p>
          <a:p>
            <a:pPr marL="0" indent="0">
              <a:buNone/>
            </a:pPr>
            <a:endParaRPr lang="fr-FR" dirty="0">
              <a:solidFill>
                <a:schemeClr val="bg1"/>
              </a:solidFill>
              <a:latin typeface="Times New Roman" panose="02020603050405020304" pitchFamily="18" charset="0"/>
              <a:cs typeface="Times New Roman" panose="02020603050405020304" pitchFamily="18" charset="0"/>
            </a:endParaRPr>
          </a:p>
          <a:p>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Explicați</a:t>
            </a:r>
            <a:r>
              <a:rPr lang="fr-FR"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diferența</a:t>
            </a:r>
            <a:r>
              <a:rPr lang="fr-FR"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între</a:t>
            </a:r>
            <a:r>
              <a:rPr lang="fr-FR" dirty="0">
                <a:solidFill>
                  <a:schemeClr val="accent2">
                    <a:lumMod val="60000"/>
                    <a:lumOff val="40000"/>
                  </a:schemeClr>
                </a:solidFill>
                <a:latin typeface="Times New Roman" panose="02020603050405020304" pitchFamily="18" charset="0"/>
                <a:cs typeface="Times New Roman" panose="02020603050405020304" pitchFamily="18" charset="0"/>
              </a:rPr>
              <a:t> un test condition </a:t>
            </a:r>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și</a:t>
            </a:r>
            <a:r>
              <a:rPr lang="fr-FR" dirty="0">
                <a:solidFill>
                  <a:schemeClr val="accent2">
                    <a:lumMod val="60000"/>
                    <a:lumOff val="40000"/>
                  </a:schemeClr>
                </a:solidFill>
                <a:latin typeface="Times New Roman" panose="02020603050405020304" pitchFamily="18" charset="0"/>
                <a:cs typeface="Times New Roman" panose="02020603050405020304" pitchFamily="18" charset="0"/>
              </a:rPr>
              <a:t> test case. </a:t>
            </a:r>
          </a:p>
          <a:p>
            <a:pPr marL="0" indent="0">
              <a:buNone/>
            </a:pPr>
            <a:r>
              <a:rPr lang="fr-FR" i="1" dirty="0">
                <a:latin typeface="Times New Roman" panose="02020603050405020304" pitchFamily="18" charset="0"/>
                <a:cs typeface="Times New Roman" panose="02020603050405020304" pitchFamily="18" charset="0"/>
              </a:rPr>
              <a:t>	-  </a:t>
            </a:r>
            <a:r>
              <a:rPr lang="fr-FR" i="1" dirty="0">
                <a:solidFill>
                  <a:schemeClr val="bg2">
                    <a:lumMod val="40000"/>
                    <a:lumOff val="60000"/>
                  </a:schemeClr>
                </a:solidFill>
                <a:latin typeface="Times New Roman" panose="02020603050405020304" pitchFamily="18" charset="0"/>
                <a:cs typeface="Times New Roman" panose="02020603050405020304" pitchFamily="18" charset="0"/>
              </a:rPr>
              <a:t>Test condition</a:t>
            </a:r>
            <a:r>
              <a:rPr lang="fr-FR" dirty="0">
                <a:latin typeface="Times New Roman" panose="02020603050405020304" pitchFamily="18" charset="0"/>
                <a:cs typeface="Times New Roman" panose="02020603050405020304" pitchFamily="18" charset="0"/>
              </a:rPr>
              <a:t>:</a:t>
            </a:r>
            <a:r>
              <a:rPr lang="fr-FR"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Este o situa</a:t>
            </a:r>
            <a:r>
              <a:rPr lang="en-US" dirty="0">
                <a:latin typeface="Times New Roman" panose="02020603050405020304" pitchFamily="18" charset="0"/>
                <a:cs typeface="Times New Roman" panose="02020603050405020304" pitchFamily="18" charset="0"/>
              </a:rPr>
              <a:t>ț</a:t>
            </a:r>
            <a:r>
              <a:rPr lang="fr-FR" dirty="0" err="1">
                <a:latin typeface="Times New Roman" panose="02020603050405020304" pitchFamily="18" charset="0"/>
                <a:cs typeface="Times New Roman" panose="02020603050405020304" pitchFamily="18" charset="0"/>
              </a:rPr>
              <a:t>ie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specific</a:t>
            </a:r>
            <a:r>
              <a:rPr lang="en-US" dirty="0">
                <a:latin typeface="Times New Roman" panose="02020603050405020304" pitchFamily="18" charset="0"/>
                <a:cs typeface="Times New Roman" panose="02020603050405020304" pitchFamily="18" charset="0"/>
              </a:rPr>
              <a:t>ă</a:t>
            </a:r>
            <a:r>
              <a:rPr lang="fr-FR" dirty="0">
                <a:latin typeface="Times New Roman" panose="02020603050405020304" pitchFamily="18" charset="0"/>
                <a:cs typeface="Times New Roman" panose="02020603050405020304" pitchFamily="18" charset="0"/>
              </a:rPr>
              <a:t> a </a:t>
            </a:r>
            <a:r>
              <a:rPr lang="fr-FR" dirty="0" err="1">
                <a:latin typeface="Times New Roman" panose="02020603050405020304" pitchFamily="18" charset="0"/>
                <a:cs typeface="Times New Roman" panose="02020603050405020304" pitchFamily="18" charset="0"/>
              </a:rPr>
              <a:t>unui</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sistem</a:t>
            </a:r>
            <a:r>
              <a:rPr lang="fr-FR" dirty="0">
                <a:latin typeface="Times New Roman" panose="02020603050405020304" pitchFamily="18" charset="0"/>
                <a:cs typeface="Times New Roman" panose="02020603050405020304" pitchFamily="18" charset="0"/>
              </a:rPr>
              <a:t> care </a:t>
            </a:r>
            <a:r>
              <a:rPr lang="fr-FR" dirty="0" err="1">
                <a:latin typeface="Times New Roman" panose="02020603050405020304" pitchFamily="18" charset="0"/>
                <a:cs typeface="Times New Roman" panose="02020603050405020304" pitchFamily="18" charset="0"/>
              </a:rPr>
              <a:t>poate</a:t>
            </a:r>
            <a:r>
              <a:rPr lang="fr-FR" dirty="0">
                <a:latin typeface="Times New Roman" panose="02020603050405020304" pitchFamily="18" charset="0"/>
                <a:cs typeface="Times New Roman" panose="02020603050405020304" pitchFamily="18" charset="0"/>
              </a:rPr>
              <a:t> fi </a:t>
            </a:r>
            <a:r>
              <a:rPr lang="fr-FR" dirty="0" err="1">
                <a:latin typeface="Times New Roman" panose="02020603050405020304" pitchFamily="18" charset="0"/>
                <a:cs typeface="Times New Roman" panose="02020603050405020304" pitchFamily="18" charset="0"/>
              </a:rPr>
              <a:t>testat</a:t>
            </a:r>
            <a:r>
              <a:rPr lang="en-US" dirty="0">
                <a:latin typeface="Times New Roman" panose="02020603050405020304" pitchFamily="18" charset="0"/>
                <a:cs typeface="Times New Roman" panose="02020603050405020304" pitchFamily="18" charset="0"/>
              </a:rPr>
              <a:t>ă, </a:t>
            </a:r>
            <a:r>
              <a:rPr lang="en-US" dirty="0" err="1">
                <a:latin typeface="Times New Roman" panose="02020603050405020304" pitchFamily="18" charset="0"/>
                <a:cs typeface="Times New Roman" panose="02020603050405020304" pitchFamily="18" charset="0"/>
              </a:rPr>
              <a:t>fără</a:t>
            </a:r>
            <a:r>
              <a:rPr lang="en-US" dirty="0">
                <a:latin typeface="Times New Roman" panose="02020603050405020304" pitchFamily="18" charset="0"/>
                <a:cs typeface="Times New Roman" panose="02020603050405020304" pitchFamily="18" charset="0"/>
              </a:rPr>
              <a:t> a se </a:t>
            </a:r>
            <a:r>
              <a:rPr lang="en-US" dirty="0" err="1">
                <a:latin typeface="Times New Roman" panose="02020603050405020304" pitchFamily="18" charset="0"/>
                <a:cs typeface="Times New Roman" panose="02020603050405020304" pitchFamily="18" charset="0"/>
              </a:rPr>
              <a:t>oferi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detalii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Acesta</a:t>
            </a:r>
            <a:r>
              <a:rPr lang="en-US" dirty="0">
                <a:latin typeface="Times New Roman" panose="02020603050405020304" pitchFamily="18" charset="0"/>
                <a:cs typeface="Times New Roman" panose="02020603050405020304" pitchFamily="18" charset="0"/>
              </a:rPr>
              <a:t> este </a:t>
            </a:r>
            <a:r>
              <a:rPr lang="en-US" dirty="0" err="1">
                <a:latin typeface="Times New Roman" panose="02020603050405020304" pitchFamily="18" charset="0"/>
                <a:cs typeface="Times New Roman" panose="02020603050405020304" pitchFamily="18" charset="0"/>
              </a:rPr>
              <a:t>punctul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plecare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crearea</a:t>
            </a:r>
            <a:r>
              <a:rPr lang="en-US" dirty="0">
                <a:latin typeface="Times New Roman" panose="02020603050405020304" pitchFamily="18" charset="0"/>
                <a:cs typeface="Times New Roman" panose="02020603050405020304" pitchFamily="18" charset="0"/>
              </a:rPr>
              <a:t> de test case. </a:t>
            </a:r>
            <a:r>
              <a:rPr lang="fr-FR" dirty="0">
                <a:latin typeface="Times New Roman" panose="02020603050405020304" pitchFamily="18" charset="0"/>
                <a:cs typeface="Times New Roman" panose="02020603050405020304" pitchFamily="18" charset="0"/>
              </a:rPr>
              <a:t>Test condition r</a:t>
            </a:r>
            <a:r>
              <a:rPr lang="en-US" dirty="0" err="1">
                <a:latin typeface="Times New Roman" panose="02020603050405020304" pitchFamily="18" charset="0"/>
                <a:cs typeface="Times New Roman" panose="02020603050405020304" pitchFamily="18" charset="0"/>
              </a:rPr>
              <a:t>ăspunde</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întrebarea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“Ce </a:t>
            </a:r>
            <a:r>
              <a:rPr lang="en-US" b="1" dirty="0" err="1">
                <a:latin typeface="Times New Roman" panose="02020603050405020304" pitchFamily="18" charset="0"/>
                <a:cs typeface="Times New Roman" panose="02020603050405020304" pitchFamily="18" charset="0"/>
              </a:rPr>
              <a:t>testăm</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fr-FR" i="1" dirty="0">
                <a:latin typeface="Times New Roman" panose="02020603050405020304" pitchFamily="18" charset="0"/>
                <a:cs typeface="Times New Roman" panose="02020603050405020304" pitchFamily="18" charset="0"/>
              </a:rPr>
              <a:t>	-  </a:t>
            </a:r>
            <a:r>
              <a:rPr lang="fr-FR" i="1" dirty="0">
                <a:solidFill>
                  <a:schemeClr val="bg2">
                    <a:lumMod val="40000"/>
                    <a:lumOff val="60000"/>
                  </a:schemeClr>
                </a:solidFill>
                <a:latin typeface="Times New Roman" panose="02020603050405020304" pitchFamily="18" charset="0"/>
                <a:cs typeface="Times New Roman" panose="02020603050405020304" pitchFamily="18" charset="0"/>
              </a:rPr>
              <a:t>Test case</a:t>
            </a:r>
            <a:r>
              <a:rPr lang="fr-FR" dirty="0">
                <a:latin typeface="Times New Roman" panose="02020603050405020304" pitchFamily="18" charset="0"/>
                <a:cs typeface="Times New Roman" panose="02020603050405020304" pitchFamily="18" charset="0"/>
              </a:rPr>
              <a:t>:</a:t>
            </a:r>
            <a:r>
              <a:rPr lang="fr-FR"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Cuprinde</a:t>
            </a:r>
            <a:r>
              <a:rPr lang="en-US" dirty="0">
                <a:latin typeface="Times New Roman" panose="02020603050405020304" pitchFamily="18" charset="0"/>
                <a:cs typeface="Times New Roman" panose="02020603050405020304" pitchFamily="18" charset="0"/>
              </a:rPr>
              <a:t> mai </a:t>
            </a:r>
            <a:r>
              <a:rPr lang="en-US" dirty="0" err="1">
                <a:latin typeface="Times New Roman" panose="02020603050405020304" pitchFamily="18" charset="0"/>
                <a:cs typeface="Times New Roman" panose="02020603050405020304" pitchFamily="18" charset="0"/>
              </a:rPr>
              <a:t>multe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detalii</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condiții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concreți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trebuiesc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urmați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verifica</a:t>
            </a:r>
            <a:r>
              <a:rPr lang="en-US" dirty="0">
                <a:latin typeface="Times New Roman" panose="02020603050405020304" pitchFamily="18" charset="0"/>
                <a:cs typeface="Times New Roman" panose="02020603050405020304" pitchFamily="18" charset="0"/>
              </a:rPr>
              <a:t> un test condition. </a:t>
            </a:r>
            <a:r>
              <a:rPr lang="fr-FR" dirty="0">
                <a:latin typeface="Times New Roman" panose="02020603050405020304" pitchFamily="18" charset="0"/>
                <a:cs typeface="Times New Roman" panose="02020603050405020304" pitchFamily="18" charset="0"/>
              </a:rPr>
              <a:t>Test case r</a:t>
            </a:r>
            <a:r>
              <a:rPr lang="en-US" dirty="0" err="1">
                <a:latin typeface="Times New Roman" panose="02020603050405020304" pitchFamily="18" charset="0"/>
                <a:cs typeface="Times New Roman" panose="02020603050405020304" pitchFamily="18" charset="0"/>
              </a:rPr>
              <a:t>ăspunde</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întrebarea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“Cum </a:t>
            </a:r>
            <a:r>
              <a:rPr lang="en-US" b="1" dirty="0" err="1">
                <a:latin typeface="Times New Roman" panose="02020603050405020304" pitchFamily="18" charset="0"/>
                <a:cs typeface="Times New Roman" panose="02020603050405020304" pitchFamily="18" charset="0"/>
              </a:rPr>
              <a:t>testăm</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0" indent="0">
              <a:buNone/>
            </a:pPr>
            <a:r>
              <a:rPr lang="fr-FR" dirty="0">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ă </a:t>
            </a:r>
            <a:r>
              <a:rPr lang="fr-FR" dirty="0">
                <a:latin typeface="Times New Roman" panose="02020603050405020304" pitchFamily="18" charset="0"/>
                <a:cs typeface="Times New Roman" panose="02020603050405020304" pitchFamily="18" charset="0"/>
              </a:rPr>
              <a:t>:Test condition este </a:t>
            </a:r>
            <a:r>
              <a:rPr lang="fr-FR" dirty="0" err="1">
                <a:latin typeface="Times New Roman" panose="02020603050405020304" pitchFamily="18" charset="0"/>
                <a:cs typeface="Times New Roman" panose="02020603050405020304" pitchFamily="18" charset="0"/>
              </a:rPr>
              <a:t>condi</a:t>
            </a:r>
            <a:r>
              <a:rPr lang="en-US" dirty="0" err="1">
                <a:latin typeface="Times New Roman" panose="02020603050405020304" pitchFamily="18" charset="0"/>
                <a:cs typeface="Times New Roman" panose="02020603050405020304" pitchFamily="18" charset="0"/>
              </a:rPr>
              <a:t>ția</a:t>
            </a:r>
            <a:r>
              <a:rPr lang="fr-FR" dirty="0">
                <a:latin typeface="Times New Roman" panose="02020603050405020304" pitchFamily="18" charset="0"/>
                <a:cs typeface="Times New Roman" panose="02020603050405020304" pitchFamily="18" charset="0"/>
              </a:rPr>
              <a:t> care </a:t>
            </a:r>
            <a:r>
              <a:rPr lang="fr-FR" dirty="0" err="1">
                <a:latin typeface="Times New Roman" panose="02020603050405020304" pitchFamily="18" charset="0"/>
                <a:cs typeface="Times New Roman" panose="02020603050405020304" pitchFamily="18" charset="0"/>
              </a:rPr>
              <a:t>trebuie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îndeplinit</a:t>
            </a:r>
            <a:r>
              <a:rPr lang="en-US" dirty="0">
                <a:latin typeface="Times New Roman" panose="02020603050405020304" pitchFamily="18" charset="0"/>
                <a:cs typeface="Times New Roman" panose="02020603050405020304" pitchFamily="18" charset="0"/>
              </a:rPr>
              <a:t>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pentru</a:t>
            </a:r>
            <a:r>
              <a:rPr lang="fr-FR" dirty="0">
                <a:latin typeface="Times New Roman" panose="02020603050405020304" pitchFamily="18" charset="0"/>
                <a:cs typeface="Times New Roman" panose="02020603050405020304" pitchFamily="18" charset="0"/>
              </a:rPr>
              <a:t> ca un test case </a:t>
            </a:r>
            <a:r>
              <a:rPr lang="fr-FR" dirty="0" err="1">
                <a:latin typeface="Times New Roman" panose="02020603050405020304" pitchFamily="18" charset="0"/>
                <a:cs typeface="Times New Roman" panose="02020603050405020304" pitchFamily="18" charset="0"/>
              </a:rPr>
              <a:t>să</a:t>
            </a:r>
            <a:r>
              <a:rPr lang="fr-FR" dirty="0">
                <a:latin typeface="Times New Roman" panose="02020603050405020304" pitchFamily="18" charset="0"/>
                <a:cs typeface="Times New Roman" panose="02020603050405020304" pitchFamily="18" charset="0"/>
              </a:rPr>
              <a:t> fie « </a:t>
            </a:r>
            <a:r>
              <a:rPr lang="fr-FR" dirty="0" err="1">
                <a:latin typeface="Times New Roman" panose="02020603050405020304" pitchFamily="18" charset="0"/>
                <a:cs typeface="Times New Roman" panose="02020603050405020304" pitchFamily="18" charset="0"/>
              </a:rPr>
              <a:t>passed</a:t>
            </a:r>
            <a:r>
              <a:rPr lang="fr-FR" dirty="0">
                <a:latin typeface="Times New Roman" panose="02020603050405020304" pitchFamily="18" charset="0"/>
                <a:cs typeface="Times New Roman" panose="02020603050405020304" pitchFamily="18" charset="0"/>
              </a:rPr>
              <a:t> ». </a:t>
            </a:r>
          </a:p>
          <a:p>
            <a:pPr marL="0" indent="0">
              <a:buNone/>
            </a:pPr>
            <a:endParaRPr lang="en-US" sz="1400" dirty="0">
              <a:solidFill>
                <a:srgbClr val="00B050"/>
              </a:solidFill>
              <a:latin typeface="Times New Roman" panose="02020603050405020304" pitchFamily="18" charset="0"/>
              <a:cs typeface="Times New Roman" panose="02020603050405020304" pitchFamily="18" charset="0"/>
            </a:endParaRPr>
          </a:p>
          <a:p>
            <a:pPr marL="0" indent="0">
              <a:buNone/>
            </a:pPr>
            <a:endParaRPr lang="en-US" sz="14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42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DC2CF-10CE-42E3-A885-E26D3A7092B2}"/>
              </a:ext>
            </a:extLst>
          </p:cNvPr>
          <p:cNvSpPr>
            <a:spLocks noGrp="1"/>
          </p:cNvSpPr>
          <p:nvPr>
            <p:ph idx="1"/>
          </p:nvPr>
        </p:nvSpPr>
        <p:spPr>
          <a:xfrm>
            <a:off x="1065321" y="855216"/>
            <a:ext cx="9880846" cy="5147568"/>
          </a:xfrm>
        </p:spPr>
        <p:txBody>
          <a:bodyPr>
            <a:normAutofit lnSpcReduction="10000"/>
          </a:bodyPr>
          <a:lstStyle/>
          <a:p>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Enumerați</a:t>
            </a:r>
            <a:r>
              <a:rPr lang="fr-FR"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și</a:t>
            </a:r>
            <a:r>
              <a:rPr lang="fr-FR"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explicați</a:t>
            </a:r>
            <a:r>
              <a:rPr lang="fr-FR"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pe</a:t>
            </a:r>
            <a:r>
              <a:rPr lang="fr-FR"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scurt</a:t>
            </a:r>
            <a:r>
              <a:rPr lang="fr-FR"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etapele</a:t>
            </a:r>
            <a:r>
              <a:rPr lang="fr-FR"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procesului</a:t>
            </a:r>
            <a:r>
              <a:rPr lang="fr-FR" dirty="0">
                <a:solidFill>
                  <a:schemeClr val="accent2">
                    <a:lumMod val="60000"/>
                    <a:lumOff val="40000"/>
                  </a:schemeClr>
                </a:solidFill>
                <a:latin typeface="Times New Roman" panose="02020603050405020304" pitchFamily="18" charset="0"/>
                <a:cs typeface="Times New Roman" panose="02020603050405020304" pitchFamily="18" charset="0"/>
              </a:rPr>
              <a:t> de </a:t>
            </a:r>
            <a:r>
              <a:rPr lang="fr-FR" dirty="0" err="1">
                <a:solidFill>
                  <a:schemeClr val="accent2">
                    <a:lumMod val="60000"/>
                    <a:lumOff val="40000"/>
                  </a:schemeClr>
                </a:solidFill>
                <a:latin typeface="Times New Roman" panose="02020603050405020304" pitchFamily="18" charset="0"/>
                <a:cs typeface="Times New Roman" panose="02020603050405020304" pitchFamily="18" charset="0"/>
              </a:rPr>
              <a:t>testare</a:t>
            </a:r>
            <a:endParaRPr lang="fr-FR"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	- </a:t>
            </a:r>
            <a:r>
              <a:rPr lang="fr-FR" i="1" dirty="0" err="1">
                <a:solidFill>
                  <a:schemeClr val="bg2">
                    <a:lumMod val="40000"/>
                    <a:lumOff val="60000"/>
                  </a:schemeClr>
                </a:solidFill>
                <a:latin typeface="Times New Roman" panose="02020603050405020304" pitchFamily="18" charset="0"/>
                <a:cs typeface="Times New Roman" panose="02020603050405020304" pitchFamily="18" charset="0"/>
              </a:rPr>
              <a:t>Planificare</a:t>
            </a:r>
            <a:r>
              <a:rPr lang="fr-FR" dirty="0">
                <a:latin typeface="Times New Roman" panose="02020603050405020304" pitchFamily="18" charset="0"/>
                <a:cs typeface="Times New Roman" panose="02020603050405020304" pitchFamily="18" charset="0"/>
              </a:rPr>
              <a:t>: Se stabile</a:t>
            </a:r>
            <a:r>
              <a:rPr lang="en-US" b="1" kern="1800" dirty="0">
                <a:effectLst/>
                <a:latin typeface="Times New Roman" panose="02020603050405020304" pitchFamily="18" charset="0"/>
                <a:ea typeface="Times New Roman" panose="02020603050405020304" pitchFamily="18" charset="0"/>
              </a:rPr>
              <a:t>ș</a:t>
            </a:r>
            <a:r>
              <a:rPr lang="fr-FR" dirty="0">
                <a:latin typeface="Times New Roman" panose="02020603050405020304" pitchFamily="18" charset="0"/>
                <a:cs typeface="Times New Roman" panose="02020603050405020304" pitchFamily="18" charset="0"/>
              </a:rPr>
              <a:t>te un plan, </a:t>
            </a:r>
            <a:r>
              <a:rPr lang="fr-FR" dirty="0" err="1">
                <a:latin typeface="Times New Roman" panose="02020603050405020304" pitchFamily="18" charset="0"/>
                <a:cs typeface="Times New Roman" panose="02020603050405020304" pitchFamily="18" charset="0"/>
              </a:rPr>
              <a:t>obiectivele</a:t>
            </a:r>
            <a:r>
              <a:rPr lang="fr-FR" dirty="0">
                <a:latin typeface="Times New Roman" panose="02020603050405020304" pitchFamily="18" charset="0"/>
                <a:cs typeface="Times New Roman" panose="02020603050405020304" pitchFamily="18" charset="0"/>
              </a:rPr>
              <a:t> </a:t>
            </a:r>
            <a:r>
              <a:rPr lang="en-US" b="1" kern="1800" dirty="0">
                <a:effectLst/>
                <a:latin typeface="Times New Roman" panose="02020603050405020304" pitchFamily="18" charset="0"/>
                <a:ea typeface="Times New Roman" panose="02020603050405020304" pitchFamily="18" charset="0"/>
              </a:rPr>
              <a:t>ș</a:t>
            </a:r>
            <a:r>
              <a:rPr lang="fr-FR" dirty="0">
                <a:latin typeface="Times New Roman" panose="02020603050405020304" pitchFamily="18" charset="0"/>
                <a:cs typeface="Times New Roman" panose="02020603050405020304" pitchFamily="18" charset="0"/>
              </a:rPr>
              <a:t>i </a:t>
            </a:r>
            <a:r>
              <a:rPr lang="fr-FR" dirty="0" err="1">
                <a:latin typeface="Times New Roman" panose="02020603050405020304" pitchFamily="18" charset="0"/>
                <a:cs typeface="Times New Roman" panose="02020603050405020304" pitchFamily="18" charset="0"/>
              </a:rPr>
              <a:t>resursele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necesare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pentru</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testare</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	- </a:t>
            </a:r>
            <a:r>
              <a:rPr lang="fr-FR" i="1" dirty="0" err="1">
                <a:solidFill>
                  <a:schemeClr val="bg2">
                    <a:lumMod val="40000"/>
                    <a:lumOff val="60000"/>
                  </a:schemeClr>
                </a:solidFill>
                <a:latin typeface="Times New Roman" panose="02020603050405020304" pitchFamily="18" charset="0"/>
                <a:cs typeface="Times New Roman" panose="02020603050405020304" pitchFamily="18" charset="0"/>
              </a:rPr>
              <a:t>Analiz</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ă</a:t>
            </a:r>
            <a:r>
              <a:rPr lang="fr-FR" dirty="0">
                <a:latin typeface="Times New Roman" panose="02020603050405020304" pitchFamily="18" charset="0"/>
                <a:cs typeface="Times New Roman" panose="02020603050405020304" pitchFamily="18" charset="0"/>
              </a:rPr>
              <a:t>: Se </a:t>
            </a:r>
            <a:r>
              <a:rPr lang="fr-FR" dirty="0" err="1">
                <a:latin typeface="Times New Roman" panose="02020603050405020304" pitchFamily="18" charset="0"/>
                <a:cs typeface="Times New Roman" panose="02020603050405020304" pitchFamily="18" charset="0"/>
              </a:rPr>
              <a:t>analizeaz</a:t>
            </a:r>
            <a:r>
              <a:rPr lang="en-US" dirty="0">
                <a:latin typeface="Times New Roman" panose="02020603050405020304" pitchFamily="18" charset="0"/>
                <a:cs typeface="Times New Roman" panose="02020603050405020304" pitchFamily="18" charset="0"/>
              </a:rPr>
              <a:t>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cerințele</a:t>
            </a:r>
            <a:r>
              <a:rPr lang="fr-FR" dirty="0">
                <a:latin typeface="Times New Roman" panose="02020603050405020304" pitchFamily="18" charset="0"/>
                <a:cs typeface="Times New Roman" panose="02020603050405020304" pitchFamily="18" charset="0"/>
              </a:rPr>
              <a:t> de business </a:t>
            </a:r>
            <a:r>
              <a:rPr lang="en-US" b="1" kern="1800" dirty="0">
                <a:effectLst/>
                <a:latin typeface="Times New Roman" panose="02020603050405020304" pitchFamily="18" charset="0"/>
                <a:ea typeface="Times New Roman" panose="02020603050405020304" pitchFamily="18" charset="0"/>
              </a:rPr>
              <a:t>ș</a:t>
            </a:r>
            <a:r>
              <a:rPr lang="fr-FR" dirty="0">
                <a:latin typeface="Times New Roman" panose="02020603050405020304" pitchFamily="18" charset="0"/>
                <a:cs typeface="Times New Roman" panose="02020603050405020304" pitchFamily="18" charset="0"/>
              </a:rPr>
              <a:t>i se </a:t>
            </a:r>
            <a:r>
              <a:rPr lang="fr-FR" dirty="0" err="1">
                <a:latin typeface="Times New Roman" panose="02020603050405020304" pitchFamily="18" charset="0"/>
                <a:cs typeface="Times New Roman" panose="02020603050405020304" pitchFamily="18" charset="0"/>
              </a:rPr>
              <a:t>identific</a:t>
            </a:r>
            <a:r>
              <a:rPr lang="en-US" b="1" dirty="0">
                <a:latin typeface="Times New Roman" panose="02020603050405020304" pitchFamily="18" charset="0"/>
                <a:cs typeface="Times New Roman" panose="02020603050405020304" pitchFamily="18" charset="0"/>
              </a:rPr>
              <a:t>ă</a:t>
            </a:r>
            <a:r>
              <a:rPr lang="fr-FR" dirty="0">
                <a:latin typeface="Times New Roman" panose="02020603050405020304" pitchFamily="18" charset="0"/>
                <a:cs typeface="Times New Roman" panose="02020603050405020304" pitchFamily="18" charset="0"/>
              </a:rPr>
              <a:t> ce </a:t>
            </a:r>
            <a:r>
              <a:rPr lang="fr-FR" dirty="0" err="1">
                <a:latin typeface="Times New Roman" panose="02020603050405020304" pitchFamily="18" charset="0"/>
                <a:cs typeface="Times New Roman" panose="02020603050405020304" pitchFamily="18" charset="0"/>
              </a:rPr>
              <a:t>trebuie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testat</a:t>
            </a:r>
            <a:r>
              <a:rPr lang="fr-FR" dirty="0">
                <a:latin typeface="Times New Roman" panose="02020603050405020304" pitchFamily="18" charset="0"/>
                <a:cs typeface="Times New Roman" panose="02020603050405020304" pitchFamily="18" charset="0"/>
              </a:rPr>
              <a:t> - </a:t>
            </a:r>
            <a:r>
              <a:rPr lang="fr-FR" dirty="0" err="1">
                <a:latin typeface="Times New Roman" panose="02020603050405020304" pitchFamily="18" charset="0"/>
                <a:cs typeface="Times New Roman" panose="02020603050405020304" pitchFamily="18" charset="0"/>
              </a:rPr>
              <a:t>cerin</a:t>
            </a:r>
            <a:r>
              <a:rPr lang="en-US" b="1" kern="1800" dirty="0">
                <a:effectLst/>
                <a:latin typeface="Times New Roman" panose="02020603050405020304" pitchFamily="18" charset="0"/>
                <a:ea typeface="Times New Roman" panose="02020603050405020304" pitchFamily="18" charset="0"/>
              </a:rPr>
              <a:t>ț</a:t>
            </a:r>
            <a:r>
              <a:rPr lang="fr-FR" dirty="0" err="1">
                <a:latin typeface="Times New Roman" panose="02020603050405020304" pitchFamily="18" charset="0"/>
                <a:cs typeface="Times New Roman" panose="02020603050405020304" pitchFamily="18" charset="0"/>
              </a:rPr>
              <a:t>ele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func</a:t>
            </a:r>
            <a:r>
              <a:rPr lang="en-US" b="1" kern="1800" dirty="0">
                <a:effectLst/>
                <a:latin typeface="Times New Roman" panose="02020603050405020304" pitchFamily="18" charset="0"/>
                <a:ea typeface="Times New Roman" panose="02020603050405020304" pitchFamily="18" charset="0"/>
              </a:rPr>
              <a:t>ț</a:t>
            </a:r>
            <a:r>
              <a:rPr lang="fr-FR" dirty="0" err="1">
                <a:latin typeface="Times New Roman" panose="02020603050405020304" pitchFamily="18" charset="0"/>
                <a:cs typeface="Times New Roman" panose="02020603050405020304" pitchFamily="18" charset="0"/>
              </a:rPr>
              <a:t>ionale</a:t>
            </a:r>
            <a:r>
              <a:rPr lang="fr-FR" dirty="0">
                <a:latin typeface="Times New Roman" panose="02020603050405020304" pitchFamily="18" charset="0"/>
                <a:cs typeface="Times New Roman" panose="02020603050405020304" pitchFamily="18" charset="0"/>
              </a:rPr>
              <a:t> </a:t>
            </a:r>
            <a:r>
              <a:rPr lang="en-US" b="1" kern="1800" dirty="0">
                <a:effectLst/>
                <a:latin typeface="Times New Roman" panose="02020603050405020304" pitchFamily="18" charset="0"/>
                <a:ea typeface="Times New Roman" panose="02020603050405020304" pitchFamily="18" charset="0"/>
              </a:rPr>
              <a:t>ș</a:t>
            </a:r>
            <a:r>
              <a:rPr lang="fr-FR" dirty="0">
                <a:latin typeface="Times New Roman" panose="02020603050405020304" pitchFamily="18" charset="0"/>
                <a:cs typeface="Times New Roman" panose="02020603050405020304" pitchFamily="18" charset="0"/>
              </a:rPr>
              <a:t>i </a:t>
            </a:r>
            <a:r>
              <a:rPr lang="fr-FR" dirty="0" err="1">
                <a:latin typeface="Times New Roman" panose="02020603050405020304" pitchFamily="18" charset="0"/>
                <a:cs typeface="Times New Roman" panose="02020603050405020304" pitchFamily="18" charset="0"/>
              </a:rPr>
              <a:t>cele</a:t>
            </a:r>
            <a:r>
              <a:rPr lang="fr-FR" dirty="0">
                <a:latin typeface="Times New Roman" panose="02020603050405020304" pitchFamily="18" charset="0"/>
                <a:cs typeface="Times New Roman" panose="02020603050405020304" pitchFamily="18" charset="0"/>
              </a:rPr>
              <a:t> non-</a:t>
            </a:r>
            <a:r>
              <a:rPr lang="fr-FR" dirty="0" err="1">
                <a:latin typeface="Times New Roman" panose="02020603050405020304" pitchFamily="18" charset="0"/>
                <a:cs typeface="Times New Roman" panose="02020603050405020304" pitchFamily="18" charset="0"/>
              </a:rPr>
              <a:t>func</a:t>
            </a:r>
            <a:r>
              <a:rPr lang="en-US" b="1" kern="1800" dirty="0">
                <a:effectLst/>
                <a:latin typeface="Times New Roman" panose="02020603050405020304" pitchFamily="18" charset="0"/>
                <a:ea typeface="Times New Roman" panose="02020603050405020304" pitchFamily="18" charset="0"/>
              </a:rPr>
              <a:t>ț</a:t>
            </a:r>
            <a:r>
              <a:rPr lang="fr-FR" dirty="0" err="1">
                <a:latin typeface="Times New Roman" panose="02020603050405020304" pitchFamily="18" charset="0"/>
                <a:cs typeface="Times New Roman" panose="02020603050405020304" pitchFamily="18" charset="0"/>
              </a:rPr>
              <a:t>ionale</a:t>
            </a:r>
            <a:r>
              <a:rPr lang="fr-FR" dirty="0">
                <a:latin typeface="Times New Roman" panose="02020603050405020304" pitchFamily="18" charset="0"/>
                <a:cs typeface="Times New Roman" panose="02020603050405020304" pitchFamily="18" charset="0"/>
              </a:rPr>
              <a:t> .</a:t>
            </a:r>
          </a:p>
          <a:p>
            <a:pPr marL="0" indent="0">
              <a:buNone/>
            </a:pPr>
            <a:r>
              <a:rPr lang="fr-FR" dirty="0">
                <a:latin typeface="Times New Roman" panose="02020603050405020304" pitchFamily="18" charset="0"/>
                <a:cs typeface="Times New Roman" panose="02020603050405020304" pitchFamily="18" charset="0"/>
              </a:rPr>
              <a:t>	- </a:t>
            </a:r>
            <a:r>
              <a:rPr lang="fr-FR" i="1" dirty="0">
                <a:solidFill>
                  <a:schemeClr val="bg2">
                    <a:lumMod val="40000"/>
                    <a:lumOff val="60000"/>
                  </a:schemeClr>
                </a:solidFill>
                <a:latin typeface="Times New Roman" panose="02020603050405020304" pitchFamily="18" charset="0"/>
                <a:cs typeface="Times New Roman" panose="02020603050405020304" pitchFamily="18" charset="0"/>
              </a:rPr>
              <a:t>Design</a:t>
            </a:r>
            <a:r>
              <a:rPr lang="fr-FR" dirty="0">
                <a:latin typeface="Times New Roman" panose="02020603050405020304" pitchFamily="18" charset="0"/>
                <a:cs typeface="Times New Roman" panose="02020603050405020304" pitchFamily="18" charset="0"/>
              </a:rPr>
              <a:t>: Se </a:t>
            </a:r>
            <a:r>
              <a:rPr lang="fr-FR" dirty="0" err="1">
                <a:latin typeface="Times New Roman" panose="02020603050405020304" pitchFamily="18" charset="0"/>
                <a:cs typeface="Times New Roman" panose="02020603050405020304" pitchFamily="18" charset="0"/>
              </a:rPr>
              <a:t>creeaz</a:t>
            </a:r>
            <a:r>
              <a:rPr lang="en-US" dirty="0">
                <a:latin typeface="Times New Roman" panose="02020603050405020304" pitchFamily="18" charset="0"/>
                <a:cs typeface="Times New Roman" panose="02020603050405020304" pitchFamily="18" charset="0"/>
              </a:rPr>
              <a:t>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cazurile</a:t>
            </a:r>
            <a:r>
              <a:rPr lang="fr-FR" dirty="0">
                <a:latin typeface="Times New Roman" panose="02020603050405020304" pitchFamily="18" charset="0"/>
                <a:cs typeface="Times New Roman" panose="02020603050405020304" pitchFamily="18" charset="0"/>
              </a:rPr>
              <a:t> de </a:t>
            </a:r>
            <a:r>
              <a:rPr lang="fr-FR" dirty="0" err="1">
                <a:latin typeface="Times New Roman" panose="02020603050405020304" pitchFamily="18" charset="0"/>
                <a:cs typeface="Times New Roman" panose="02020603050405020304" pitchFamily="18" charset="0"/>
              </a:rPr>
              <a:t>testare</a:t>
            </a:r>
            <a:r>
              <a:rPr lang="fr-F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ș</a:t>
            </a:r>
            <a:r>
              <a:rPr lang="fr-FR" dirty="0">
                <a:latin typeface="Times New Roman" panose="02020603050405020304" pitchFamily="18" charset="0"/>
                <a:cs typeface="Times New Roman" panose="02020603050405020304" pitchFamily="18" charset="0"/>
              </a:rPr>
              <a:t>i </a:t>
            </a:r>
            <a:r>
              <a:rPr lang="fr-FR" dirty="0" err="1">
                <a:latin typeface="Times New Roman" panose="02020603050405020304" pitchFamily="18" charset="0"/>
                <a:cs typeface="Times New Roman" panose="02020603050405020304" pitchFamily="18" charset="0"/>
              </a:rPr>
              <a:t>pa</a:t>
            </a:r>
            <a:r>
              <a:rPr lang="en-US" dirty="0">
                <a:latin typeface="Times New Roman" panose="02020603050405020304" pitchFamily="18" charset="0"/>
                <a:cs typeface="Times New Roman" panose="02020603050405020304" pitchFamily="18" charset="0"/>
              </a:rPr>
              <a:t>ș</a:t>
            </a:r>
            <a:r>
              <a:rPr lang="fr-FR" dirty="0">
                <a:latin typeface="Times New Roman" panose="02020603050405020304" pitchFamily="18" charset="0"/>
                <a:cs typeface="Times New Roman" panose="02020603050405020304" pitchFamily="18" charset="0"/>
              </a:rPr>
              <a:t>ii </a:t>
            </a:r>
            <a:r>
              <a:rPr lang="fr-FR" dirty="0" err="1">
                <a:latin typeface="Times New Roman" panose="02020603050405020304" pitchFamily="18" charset="0"/>
                <a:cs typeface="Times New Roman" panose="02020603050405020304" pitchFamily="18" charset="0"/>
              </a:rPr>
              <a:t>necesari</a:t>
            </a:r>
            <a:r>
              <a:rPr lang="fr-FR" dirty="0">
                <a:latin typeface="Times New Roman" panose="02020603050405020304" pitchFamily="18" charset="0"/>
                <a:cs typeface="Times New Roman" panose="02020603050405020304" pitchFamily="18" charset="0"/>
              </a:rPr>
              <a:t> de </a:t>
            </a:r>
            <a:r>
              <a:rPr lang="fr-FR" dirty="0" err="1">
                <a:latin typeface="Times New Roman" panose="02020603050405020304" pitchFamily="18" charset="0"/>
                <a:cs typeface="Times New Roman" panose="02020603050405020304" pitchFamily="18" charset="0"/>
              </a:rPr>
              <a:t>parcurs</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pentru</a:t>
            </a:r>
            <a:r>
              <a:rPr lang="fr-FR" dirty="0">
                <a:latin typeface="Times New Roman" panose="02020603050405020304" pitchFamily="18" charset="0"/>
                <a:cs typeface="Times New Roman" panose="02020603050405020304" pitchFamily="18" charset="0"/>
              </a:rPr>
              <a:t> a </a:t>
            </a:r>
            <a:r>
              <a:rPr lang="fr-FR" dirty="0" err="1">
                <a:latin typeface="Times New Roman" panose="02020603050405020304" pitchFamily="18" charset="0"/>
                <a:cs typeface="Times New Roman" panose="02020603050405020304" pitchFamily="18" charset="0"/>
              </a:rPr>
              <a:t>verifica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sistemul</a:t>
            </a:r>
            <a:r>
              <a:rPr lang="fr-FR" dirty="0">
                <a:latin typeface="Times New Roman" panose="02020603050405020304" pitchFamily="18" charset="0"/>
                <a:cs typeface="Times New Roman" panose="02020603050405020304" pitchFamily="18" charset="0"/>
              </a:rPr>
              <a:t>.</a:t>
            </a:r>
          </a:p>
          <a:p>
            <a:pPr marL="0" indent="0" algn="l">
              <a:buNone/>
            </a:pPr>
            <a:r>
              <a:rPr lang="fr-FR" dirty="0">
                <a:latin typeface="Times New Roman" panose="02020603050405020304" pitchFamily="18" charset="0"/>
                <a:cs typeface="Times New Roman" panose="02020603050405020304" pitchFamily="18" charset="0"/>
              </a:rPr>
              <a:t>	- </a:t>
            </a:r>
            <a:r>
              <a:rPr lang="fr-FR" i="1" dirty="0" err="1">
                <a:solidFill>
                  <a:schemeClr val="bg2">
                    <a:lumMod val="40000"/>
                    <a:lumOff val="60000"/>
                  </a:schemeClr>
                </a:solidFill>
                <a:latin typeface="Times New Roman" panose="02020603050405020304" pitchFamily="18" charset="0"/>
                <a:cs typeface="Times New Roman" panose="02020603050405020304" pitchFamily="18" charset="0"/>
              </a:rPr>
              <a:t>Implementare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Preg</a:t>
            </a:r>
            <a:r>
              <a:rPr lang="en-US" dirty="0">
                <a:latin typeface="Times New Roman" panose="02020603050405020304" pitchFamily="18" charset="0"/>
                <a:cs typeface="Times New Roman" panose="02020603050405020304" pitchFamily="18" charset="0"/>
              </a:rPr>
              <a:t>ă</a:t>
            </a:r>
            <a:r>
              <a:rPr lang="fr-FR" dirty="0" err="1">
                <a:latin typeface="Times New Roman" panose="02020603050405020304" pitchFamily="18" charset="0"/>
                <a:cs typeface="Times New Roman" panose="02020603050405020304" pitchFamily="18" charset="0"/>
              </a:rPr>
              <a:t>tirea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datelor</a:t>
            </a:r>
            <a:r>
              <a:rPr lang="fr-FR" dirty="0">
                <a:latin typeface="Times New Roman" panose="02020603050405020304" pitchFamily="18" charset="0"/>
                <a:cs typeface="Times New Roman" panose="02020603050405020304" pitchFamily="18" charset="0"/>
              </a:rPr>
              <a:t> de </a:t>
            </a:r>
            <a:r>
              <a:rPr lang="fr-FR" dirty="0" err="1">
                <a:latin typeface="Times New Roman" panose="02020603050405020304" pitchFamily="18" charset="0"/>
                <a:cs typeface="Times New Roman" panose="02020603050405020304" pitchFamily="18" charset="0"/>
              </a:rPr>
              <a:t>testare</a:t>
            </a:r>
            <a:r>
              <a:rPr lang="fr-F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mediului</a:t>
            </a:r>
            <a:r>
              <a:rPr lang="fr-F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î</a:t>
            </a:r>
            <a:r>
              <a:rPr lang="fr-FR" dirty="0">
                <a:latin typeface="Times New Roman" panose="02020603050405020304" pitchFamily="18" charset="0"/>
                <a:cs typeface="Times New Roman" panose="02020603050405020304" pitchFamily="18" charset="0"/>
              </a:rPr>
              <a:t>n care vor fi </a:t>
            </a:r>
            <a:r>
              <a:rPr lang="fr-FR" dirty="0" err="1">
                <a:latin typeface="Times New Roman" panose="02020603050405020304" pitchFamily="18" charset="0"/>
                <a:cs typeface="Times New Roman" panose="02020603050405020304" pitchFamily="18" charset="0"/>
              </a:rPr>
              <a:t>executate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testele</a:t>
            </a:r>
            <a:r>
              <a:rPr lang="fr-F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 </a:t>
            </a:r>
            <a:r>
              <a:rPr lang="en-US" dirty="0" err="1">
                <a:latin typeface="Times New Roman" panose="02020603050405020304" pitchFamily="18" charset="0"/>
                <a:cs typeface="Times New Roman" panose="02020603050405020304" pitchFamily="18" charset="0"/>
              </a:rPr>
              <a:t>asigurăm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acesta</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fost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definit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corespunzător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testele</a:t>
            </a:r>
            <a:r>
              <a:rPr lang="en-US" dirty="0">
                <a:latin typeface="Times New Roman" panose="02020603050405020304" pitchFamily="18" charset="0"/>
                <a:cs typeface="Times New Roman" panose="02020603050405020304" pitchFamily="18" charset="0"/>
              </a:rPr>
              <a:t> au </a:t>
            </a:r>
            <a:r>
              <a:rPr lang="en-US" dirty="0" err="1">
                <a:latin typeface="Times New Roman" panose="02020603050405020304" pitchFamily="18" charset="0"/>
                <a:cs typeface="Times New Roman" panose="02020603050405020304" pitchFamily="18" charset="0"/>
              </a:rPr>
              <a:t>fost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prioritizate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grupate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mod correct.</a:t>
            </a:r>
          </a:p>
          <a:p>
            <a:pPr marL="0" indent="0" algn="l">
              <a:buNone/>
            </a:pPr>
            <a:r>
              <a:rPr lang="fr-FR" dirty="0">
                <a:latin typeface="Times New Roman" panose="02020603050405020304" pitchFamily="18" charset="0"/>
                <a:cs typeface="Times New Roman" panose="02020603050405020304" pitchFamily="18" charset="0"/>
              </a:rPr>
              <a:t>	- </a:t>
            </a:r>
            <a:r>
              <a:rPr lang="fr-FR" i="1" dirty="0" err="1">
                <a:solidFill>
                  <a:schemeClr val="bg2">
                    <a:lumMod val="40000"/>
                    <a:lumOff val="60000"/>
                  </a:schemeClr>
                </a:solidFill>
                <a:latin typeface="Times New Roman" panose="02020603050405020304" pitchFamily="18" charset="0"/>
                <a:cs typeface="Times New Roman" panose="02020603050405020304" pitchFamily="18" charset="0"/>
              </a:rPr>
              <a:t>Execu</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ț</a:t>
            </a:r>
            <a:r>
              <a:rPr lang="fr-FR" i="1" dirty="0" err="1">
                <a:solidFill>
                  <a:schemeClr val="bg2">
                    <a:lumMod val="40000"/>
                    <a:lumOff val="60000"/>
                  </a:schemeClr>
                </a:solidFill>
                <a:latin typeface="Times New Roman" panose="02020603050405020304" pitchFamily="18" charset="0"/>
                <a:cs typeface="Times New Roman" panose="02020603050405020304" pitchFamily="18" charset="0"/>
              </a:rPr>
              <a:t>ie</a:t>
            </a:r>
            <a:r>
              <a:rPr lang="fr-FR" dirty="0">
                <a:latin typeface="Times New Roman" panose="02020603050405020304" pitchFamily="18" charset="0"/>
                <a:cs typeface="Times New Roman" panose="02020603050405020304" pitchFamily="18" charset="0"/>
              </a:rPr>
              <a:t>: Se </a:t>
            </a:r>
            <a:r>
              <a:rPr lang="fr-FR" dirty="0" err="1">
                <a:latin typeface="Times New Roman" panose="02020603050405020304" pitchFamily="18" charset="0"/>
                <a:cs typeface="Times New Roman" panose="02020603050405020304" pitchFamily="18" charset="0"/>
              </a:rPr>
              <a:t>aplic</a:t>
            </a:r>
            <a:r>
              <a:rPr lang="en-US" dirty="0">
                <a:latin typeface="Times New Roman" panose="02020603050405020304" pitchFamily="18" charset="0"/>
                <a:cs typeface="Times New Roman" panose="02020603050405020304" pitchFamily="18" charset="0"/>
              </a:rPr>
              <a:t>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cazurile</a:t>
            </a:r>
            <a:r>
              <a:rPr lang="fr-FR" dirty="0">
                <a:latin typeface="Times New Roman" panose="02020603050405020304" pitchFamily="18" charset="0"/>
                <a:cs typeface="Times New Roman" panose="02020603050405020304" pitchFamily="18" charset="0"/>
              </a:rPr>
              <a:t> de </a:t>
            </a:r>
            <a:r>
              <a:rPr lang="fr-FR" dirty="0" err="1">
                <a:latin typeface="Times New Roman" panose="02020603050405020304" pitchFamily="18" charset="0"/>
                <a:cs typeface="Times New Roman" panose="02020603050405020304" pitchFamily="18" charset="0"/>
              </a:rPr>
              <a:t>testare</a:t>
            </a:r>
            <a:r>
              <a:rPr lang="fr-F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ș</a:t>
            </a:r>
            <a:r>
              <a:rPr lang="fr-FR" dirty="0">
                <a:latin typeface="Times New Roman" panose="02020603050405020304" pitchFamily="18" charset="0"/>
                <a:cs typeface="Times New Roman" panose="02020603050405020304" pitchFamily="18" charset="0"/>
              </a:rPr>
              <a:t>i se </a:t>
            </a:r>
            <a:r>
              <a:rPr lang="en-US" dirty="0">
                <a:latin typeface="Times New Roman" panose="02020603050405020304" pitchFamily="18" charset="0"/>
                <a:cs typeface="Times New Roman" panose="02020603050405020304" pitchFamily="18" charset="0"/>
              </a:rPr>
              <a:t>î</a:t>
            </a:r>
            <a:r>
              <a:rPr lang="fr-FR" dirty="0" err="1">
                <a:latin typeface="Times New Roman" panose="02020603050405020304" pitchFamily="18" charset="0"/>
                <a:cs typeface="Times New Roman" panose="02020603050405020304" pitchFamily="18" charset="0"/>
              </a:rPr>
              <a:t>nregistreaz</a:t>
            </a:r>
            <a:r>
              <a:rPr lang="en-US" b="1" dirty="0">
                <a:latin typeface="Times New Roman" panose="02020603050405020304" pitchFamily="18" charset="0"/>
                <a:cs typeface="Times New Roman" panose="02020603050405020304" pitchFamily="18" charset="0"/>
              </a:rPr>
              <a:t>ă</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rezultatele</a:t>
            </a:r>
            <a:endParaRPr lang="fr-FR" dirty="0">
              <a:latin typeface="Times New Roman" panose="02020603050405020304" pitchFamily="18" charset="0"/>
              <a:cs typeface="Times New Roman" panose="02020603050405020304" pitchFamily="18" charset="0"/>
            </a:endParaRPr>
          </a:p>
          <a:p>
            <a:pPr marL="0" indent="0">
              <a:buNone/>
            </a:pPr>
            <a:r>
              <a:rPr lang="fr-FR" dirty="0">
                <a:latin typeface="Times New Roman" panose="02020603050405020304" pitchFamily="18" charset="0"/>
                <a:cs typeface="Times New Roman" panose="02020603050405020304" pitchFamily="18" charset="0"/>
              </a:rPr>
              <a:t>	- </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Î</a:t>
            </a:r>
            <a:r>
              <a:rPr lang="fr-FR" i="1" dirty="0" err="1">
                <a:solidFill>
                  <a:schemeClr val="bg2">
                    <a:lumMod val="40000"/>
                    <a:lumOff val="60000"/>
                  </a:schemeClr>
                </a:solidFill>
                <a:latin typeface="Times New Roman" panose="02020603050405020304" pitchFamily="18" charset="0"/>
                <a:cs typeface="Times New Roman" panose="02020603050405020304" pitchFamily="18" charset="0"/>
              </a:rPr>
              <a:t>nchidere</a:t>
            </a:r>
            <a:r>
              <a:rPr lang="fr-FR" dirty="0">
                <a:latin typeface="Times New Roman" panose="02020603050405020304" pitchFamily="18" charset="0"/>
                <a:cs typeface="Times New Roman" panose="02020603050405020304" pitchFamily="18" charset="0"/>
              </a:rPr>
              <a:t>: Se </a:t>
            </a:r>
            <a:r>
              <a:rPr lang="en-US" dirty="0">
                <a:latin typeface="Times New Roman" panose="02020603050405020304" pitchFamily="18" charset="0"/>
                <a:cs typeface="Times New Roman" panose="02020603050405020304" pitchFamily="18" charset="0"/>
              </a:rPr>
              <a:t>î</a:t>
            </a:r>
            <a:r>
              <a:rPr lang="fr-FR" dirty="0" err="1">
                <a:latin typeface="Times New Roman" panose="02020603050405020304" pitchFamily="18" charset="0"/>
                <a:cs typeface="Times New Roman" panose="02020603050405020304" pitchFamily="18" charset="0"/>
              </a:rPr>
              <a:t>nchide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procesul</a:t>
            </a:r>
            <a:r>
              <a:rPr lang="fr-FR" dirty="0">
                <a:latin typeface="Times New Roman" panose="02020603050405020304" pitchFamily="18" charset="0"/>
                <a:cs typeface="Times New Roman" panose="02020603050405020304" pitchFamily="18" charset="0"/>
              </a:rPr>
              <a:t> de </a:t>
            </a:r>
            <a:r>
              <a:rPr lang="fr-FR" dirty="0" err="1">
                <a:latin typeface="Times New Roman" panose="02020603050405020304" pitchFamily="18" charset="0"/>
                <a:cs typeface="Times New Roman" panose="02020603050405020304" pitchFamily="18" charset="0"/>
              </a:rPr>
              <a:t>testare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dup</a:t>
            </a:r>
            <a:r>
              <a:rPr lang="en-US" dirty="0">
                <a:latin typeface="Times New Roman" panose="02020603050405020304" pitchFamily="18" charset="0"/>
                <a:cs typeface="Times New Roman" panose="02020603050405020304" pitchFamily="18" charset="0"/>
              </a:rPr>
              <a:t>ă</a:t>
            </a:r>
            <a:r>
              <a:rPr lang="fr-FR" dirty="0">
                <a:latin typeface="Times New Roman" panose="02020603050405020304" pitchFamily="18" charset="0"/>
                <a:cs typeface="Times New Roman" panose="02020603050405020304" pitchFamily="18" charset="0"/>
              </a:rPr>
              <a:t> ce </a:t>
            </a:r>
            <a:r>
              <a:rPr lang="fr-FR" dirty="0" err="1">
                <a:latin typeface="Times New Roman" panose="02020603050405020304" pitchFamily="18" charset="0"/>
                <a:cs typeface="Times New Roman" panose="02020603050405020304" pitchFamily="18" charset="0"/>
              </a:rPr>
              <a:t>testarea</a:t>
            </a:r>
            <a:r>
              <a:rPr lang="fr-FR" dirty="0">
                <a:latin typeface="Times New Roman" panose="02020603050405020304" pitchFamily="18" charset="0"/>
                <a:cs typeface="Times New Roman" panose="02020603050405020304" pitchFamily="18" charset="0"/>
              </a:rPr>
              <a:t> a </a:t>
            </a:r>
            <a:r>
              <a:rPr lang="fr-FR" dirty="0" err="1">
                <a:latin typeface="Times New Roman" panose="02020603050405020304" pitchFamily="18" charset="0"/>
                <a:cs typeface="Times New Roman" panose="02020603050405020304" pitchFamily="18" charset="0"/>
              </a:rPr>
              <a:t>fost</a:t>
            </a:r>
            <a:r>
              <a:rPr lang="fr-FR" dirty="0">
                <a:latin typeface="Times New Roman" panose="02020603050405020304" pitchFamily="18" charset="0"/>
                <a:cs typeface="Times New Roman" panose="02020603050405020304" pitchFamily="18" charset="0"/>
              </a:rPr>
              <a:t> complet</a:t>
            </a:r>
            <a:r>
              <a:rPr lang="en-US" dirty="0">
                <a:latin typeface="Times New Roman" panose="02020603050405020304" pitchFamily="18" charset="0"/>
                <a:cs typeface="Times New Roman" panose="02020603050405020304" pitchFamily="18" charset="0"/>
              </a:rPr>
              <a:t>ă</a:t>
            </a:r>
            <a:r>
              <a:rPr lang="fr-F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ș</a:t>
            </a:r>
            <a:r>
              <a:rPr lang="fr-FR" dirty="0">
                <a:latin typeface="Times New Roman" panose="02020603050405020304" pitchFamily="18" charset="0"/>
                <a:cs typeface="Times New Roman" panose="02020603050405020304" pitchFamily="18" charset="0"/>
              </a:rPr>
              <a:t>i s-au </a:t>
            </a:r>
            <a:r>
              <a:rPr lang="fr-FR" dirty="0" err="1">
                <a:latin typeface="Times New Roman" panose="02020603050405020304" pitchFamily="18" charset="0"/>
                <a:cs typeface="Times New Roman" panose="02020603050405020304" pitchFamily="18" charset="0"/>
              </a:rPr>
              <a:t>remediat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defectele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critice</a:t>
            </a:r>
            <a:r>
              <a:rPr lang="fr-FR" dirty="0">
                <a:latin typeface="Times New Roman" panose="02020603050405020304" pitchFamily="18" charset="0"/>
                <a:cs typeface="Times New Roman" panose="02020603050405020304" pitchFamily="18" charset="0"/>
              </a:rPr>
              <a:t>.</a:t>
            </a:r>
          </a:p>
          <a:p>
            <a:pPr marL="0" indent="0">
              <a:buNone/>
            </a:pPr>
            <a:r>
              <a:rPr lang="fr-FR" dirty="0">
                <a:latin typeface="Times New Roman" panose="02020603050405020304" pitchFamily="18" charset="0"/>
                <a:cs typeface="Times New Roman" panose="02020603050405020304" pitchFamily="18" charset="0"/>
              </a:rPr>
              <a:t>	- </a:t>
            </a:r>
            <a:r>
              <a:rPr lang="fr-FR" i="1" dirty="0" err="1">
                <a:solidFill>
                  <a:schemeClr val="bg2">
                    <a:lumMod val="40000"/>
                    <a:lumOff val="60000"/>
                  </a:schemeClr>
                </a:solidFill>
                <a:latin typeface="Times New Roman" panose="02020603050405020304" pitchFamily="18" charset="0"/>
                <a:cs typeface="Times New Roman" panose="02020603050405020304" pitchFamily="18" charset="0"/>
              </a:rPr>
              <a:t>Monitorizare</a:t>
            </a:r>
            <a:r>
              <a:rPr lang="fr-FR"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ș</a:t>
            </a:r>
            <a:r>
              <a:rPr lang="fr-FR" i="1" dirty="0">
                <a:solidFill>
                  <a:schemeClr val="bg2">
                    <a:lumMod val="40000"/>
                    <a:lumOff val="60000"/>
                  </a:schemeClr>
                </a:solidFill>
                <a:latin typeface="Times New Roman" panose="02020603050405020304" pitchFamily="18" charset="0"/>
                <a:cs typeface="Times New Roman" panose="02020603050405020304" pitchFamily="18" charset="0"/>
              </a:rPr>
              <a:t>i control</a:t>
            </a:r>
            <a:r>
              <a:rPr lang="fr-FR" dirty="0">
                <a:latin typeface="Times New Roman" panose="02020603050405020304" pitchFamily="18" charset="0"/>
                <a:cs typeface="Times New Roman" panose="02020603050405020304" pitchFamily="18" charset="0"/>
              </a:rPr>
              <a:t>: Se </a:t>
            </a:r>
            <a:r>
              <a:rPr lang="fr-FR" dirty="0" err="1">
                <a:latin typeface="Times New Roman" panose="02020603050405020304" pitchFamily="18" charset="0"/>
                <a:cs typeface="Times New Roman" panose="02020603050405020304" pitchFamily="18" charset="0"/>
              </a:rPr>
              <a:t>urm</a:t>
            </a:r>
            <a:r>
              <a:rPr lang="en-US" dirty="0">
                <a:latin typeface="Times New Roman" panose="02020603050405020304" pitchFamily="18" charset="0"/>
                <a:cs typeface="Times New Roman" panose="02020603050405020304" pitchFamily="18" charset="0"/>
              </a:rPr>
              <a:t>ă</a:t>
            </a:r>
            <a:r>
              <a:rPr lang="fr-FR" dirty="0">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ș</a:t>
            </a:r>
            <a:r>
              <a:rPr lang="fr-FR" dirty="0">
                <a:latin typeface="Times New Roman" panose="02020603050405020304" pitchFamily="18" charset="0"/>
                <a:cs typeface="Times New Roman" panose="02020603050405020304" pitchFamily="18" charset="0"/>
              </a:rPr>
              <a:t>te </a:t>
            </a:r>
            <a:r>
              <a:rPr lang="en-US" dirty="0" err="1">
                <a:latin typeface="Times New Roman" panose="02020603050405020304" pitchFamily="18" charset="0"/>
                <a:cs typeface="Times New Roman" panose="02020603050405020304" pitchFamily="18" charset="0"/>
              </a:rPr>
              <a:t>progresul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testării</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evaluează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rezultatele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a:t>
            </a:r>
            <a:r>
              <a:rPr lang="fr-FR" dirty="0">
                <a:latin typeface="Times New Roman" panose="02020603050405020304" pitchFamily="18" charset="0"/>
                <a:cs typeface="Times New Roman" panose="02020603050405020304" pitchFamily="18" charset="0"/>
              </a:rPr>
              <a:t>ț</a:t>
            </a:r>
            <a:r>
              <a:rPr lang="en-US" dirty="0" err="1">
                <a:latin typeface="Times New Roman" panose="02020603050405020304" pitchFamily="18" charset="0"/>
                <a:cs typeface="Times New Roman" panose="02020603050405020304" pitchFamily="18" charset="0"/>
              </a:rPr>
              <a:t>inute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dacă</a:t>
            </a:r>
            <a:r>
              <a:rPr lang="en-US" dirty="0">
                <a:latin typeface="Times New Roman" panose="02020603050405020304" pitchFamily="18" charset="0"/>
                <a:cs typeface="Times New Roman" panose="02020603050405020304" pitchFamily="18" charset="0"/>
              </a:rPr>
              <a:t> este </a:t>
            </a:r>
            <a:r>
              <a:rPr lang="en-US" dirty="0" err="1">
                <a:latin typeface="Times New Roman" panose="02020603050405020304" pitchFamily="18" charset="0"/>
                <a:cs typeface="Times New Roman" panose="02020603050405020304" pitchFamily="18" charset="0"/>
              </a:rPr>
              <a:t>necesar</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ajustează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planul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testare</a:t>
            </a:r>
            <a:r>
              <a:rPr lang="en-US" dirty="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Începe odată cu etapa de planificare și se termină odată cu etapa de </a:t>
            </a:r>
            <a:r>
              <a:rPr lang="en-US" dirty="0">
                <a:latin typeface="Times New Roman" panose="02020603050405020304" pitchFamily="18" charset="0"/>
                <a:cs typeface="Times New Roman" panose="02020603050405020304" pitchFamily="18" charset="0"/>
              </a:rPr>
              <a:t>î</a:t>
            </a:r>
            <a:r>
              <a:rPr lang="pt-BR" dirty="0">
                <a:latin typeface="Times New Roman" panose="02020603050405020304" pitchFamily="18" charset="0"/>
                <a:cs typeface="Times New Roman" panose="02020603050405020304" pitchFamily="18" charset="0"/>
              </a:rPr>
              <a:t>nchidere.</a:t>
            </a:r>
            <a:endParaRPr lang="en-US" dirty="0"/>
          </a:p>
        </p:txBody>
      </p:sp>
    </p:spTree>
    <p:extLst>
      <p:ext uri="{BB962C8B-B14F-4D97-AF65-F5344CB8AC3E}">
        <p14:creationId xmlns:p14="http://schemas.microsoft.com/office/powerpoint/2010/main" val="1733616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67770-085A-42EF-AE03-C2BE11E72294}"/>
              </a:ext>
            </a:extLst>
          </p:cNvPr>
          <p:cNvSpPr>
            <a:spLocks noGrp="1"/>
          </p:cNvSpPr>
          <p:nvPr>
            <p:ph idx="1"/>
          </p:nvPr>
        </p:nvSpPr>
        <p:spPr>
          <a:xfrm>
            <a:off x="603682" y="798990"/>
            <a:ext cx="9827580" cy="5486400"/>
          </a:xfrm>
        </p:spPr>
        <p:txBody>
          <a:bodyPr>
            <a:normAutofit fontScale="92500" lnSpcReduction="20000"/>
          </a:bodyPr>
          <a:lstStyle/>
          <a:p>
            <a:r>
              <a:rPr lang="it-IT" sz="2200" dirty="0">
                <a:solidFill>
                  <a:schemeClr val="accent2">
                    <a:lumMod val="60000"/>
                    <a:lumOff val="40000"/>
                  </a:schemeClr>
                </a:solidFill>
                <a:latin typeface="Times New Roman" panose="02020603050405020304" pitchFamily="18" charset="0"/>
                <a:cs typeface="Times New Roman" panose="02020603050405020304" pitchFamily="18" charset="0"/>
              </a:rPr>
              <a:t>Explicați diferența între retesting și regression testing</a:t>
            </a:r>
          </a:p>
          <a:p>
            <a:pPr marL="0" indent="0">
              <a:buNone/>
            </a:pPr>
            <a:r>
              <a:rPr lang="it-IT" sz="2200" dirty="0">
                <a:latin typeface="Times New Roman" panose="02020603050405020304" pitchFamily="18" charset="0"/>
                <a:cs typeface="Times New Roman" panose="02020603050405020304" pitchFamily="18" charset="0"/>
              </a:rPr>
              <a:t>	- </a:t>
            </a:r>
            <a:r>
              <a:rPr lang="it-IT" sz="2200" i="1" dirty="0">
                <a:solidFill>
                  <a:schemeClr val="bg2">
                    <a:lumMod val="40000"/>
                    <a:lumOff val="60000"/>
                  </a:schemeClr>
                </a:solidFill>
                <a:latin typeface="Times New Roman" panose="02020603050405020304" pitchFamily="18" charset="0"/>
                <a:cs typeface="Times New Roman" panose="02020603050405020304" pitchFamily="18" charset="0"/>
              </a:rPr>
              <a:t>Retesting</a:t>
            </a:r>
            <a:r>
              <a:rPr lang="it-IT" sz="2200" dirty="0">
                <a:latin typeface="Times New Roman" panose="02020603050405020304" pitchFamily="18" charset="0"/>
                <a:cs typeface="Times New Roman" panose="02020603050405020304" pitchFamily="18" charset="0"/>
              </a:rPr>
              <a:t>:</a:t>
            </a:r>
            <a:r>
              <a:rPr lang="it-IT" sz="2200" i="1" dirty="0">
                <a:latin typeface="Times New Roman" panose="02020603050405020304" pitchFamily="18" charset="0"/>
                <a:cs typeface="Times New Roman" panose="02020603050405020304" pitchFamily="18" charset="0"/>
              </a:rPr>
              <a:t> </a:t>
            </a:r>
            <a:r>
              <a:rPr lang="it-IT" sz="2200" dirty="0">
                <a:latin typeface="Times New Roman" panose="02020603050405020304" pitchFamily="18" charset="0"/>
                <a:cs typeface="Times New Roman" panose="02020603050405020304" pitchFamily="18" charset="0"/>
              </a:rPr>
              <a:t>În această etapă se retestează doar funcționalitatea pentru care a fost găsit un defect și care ulterior a fost remediat. Testarea se face ori de câte ori un defect este remediat.</a:t>
            </a:r>
          </a:p>
          <a:p>
            <a:pPr marL="0" indent="0">
              <a:buNone/>
            </a:pPr>
            <a:r>
              <a:rPr lang="it-IT" sz="2200" dirty="0">
                <a:latin typeface="Times New Roman" panose="02020603050405020304" pitchFamily="18" charset="0"/>
                <a:cs typeface="Times New Roman" panose="02020603050405020304" pitchFamily="18" charset="0"/>
              </a:rPr>
              <a:t>	- </a:t>
            </a:r>
            <a:r>
              <a:rPr lang="it-IT" sz="2200" i="1" dirty="0">
                <a:solidFill>
                  <a:schemeClr val="bg2">
                    <a:lumMod val="40000"/>
                    <a:lumOff val="60000"/>
                  </a:schemeClr>
                </a:solidFill>
                <a:latin typeface="Times New Roman" panose="02020603050405020304" pitchFamily="18" charset="0"/>
                <a:cs typeface="Times New Roman" panose="02020603050405020304" pitchFamily="18" charset="0"/>
              </a:rPr>
              <a:t>Regression testing</a:t>
            </a:r>
            <a:r>
              <a:rPr lang="it-IT" sz="2200" dirty="0">
                <a:latin typeface="Times New Roman" panose="02020603050405020304" pitchFamily="18" charset="0"/>
                <a:cs typeface="Times New Roman" panose="02020603050405020304" pitchFamily="18" charset="0"/>
              </a:rPr>
              <a:t>:</a:t>
            </a:r>
            <a:r>
              <a:rPr lang="it-IT" sz="2200" i="1" dirty="0">
                <a:latin typeface="Times New Roman" panose="02020603050405020304" pitchFamily="18" charset="0"/>
                <a:cs typeface="Times New Roman" panose="02020603050405020304" pitchFamily="18" charset="0"/>
              </a:rPr>
              <a:t> </a:t>
            </a:r>
            <a:r>
              <a:rPr lang="it-IT" sz="2200" dirty="0">
                <a:latin typeface="Times New Roman" panose="02020603050405020304" pitchFamily="18" charset="0"/>
                <a:cs typeface="Times New Roman" panose="02020603050405020304" pitchFamily="18" charset="0"/>
              </a:rPr>
              <a:t>Pe lângă funcționalitatea pentru care a fost găsit un defect, în această etapă se retestează și alte funcționalități care ar fi putut fi afectate de remediarea defectului găsit, deși au trecut de etapa de testare anterioară. Testarea se face doar atunci când au loc modificări majore.</a:t>
            </a:r>
          </a:p>
          <a:p>
            <a:pPr marL="0" indent="0">
              <a:buNone/>
            </a:pPr>
            <a:endParaRPr lang="it-IT" sz="2200" i="1" dirty="0">
              <a:latin typeface="Times New Roman" panose="02020603050405020304" pitchFamily="18" charset="0"/>
              <a:cs typeface="Times New Roman" panose="02020603050405020304" pitchFamily="18" charset="0"/>
            </a:endParaRPr>
          </a:p>
          <a:p>
            <a:r>
              <a:rPr lang="fr-FR" sz="2200" dirty="0" err="1">
                <a:solidFill>
                  <a:schemeClr val="accent2">
                    <a:lumMod val="60000"/>
                    <a:lumOff val="40000"/>
                  </a:schemeClr>
                </a:solidFill>
                <a:latin typeface="Times New Roman" panose="02020603050405020304" pitchFamily="18" charset="0"/>
                <a:cs typeface="Times New Roman" panose="02020603050405020304" pitchFamily="18" charset="0"/>
              </a:rPr>
              <a:t>Explicați</a:t>
            </a:r>
            <a:r>
              <a:rPr lang="fr-FR" sz="22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200" dirty="0" err="1">
                <a:solidFill>
                  <a:schemeClr val="accent2">
                    <a:lumMod val="60000"/>
                    <a:lumOff val="40000"/>
                  </a:schemeClr>
                </a:solidFill>
                <a:latin typeface="Times New Roman" panose="02020603050405020304" pitchFamily="18" charset="0"/>
                <a:cs typeface="Times New Roman" panose="02020603050405020304" pitchFamily="18" charset="0"/>
              </a:rPr>
              <a:t>diferența</a:t>
            </a:r>
            <a:r>
              <a:rPr lang="fr-FR" sz="22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200" dirty="0" err="1">
                <a:solidFill>
                  <a:schemeClr val="accent2">
                    <a:lumMod val="60000"/>
                    <a:lumOff val="40000"/>
                  </a:schemeClr>
                </a:solidFill>
                <a:latin typeface="Times New Roman" panose="02020603050405020304" pitchFamily="18" charset="0"/>
                <a:cs typeface="Times New Roman" panose="02020603050405020304" pitchFamily="18" charset="0"/>
              </a:rPr>
              <a:t>între</a:t>
            </a:r>
            <a:r>
              <a:rPr lang="fr-FR" sz="22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200" dirty="0" err="1">
                <a:solidFill>
                  <a:schemeClr val="accent2">
                    <a:lumMod val="60000"/>
                    <a:lumOff val="40000"/>
                  </a:schemeClr>
                </a:solidFill>
                <a:latin typeface="Times New Roman" panose="02020603050405020304" pitchFamily="18" charset="0"/>
                <a:cs typeface="Times New Roman" panose="02020603050405020304" pitchFamily="18" charset="0"/>
              </a:rPr>
              <a:t>functional</a:t>
            </a:r>
            <a:r>
              <a:rPr lang="fr-FR" sz="22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200" dirty="0" err="1">
                <a:solidFill>
                  <a:schemeClr val="accent2">
                    <a:lumMod val="60000"/>
                    <a:lumOff val="40000"/>
                  </a:schemeClr>
                </a:solidFill>
                <a:latin typeface="Times New Roman" panose="02020603050405020304" pitchFamily="18" charset="0"/>
                <a:cs typeface="Times New Roman" panose="02020603050405020304" pitchFamily="18" charset="0"/>
              </a:rPr>
              <a:t>testing</a:t>
            </a:r>
            <a:r>
              <a:rPr lang="fr-FR" sz="22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200" dirty="0" err="1">
                <a:solidFill>
                  <a:schemeClr val="accent2">
                    <a:lumMod val="60000"/>
                    <a:lumOff val="40000"/>
                  </a:schemeClr>
                </a:solidFill>
                <a:latin typeface="Times New Roman" panose="02020603050405020304" pitchFamily="18" charset="0"/>
                <a:cs typeface="Times New Roman" panose="02020603050405020304" pitchFamily="18" charset="0"/>
              </a:rPr>
              <a:t>și</a:t>
            </a:r>
            <a:r>
              <a:rPr lang="fr-FR" sz="2200" dirty="0">
                <a:solidFill>
                  <a:schemeClr val="accent2">
                    <a:lumMod val="60000"/>
                    <a:lumOff val="40000"/>
                  </a:schemeClr>
                </a:solidFill>
                <a:latin typeface="Times New Roman" panose="02020603050405020304" pitchFamily="18" charset="0"/>
                <a:cs typeface="Times New Roman" panose="02020603050405020304" pitchFamily="18" charset="0"/>
              </a:rPr>
              <a:t> non-</a:t>
            </a:r>
            <a:r>
              <a:rPr lang="fr-FR" sz="2200" dirty="0" err="1">
                <a:solidFill>
                  <a:schemeClr val="accent2">
                    <a:lumMod val="60000"/>
                    <a:lumOff val="40000"/>
                  </a:schemeClr>
                </a:solidFill>
                <a:latin typeface="Times New Roman" panose="02020603050405020304" pitchFamily="18" charset="0"/>
                <a:cs typeface="Times New Roman" panose="02020603050405020304" pitchFamily="18" charset="0"/>
              </a:rPr>
              <a:t>functional</a:t>
            </a:r>
            <a:r>
              <a:rPr lang="fr-FR" sz="22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200" dirty="0" err="1">
                <a:solidFill>
                  <a:schemeClr val="accent2">
                    <a:lumMod val="60000"/>
                    <a:lumOff val="40000"/>
                  </a:schemeClr>
                </a:solidFill>
                <a:latin typeface="Times New Roman" panose="02020603050405020304" pitchFamily="18" charset="0"/>
                <a:cs typeface="Times New Roman" panose="02020603050405020304" pitchFamily="18" charset="0"/>
              </a:rPr>
              <a:t>testing</a:t>
            </a:r>
            <a:endParaRPr lang="fr-FR" sz="22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r>
              <a:rPr lang="fr-FR" sz="22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200" dirty="0">
                <a:latin typeface="Times New Roman" panose="02020603050405020304" pitchFamily="18" charset="0"/>
                <a:cs typeface="Times New Roman" panose="02020603050405020304" pitchFamily="18" charset="0"/>
              </a:rPr>
              <a:t>- </a:t>
            </a:r>
            <a:r>
              <a:rPr lang="fr-FR" sz="2200" i="1" dirty="0" err="1">
                <a:solidFill>
                  <a:schemeClr val="bg2">
                    <a:lumMod val="40000"/>
                    <a:lumOff val="60000"/>
                  </a:schemeClr>
                </a:solidFill>
                <a:latin typeface="Times New Roman" panose="02020603050405020304" pitchFamily="18" charset="0"/>
                <a:cs typeface="Times New Roman" panose="02020603050405020304" pitchFamily="18" charset="0"/>
              </a:rPr>
              <a:t>Functional</a:t>
            </a:r>
            <a:r>
              <a:rPr lang="fr-FR" sz="2200"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fr-FR" sz="2200" i="1" dirty="0" err="1">
                <a:solidFill>
                  <a:schemeClr val="bg2">
                    <a:lumMod val="40000"/>
                    <a:lumOff val="60000"/>
                  </a:schemeClr>
                </a:solidFill>
                <a:latin typeface="Times New Roman" panose="02020603050405020304" pitchFamily="18" charset="0"/>
                <a:cs typeface="Times New Roman" panose="02020603050405020304" pitchFamily="18" charset="0"/>
              </a:rPr>
              <a:t>testing</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Testeaz</a:t>
            </a:r>
            <a:r>
              <a:rPr lang="en-US" sz="2200" b="1" kern="1800" dirty="0">
                <a:effectLst/>
                <a:latin typeface="Times New Roman" panose="02020603050405020304" pitchFamily="18" charset="0"/>
                <a:ea typeface="Times New Roman" panose="02020603050405020304" pitchFamily="18" charset="0"/>
              </a:rPr>
              <a:t>ă</a:t>
            </a:r>
            <a:r>
              <a:rPr lang="fr-FR" sz="2200" dirty="0">
                <a:latin typeface="Times New Roman" panose="02020603050405020304" pitchFamily="18" charset="0"/>
                <a:cs typeface="Times New Roman" panose="02020603050405020304" pitchFamily="18" charset="0"/>
              </a:rPr>
              <a:t> fun</a:t>
            </a:r>
            <a:r>
              <a:rPr lang="en-US" sz="2200" b="1" kern="1800" dirty="0">
                <a:effectLst/>
                <a:latin typeface="Times New Roman" panose="02020603050405020304" pitchFamily="18" charset="0"/>
                <a:ea typeface="Times New Roman" panose="02020603050405020304" pitchFamily="18" charset="0"/>
              </a:rPr>
              <a:t>ț</a:t>
            </a:r>
            <a:r>
              <a:rPr lang="fr-FR" sz="2200" dirty="0" err="1">
                <a:latin typeface="Times New Roman" panose="02020603050405020304" pitchFamily="18" charset="0"/>
                <a:cs typeface="Times New Roman" panose="02020603050405020304" pitchFamily="18" charset="0"/>
              </a:rPr>
              <a:t>ionalit</a:t>
            </a:r>
            <a:r>
              <a:rPr lang="en-US" sz="2200" b="1" kern="1800" dirty="0" err="1">
                <a:effectLst/>
                <a:latin typeface="Times New Roman" panose="02020603050405020304" pitchFamily="18" charset="0"/>
                <a:ea typeface="Times New Roman" panose="02020603050405020304" pitchFamily="18" charset="0"/>
              </a:rPr>
              <a:t>ăț</a:t>
            </a:r>
            <a:r>
              <a:rPr lang="fr-FR" sz="2200" dirty="0">
                <a:latin typeface="Times New Roman" panose="02020603050405020304" pitchFamily="18" charset="0"/>
                <a:cs typeface="Times New Roman" panose="02020603050405020304" pitchFamily="18" charset="0"/>
              </a:rPr>
              <a:t>i </a:t>
            </a:r>
            <a:r>
              <a:rPr lang="fr-FR" sz="2200" dirty="0" err="1">
                <a:latin typeface="Times New Roman" panose="02020603050405020304" pitchFamily="18" charset="0"/>
                <a:cs typeface="Times New Roman" panose="02020603050405020304" pitchFamily="18" charset="0"/>
              </a:rPr>
              <a:t>specifice</a:t>
            </a:r>
            <a:r>
              <a:rPr lang="fr-FR" sz="2200" dirty="0">
                <a:latin typeface="Times New Roman" panose="02020603050405020304" pitchFamily="18" charset="0"/>
                <a:cs typeface="Times New Roman" panose="02020603050405020304" pitchFamily="18" charset="0"/>
              </a:rPr>
              <a:t> ale </a:t>
            </a:r>
            <a:r>
              <a:rPr lang="fr-FR" sz="2200" dirty="0" err="1">
                <a:latin typeface="Times New Roman" panose="02020603050405020304" pitchFamily="18" charset="0"/>
                <a:cs typeface="Times New Roman" panose="02020603050405020304" pitchFamily="18" charset="0"/>
              </a:rPr>
              <a:t>aplica</a:t>
            </a:r>
            <a:r>
              <a:rPr lang="en-US" sz="2200" b="1" kern="1800" dirty="0">
                <a:effectLst/>
                <a:latin typeface="Times New Roman" panose="02020603050405020304" pitchFamily="18" charset="0"/>
                <a:ea typeface="Times New Roman" panose="02020603050405020304" pitchFamily="18" charset="0"/>
              </a:rPr>
              <a:t>ț</a:t>
            </a:r>
            <a:r>
              <a:rPr lang="fr-FR" sz="2200" dirty="0" err="1">
                <a:latin typeface="Times New Roman" panose="02020603050405020304" pitchFamily="18" charset="0"/>
                <a:cs typeface="Times New Roman" panose="02020603050405020304" pitchFamily="18" charset="0"/>
              </a:rPr>
              <a:t>iei</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pe</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baza</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cerin</a:t>
            </a:r>
            <a:r>
              <a:rPr lang="en-US" sz="2200" b="1" kern="1800" dirty="0">
                <a:effectLst/>
                <a:latin typeface="Times New Roman" panose="02020603050405020304" pitchFamily="18" charset="0"/>
                <a:ea typeface="Times New Roman" panose="02020603050405020304" pitchFamily="18" charset="0"/>
              </a:rPr>
              <a:t>ț</a:t>
            </a:r>
            <a:r>
              <a:rPr lang="fr-FR" sz="2200" dirty="0" err="1">
                <a:latin typeface="Times New Roman" panose="02020603050405020304" pitchFamily="18" charset="0"/>
                <a:cs typeface="Times New Roman" panose="02020603050405020304" pitchFamily="18" charset="0"/>
              </a:rPr>
              <a:t>elor</a:t>
            </a:r>
            <a:r>
              <a:rPr lang="fr-FR" sz="2200" dirty="0">
                <a:latin typeface="Times New Roman" panose="02020603050405020304" pitchFamily="18" charset="0"/>
                <a:cs typeface="Times New Roman" panose="02020603050405020304" pitchFamily="18" charset="0"/>
              </a:rPr>
              <a:t> de  business.</a:t>
            </a:r>
          </a:p>
          <a:p>
            <a:pPr marL="0" indent="0">
              <a:buNone/>
            </a:pPr>
            <a:r>
              <a:rPr lang="fr-FR" sz="2200" dirty="0" err="1">
                <a:latin typeface="Times New Roman" panose="02020603050405020304" pitchFamily="18" charset="0"/>
                <a:cs typeface="Times New Roman" panose="02020603050405020304" pitchFamily="18" charset="0"/>
              </a:rPr>
              <a:t>Testarea</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func</a:t>
            </a:r>
            <a:r>
              <a:rPr lang="en-US" sz="2200" b="1" kern="1800" dirty="0">
                <a:effectLst/>
                <a:latin typeface="Times New Roman" panose="02020603050405020304" pitchFamily="18" charset="0"/>
                <a:ea typeface="Times New Roman" panose="02020603050405020304" pitchFamily="18" charset="0"/>
              </a:rPr>
              <a:t>ț</a:t>
            </a:r>
            <a:r>
              <a:rPr lang="fr-FR" sz="2200" dirty="0" err="1">
                <a:latin typeface="Times New Roman" panose="02020603050405020304" pitchFamily="18" charset="0"/>
                <a:cs typeface="Times New Roman" panose="02020603050405020304" pitchFamily="18" charset="0"/>
              </a:rPr>
              <a:t>ional</a:t>
            </a:r>
            <a:r>
              <a:rPr lang="en-US" sz="2200" b="1" kern="1800" dirty="0">
                <a:effectLst/>
                <a:latin typeface="Times New Roman" panose="02020603050405020304" pitchFamily="18" charset="0"/>
                <a:ea typeface="Times New Roman" panose="02020603050405020304" pitchFamily="18" charset="0"/>
              </a:rPr>
              <a:t>ă</a:t>
            </a:r>
            <a:r>
              <a:rPr lang="fr-FR" sz="2200" dirty="0">
                <a:latin typeface="Times New Roman" panose="02020603050405020304" pitchFamily="18" charset="0"/>
                <a:cs typeface="Times New Roman" panose="02020603050405020304" pitchFamily="18" charset="0"/>
              </a:rPr>
              <a:t> se </a:t>
            </a:r>
            <a:r>
              <a:rPr lang="fr-FR" sz="2200" dirty="0" err="1">
                <a:latin typeface="Times New Roman" panose="02020603050405020304" pitchFamily="18" charset="0"/>
                <a:cs typeface="Times New Roman" panose="02020603050405020304" pitchFamily="18" charset="0"/>
              </a:rPr>
              <a:t>concentreaz</a:t>
            </a:r>
            <a:r>
              <a:rPr lang="en-US" sz="2200" b="1" kern="1800" dirty="0">
                <a:effectLst/>
                <a:latin typeface="Times New Roman" panose="02020603050405020304" pitchFamily="18" charset="0"/>
                <a:ea typeface="Times New Roman" panose="02020603050405020304" pitchFamily="18" charset="0"/>
              </a:rPr>
              <a:t>ă</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pe</a:t>
            </a:r>
            <a:r>
              <a:rPr lang="fr-FR"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 Ce face?”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aplica</a:t>
            </a:r>
            <a:r>
              <a:rPr lang="en-US" sz="2200" b="1" kern="1800" dirty="0" err="1">
                <a:effectLst/>
                <a:latin typeface="Times New Roman" panose="02020603050405020304" pitchFamily="18" charset="0"/>
                <a:ea typeface="Times New Roman" panose="02020603050405020304" pitchFamily="18" charset="0"/>
              </a:rPr>
              <a:t>ț</a:t>
            </a:r>
            <a:r>
              <a:rPr lang="en-US" sz="2200" dirty="0" err="1">
                <a:latin typeface="Times New Roman" panose="02020603050405020304" pitchFamily="18" charset="0"/>
                <a:cs typeface="Times New Roman" panose="02020603050405020304" pitchFamily="18" charset="0"/>
              </a:rPr>
              <a:t>ia</a:t>
            </a:r>
            <a:r>
              <a:rPr lang="en-US" sz="2200" dirty="0">
                <a:latin typeface="Times New Roman" panose="02020603050405020304" pitchFamily="18" charset="0"/>
                <a:cs typeface="Times New Roman" panose="02020603050405020304" pitchFamily="18" charset="0"/>
              </a:rPr>
              <a:t>.</a:t>
            </a:r>
          </a:p>
          <a:p>
            <a:pPr marL="0" indent="0">
              <a:buNone/>
            </a:pPr>
            <a:r>
              <a:rPr lang="fr-FR" sz="2200" dirty="0">
                <a:latin typeface="Times New Roman" panose="02020603050405020304" pitchFamily="18" charset="0"/>
                <a:cs typeface="Times New Roman" panose="02020603050405020304" pitchFamily="18" charset="0"/>
              </a:rPr>
              <a:t>	- </a:t>
            </a:r>
            <a:r>
              <a:rPr lang="fr-FR" sz="2200" i="1" dirty="0">
                <a:solidFill>
                  <a:schemeClr val="bg2">
                    <a:lumMod val="40000"/>
                    <a:lumOff val="60000"/>
                  </a:schemeClr>
                </a:solidFill>
                <a:latin typeface="Times New Roman" panose="02020603050405020304" pitchFamily="18" charset="0"/>
                <a:cs typeface="Times New Roman" panose="02020603050405020304" pitchFamily="18" charset="0"/>
              </a:rPr>
              <a:t>Non-</a:t>
            </a:r>
            <a:r>
              <a:rPr lang="fr-FR" sz="2200" i="1" dirty="0" err="1">
                <a:solidFill>
                  <a:schemeClr val="bg2">
                    <a:lumMod val="40000"/>
                    <a:lumOff val="60000"/>
                  </a:schemeClr>
                </a:solidFill>
                <a:latin typeface="Times New Roman" panose="02020603050405020304" pitchFamily="18" charset="0"/>
                <a:cs typeface="Times New Roman" panose="02020603050405020304" pitchFamily="18" charset="0"/>
              </a:rPr>
              <a:t>functional</a:t>
            </a:r>
            <a:r>
              <a:rPr lang="fr-FR" sz="2200"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fr-FR" sz="2200" i="1" dirty="0" err="1">
                <a:solidFill>
                  <a:schemeClr val="bg2">
                    <a:lumMod val="40000"/>
                    <a:lumOff val="60000"/>
                  </a:schemeClr>
                </a:solidFill>
                <a:latin typeface="Times New Roman" panose="02020603050405020304" pitchFamily="18" charset="0"/>
                <a:cs typeface="Times New Roman" panose="02020603050405020304" pitchFamily="18" charset="0"/>
              </a:rPr>
              <a:t>testing</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Testeaz</a:t>
            </a:r>
            <a:r>
              <a:rPr lang="en-US" sz="2200" b="1" kern="1800" dirty="0">
                <a:effectLst/>
                <a:latin typeface="Times New Roman" panose="02020603050405020304" pitchFamily="18" charset="0"/>
                <a:ea typeface="Times New Roman" panose="02020603050405020304" pitchFamily="18" charset="0"/>
              </a:rPr>
              <a:t>ă</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calitatea</a:t>
            </a:r>
            <a:r>
              <a:rPr lang="fr-FR" sz="2200" dirty="0">
                <a:latin typeface="Times New Roman" panose="02020603050405020304" pitchFamily="18" charset="0"/>
                <a:cs typeface="Times New Roman" panose="02020603050405020304" pitchFamily="18" charset="0"/>
              </a:rPr>
              <a:t> </a:t>
            </a:r>
            <a:r>
              <a:rPr lang="en-US" sz="2200" b="1" kern="1800" dirty="0">
                <a:effectLst/>
                <a:latin typeface="Times New Roman" panose="02020603050405020304" pitchFamily="18" charset="0"/>
                <a:ea typeface="Times New Roman" panose="02020603050405020304" pitchFamily="18" charset="0"/>
              </a:rPr>
              <a:t>ș</a:t>
            </a:r>
            <a:r>
              <a:rPr lang="fr-FR" sz="2200" dirty="0">
                <a:latin typeface="Times New Roman" panose="02020603050405020304" pitchFamily="18" charset="0"/>
                <a:cs typeface="Times New Roman" panose="02020603050405020304" pitchFamily="18" charset="0"/>
              </a:rPr>
              <a:t>i </a:t>
            </a:r>
            <a:r>
              <a:rPr lang="fr-FR" sz="2200" dirty="0" err="1">
                <a:latin typeface="Times New Roman" panose="02020603050405020304" pitchFamily="18" charset="0"/>
                <a:cs typeface="Times New Roman" panose="02020603050405020304" pitchFamily="18" charset="0"/>
              </a:rPr>
              <a:t>comportamentul</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general</a:t>
            </a:r>
            <a:r>
              <a:rPr lang="fr-FR" sz="2200" dirty="0">
                <a:latin typeface="Times New Roman" panose="02020603050405020304" pitchFamily="18" charset="0"/>
                <a:cs typeface="Times New Roman" panose="02020603050405020304" pitchFamily="18" charset="0"/>
              </a:rPr>
              <a:t> al </a:t>
            </a:r>
            <a:r>
              <a:rPr lang="fr-FR" sz="2200" dirty="0" err="1">
                <a:latin typeface="Times New Roman" panose="02020603050405020304" pitchFamily="18" charset="0"/>
                <a:cs typeface="Times New Roman" panose="02020603050405020304" pitchFamily="18" charset="0"/>
              </a:rPr>
              <a:t>aplica</a:t>
            </a:r>
            <a:r>
              <a:rPr lang="en-US" sz="2200" b="1" kern="1800" dirty="0">
                <a:effectLst/>
                <a:latin typeface="Times New Roman" panose="02020603050405020304" pitchFamily="18" charset="0"/>
                <a:ea typeface="Times New Roman" panose="02020603050405020304" pitchFamily="18" charset="0"/>
              </a:rPr>
              <a:t>ț</a:t>
            </a:r>
            <a:r>
              <a:rPr lang="fr-FR" sz="2200" dirty="0" err="1">
                <a:latin typeface="Times New Roman" panose="02020603050405020304" pitchFamily="18" charset="0"/>
                <a:cs typeface="Times New Roman" panose="02020603050405020304" pitchFamily="18" charset="0"/>
              </a:rPr>
              <a:t>ie</a:t>
            </a:r>
            <a:r>
              <a:rPr lang="fr-FR" sz="2200" dirty="0">
                <a:latin typeface="Times New Roman" panose="02020603050405020304" pitchFamily="18" charset="0"/>
                <a:cs typeface="Times New Roman" panose="02020603050405020304" pitchFamily="18" charset="0"/>
              </a:rPr>
              <a:t> </a:t>
            </a:r>
            <a:r>
              <a:rPr lang="en-US" sz="2200" b="1" kern="1800" dirty="0">
                <a:effectLst/>
                <a:latin typeface="Times New Roman" panose="02020603050405020304" pitchFamily="18" charset="0"/>
                <a:ea typeface="Times New Roman" panose="02020603050405020304" pitchFamily="18" charset="0"/>
              </a:rPr>
              <a:t>î</a:t>
            </a:r>
            <a:r>
              <a:rPr lang="fr-FR" sz="2200" dirty="0">
                <a:latin typeface="Times New Roman" panose="02020603050405020304" pitchFamily="18" charset="0"/>
                <a:cs typeface="Times New Roman" panose="02020603050405020304" pitchFamily="18" charset="0"/>
              </a:rPr>
              <a:t>n </a:t>
            </a:r>
            <a:r>
              <a:rPr lang="fr-FR" sz="2200" dirty="0" err="1">
                <a:latin typeface="Times New Roman" panose="02020603050405020304" pitchFamily="18" charset="0"/>
                <a:cs typeface="Times New Roman" panose="02020603050405020304" pitchFamily="18" charset="0"/>
              </a:rPr>
              <a:t>diferite</a:t>
            </a:r>
            <a:r>
              <a:rPr lang="fr-FR" sz="2200" dirty="0">
                <a:latin typeface="Times New Roman" panose="02020603050405020304" pitchFamily="18" charset="0"/>
                <a:cs typeface="Times New Roman" panose="02020603050405020304" pitchFamily="18" charset="0"/>
              </a:rPr>
              <a:t> situa</a:t>
            </a:r>
            <a:r>
              <a:rPr lang="en-US" sz="2200" b="1" kern="1800" dirty="0">
                <a:effectLst/>
                <a:latin typeface="Times New Roman" panose="02020603050405020304" pitchFamily="18" charset="0"/>
                <a:ea typeface="Times New Roman" panose="02020603050405020304" pitchFamily="18" charset="0"/>
              </a:rPr>
              <a:t>ț</a:t>
            </a:r>
            <a:r>
              <a:rPr lang="fr-FR" sz="2200" dirty="0">
                <a:latin typeface="Times New Roman" panose="02020603050405020304" pitchFamily="18" charset="0"/>
                <a:cs typeface="Times New Roman" panose="02020603050405020304" pitchFamily="18" charset="0"/>
              </a:rPr>
              <a:t>ii ce nu </a:t>
            </a:r>
            <a:r>
              <a:rPr lang="fr-FR" sz="2200" dirty="0" err="1">
                <a:latin typeface="Times New Roman" panose="02020603050405020304" pitchFamily="18" charset="0"/>
                <a:cs typeface="Times New Roman" panose="02020603050405020304" pitchFamily="18" charset="0"/>
              </a:rPr>
              <a:t>sunt</a:t>
            </a:r>
            <a:r>
              <a:rPr lang="fr-FR" sz="2200" dirty="0">
                <a:latin typeface="Times New Roman" panose="02020603050405020304" pitchFamily="18" charset="0"/>
                <a:cs typeface="Times New Roman" panose="02020603050405020304" pitchFamily="18" charset="0"/>
              </a:rPr>
              <a:t> direct </a:t>
            </a:r>
            <a:r>
              <a:rPr lang="fr-FR" sz="2200" dirty="0" err="1">
                <a:latin typeface="Times New Roman" panose="02020603050405020304" pitchFamily="18" charset="0"/>
                <a:cs typeface="Times New Roman" panose="02020603050405020304" pitchFamily="18" charset="0"/>
              </a:rPr>
              <a:t>legate</a:t>
            </a:r>
            <a:r>
              <a:rPr lang="fr-FR" sz="2200" dirty="0">
                <a:latin typeface="Times New Roman" panose="02020603050405020304" pitchFamily="18" charset="0"/>
                <a:cs typeface="Times New Roman" panose="02020603050405020304" pitchFamily="18" charset="0"/>
              </a:rPr>
              <a:t> de </a:t>
            </a:r>
            <a:r>
              <a:rPr lang="fr-FR" sz="2200" dirty="0" err="1">
                <a:latin typeface="Times New Roman" panose="02020603050405020304" pitchFamily="18" charset="0"/>
                <a:cs typeface="Times New Roman" panose="02020603050405020304" pitchFamily="18" charset="0"/>
              </a:rPr>
              <a:t>func</a:t>
            </a:r>
            <a:r>
              <a:rPr lang="en-US" sz="2200" b="1" kern="1800" dirty="0">
                <a:effectLst/>
                <a:latin typeface="Times New Roman" panose="02020603050405020304" pitchFamily="18" charset="0"/>
                <a:ea typeface="Times New Roman" panose="02020603050405020304" pitchFamily="18" charset="0"/>
              </a:rPr>
              <a:t>ț</a:t>
            </a:r>
            <a:r>
              <a:rPr lang="fr-FR" sz="2200" dirty="0" err="1">
                <a:latin typeface="Times New Roman" panose="02020603050405020304" pitchFamily="18" charset="0"/>
                <a:cs typeface="Times New Roman" panose="02020603050405020304" pitchFamily="18" charset="0"/>
              </a:rPr>
              <a:t>ionalitate</a:t>
            </a:r>
            <a:r>
              <a:rPr lang="fr-FR" sz="2200" dirty="0">
                <a:latin typeface="Times New Roman" panose="02020603050405020304" pitchFamily="18" charset="0"/>
                <a:cs typeface="Times New Roman" panose="02020603050405020304" pitchFamily="18" charset="0"/>
              </a:rPr>
              <a:t>, cum </a:t>
            </a:r>
            <a:r>
              <a:rPr lang="fr-FR" sz="2200" dirty="0" err="1">
                <a:latin typeface="Times New Roman" panose="02020603050405020304" pitchFamily="18" charset="0"/>
                <a:cs typeface="Times New Roman" panose="02020603050405020304" pitchFamily="18" charset="0"/>
              </a:rPr>
              <a:t>ar</a:t>
            </a:r>
            <a:r>
              <a:rPr lang="fr-FR" sz="2200" dirty="0">
                <a:latin typeface="Times New Roman" panose="02020603050405020304" pitchFamily="18" charset="0"/>
                <a:cs typeface="Times New Roman" panose="02020603050405020304" pitchFamily="18" charset="0"/>
              </a:rPr>
              <a:t> fi </a:t>
            </a:r>
            <a:r>
              <a:rPr lang="fr-FR" sz="2200" dirty="0" err="1">
                <a:latin typeface="Times New Roman" panose="02020603050405020304" pitchFamily="18" charset="0"/>
                <a:cs typeface="Times New Roman" panose="02020603050405020304" pitchFamily="18" charset="0"/>
              </a:rPr>
              <a:t>performan</a:t>
            </a:r>
            <a:r>
              <a:rPr lang="en-US" sz="2200" b="1" kern="1800" dirty="0">
                <a:effectLst/>
                <a:latin typeface="Times New Roman" panose="02020603050405020304" pitchFamily="18" charset="0"/>
                <a:ea typeface="Times New Roman" panose="02020603050405020304" pitchFamily="18" charset="0"/>
              </a:rPr>
              <a:t>ț</a:t>
            </a:r>
            <a:r>
              <a:rPr lang="fr-FR" sz="2200" dirty="0">
                <a:latin typeface="Times New Roman" panose="02020603050405020304" pitchFamily="18" charset="0"/>
                <a:cs typeface="Times New Roman" panose="02020603050405020304" pitchFamily="18" charset="0"/>
              </a:rPr>
              <a:t>a, </a:t>
            </a:r>
            <a:r>
              <a:rPr lang="fr-FR" sz="2200" dirty="0" err="1">
                <a:latin typeface="Times New Roman" panose="02020603050405020304" pitchFamily="18" charset="0"/>
                <a:cs typeface="Times New Roman" panose="02020603050405020304" pitchFamily="18" charset="0"/>
              </a:rPr>
              <a:t>securitatea</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usabilitatea</a:t>
            </a:r>
            <a:r>
              <a:rPr lang="fr-FR" sz="2200" dirty="0">
                <a:latin typeface="Times New Roman" panose="02020603050405020304" pitchFamily="18" charset="0"/>
                <a:cs typeface="Times New Roman" panose="02020603050405020304" pitchFamily="18" charset="0"/>
              </a:rPr>
              <a:t> </a:t>
            </a:r>
            <a:r>
              <a:rPr lang="en-US" sz="2200" b="1" kern="1800" dirty="0">
                <a:effectLst/>
                <a:latin typeface="Times New Roman" panose="02020603050405020304" pitchFamily="18" charset="0"/>
                <a:ea typeface="Times New Roman" panose="02020603050405020304" pitchFamily="18" charset="0"/>
              </a:rPr>
              <a:t>ș</a:t>
            </a:r>
            <a:r>
              <a:rPr lang="fr-FR" sz="2200" dirty="0">
                <a:latin typeface="Times New Roman" panose="02020603050405020304" pitchFamily="18" charset="0"/>
                <a:cs typeface="Times New Roman" panose="02020603050405020304" pitchFamily="18" charset="0"/>
              </a:rPr>
              <a:t>i </a:t>
            </a:r>
            <a:r>
              <a:rPr lang="fr-FR" sz="2200" dirty="0" err="1">
                <a:latin typeface="Times New Roman" panose="02020603050405020304" pitchFamily="18" charset="0"/>
                <a:cs typeface="Times New Roman" panose="02020603050405020304" pitchFamily="18" charset="0"/>
              </a:rPr>
              <a:t>fiabilitatea</a:t>
            </a:r>
            <a:r>
              <a:rPr lang="fr-FR" sz="2200" dirty="0">
                <a:latin typeface="Times New Roman" panose="02020603050405020304" pitchFamily="18" charset="0"/>
                <a:cs typeface="Times New Roman" panose="02020603050405020304" pitchFamily="18" charset="0"/>
              </a:rPr>
              <a:t>. </a:t>
            </a:r>
          </a:p>
          <a:p>
            <a:pPr marL="0" indent="0">
              <a:buNone/>
            </a:pPr>
            <a:r>
              <a:rPr lang="fr-FR" sz="2200" dirty="0" err="1">
                <a:latin typeface="Times New Roman" panose="02020603050405020304" pitchFamily="18" charset="0"/>
                <a:cs typeface="Times New Roman" panose="02020603050405020304" pitchFamily="18" charset="0"/>
              </a:rPr>
              <a:t>Testarea</a:t>
            </a:r>
            <a:r>
              <a:rPr lang="fr-FR" sz="2200" dirty="0">
                <a:latin typeface="Times New Roman" panose="02020603050405020304" pitchFamily="18" charset="0"/>
                <a:cs typeface="Times New Roman" panose="02020603050405020304" pitchFamily="18" charset="0"/>
              </a:rPr>
              <a:t> non- </a:t>
            </a:r>
            <a:r>
              <a:rPr lang="fr-FR" sz="2200" dirty="0" err="1">
                <a:latin typeface="Times New Roman" panose="02020603050405020304" pitchFamily="18" charset="0"/>
                <a:cs typeface="Times New Roman" panose="02020603050405020304" pitchFamily="18" charset="0"/>
              </a:rPr>
              <a:t>func</a:t>
            </a:r>
            <a:r>
              <a:rPr lang="en-US" sz="2200" b="1" kern="1800" dirty="0">
                <a:effectLst/>
                <a:latin typeface="Times New Roman" panose="02020603050405020304" pitchFamily="18" charset="0"/>
                <a:ea typeface="Times New Roman" panose="02020603050405020304" pitchFamily="18" charset="0"/>
              </a:rPr>
              <a:t>ț</a:t>
            </a:r>
            <a:r>
              <a:rPr lang="fr-FR" sz="2200" dirty="0" err="1">
                <a:latin typeface="Times New Roman" panose="02020603050405020304" pitchFamily="18" charset="0"/>
                <a:cs typeface="Times New Roman" panose="02020603050405020304" pitchFamily="18" charset="0"/>
              </a:rPr>
              <a:t>ional</a:t>
            </a:r>
            <a:r>
              <a:rPr lang="en-US" sz="2200" b="1" kern="1800" dirty="0">
                <a:effectLst/>
                <a:latin typeface="Times New Roman" panose="02020603050405020304" pitchFamily="18" charset="0"/>
                <a:ea typeface="Times New Roman" panose="02020603050405020304" pitchFamily="18" charset="0"/>
              </a:rPr>
              <a:t>ă</a:t>
            </a:r>
            <a:r>
              <a:rPr lang="fr-FR" sz="2200" dirty="0">
                <a:latin typeface="Times New Roman" panose="02020603050405020304" pitchFamily="18" charset="0"/>
                <a:cs typeface="Times New Roman" panose="02020603050405020304" pitchFamily="18" charset="0"/>
              </a:rPr>
              <a:t> se </a:t>
            </a:r>
            <a:r>
              <a:rPr lang="fr-FR" sz="2200" dirty="0" err="1">
                <a:latin typeface="Times New Roman" panose="02020603050405020304" pitchFamily="18" charset="0"/>
                <a:cs typeface="Times New Roman" panose="02020603050405020304" pitchFamily="18" charset="0"/>
              </a:rPr>
              <a:t>concentreaz</a:t>
            </a:r>
            <a:r>
              <a:rPr lang="en-US" sz="2200" b="1" kern="1800" dirty="0">
                <a:effectLst/>
                <a:latin typeface="Times New Roman" panose="02020603050405020304" pitchFamily="18" charset="0"/>
                <a:ea typeface="Times New Roman" panose="02020603050405020304" pitchFamily="18" charset="0"/>
              </a:rPr>
              <a:t>ă</a:t>
            </a:r>
            <a:r>
              <a:rPr lang="fr-FR" sz="2200" dirty="0">
                <a:latin typeface="Times New Roman" panose="02020603050405020304" pitchFamily="18" charset="0"/>
                <a:cs typeface="Times New Roman" panose="02020603050405020304" pitchFamily="18" charset="0"/>
              </a:rPr>
              <a:t> </a:t>
            </a:r>
            <a:r>
              <a:rPr lang="fr-FR" sz="2200" dirty="0" err="1">
                <a:latin typeface="Times New Roman" panose="02020603050405020304" pitchFamily="18" charset="0"/>
                <a:cs typeface="Times New Roman" panose="02020603050405020304" pitchFamily="18" charset="0"/>
              </a:rPr>
              <a:t>pe</a:t>
            </a:r>
            <a:r>
              <a:rPr lang="fr-FR"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 Cum face?”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aplica</a:t>
            </a:r>
            <a:r>
              <a:rPr lang="en-US" sz="2200" b="1" kern="1800" dirty="0" err="1">
                <a:effectLst/>
                <a:latin typeface="Times New Roman" panose="02020603050405020304" pitchFamily="18" charset="0"/>
                <a:ea typeface="Times New Roman" panose="02020603050405020304" pitchFamily="18" charset="0"/>
              </a:rPr>
              <a:t>ț</a:t>
            </a:r>
            <a:r>
              <a:rPr lang="en-US" sz="2200" dirty="0" err="1">
                <a:latin typeface="Times New Roman" panose="02020603050405020304" pitchFamily="18" charset="0"/>
                <a:cs typeface="Times New Roman" panose="02020603050405020304" pitchFamily="18" charset="0"/>
              </a:rPr>
              <a:t>ia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pentru</a:t>
            </a:r>
            <a:r>
              <a:rPr lang="en-US" sz="2200" dirty="0">
                <a:latin typeface="Times New Roman" panose="02020603050405020304" pitchFamily="18" charset="0"/>
                <a:cs typeface="Times New Roman" panose="02020603050405020304" pitchFamily="18" charset="0"/>
              </a:rPr>
              <a:t> a </a:t>
            </a:r>
            <a:r>
              <a:rPr lang="en-US" sz="2200" dirty="0" err="1">
                <a:latin typeface="Times New Roman" panose="02020603050405020304" pitchFamily="18" charset="0"/>
                <a:cs typeface="Times New Roman" panose="02020603050405020304" pitchFamily="18" charset="0"/>
              </a:rPr>
              <a:t>func</a:t>
            </a:r>
            <a:r>
              <a:rPr lang="en-US" sz="2200" b="1" kern="1800" dirty="0" err="1">
                <a:effectLst/>
                <a:latin typeface="Times New Roman" panose="02020603050405020304" pitchFamily="18" charset="0"/>
                <a:ea typeface="Times New Roman" panose="02020603050405020304" pitchFamily="18" charset="0"/>
              </a:rPr>
              <a:t>ț</a:t>
            </a:r>
            <a:r>
              <a:rPr lang="en-US" sz="2200" dirty="0" err="1">
                <a:latin typeface="Times New Roman" panose="02020603050405020304" pitchFamily="18" charset="0"/>
                <a:cs typeface="Times New Roman" panose="02020603050405020304" pitchFamily="18" charset="0"/>
              </a:rPr>
              <a:t>iona</a:t>
            </a:r>
            <a:r>
              <a:rPr lang="en-US" sz="2200"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highlight>
                <a:srgbClr val="FF0000"/>
              </a:highlight>
              <a:latin typeface="Times New Roman" panose="02020603050405020304" pitchFamily="18" charset="0"/>
              <a:cs typeface="Times New Roman" panose="02020603050405020304" pitchFamily="18" charset="0"/>
            </a:endParaRPr>
          </a:p>
          <a:p>
            <a:pPr marL="0" indent="0">
              <a:buNone/>
            </a:pPr>
            <a:endParaRPr lang="fr-FR" sz="2000"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05439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831433-7FD5-42AF-AAA1-38C5D76936B6}"/>
              </a:ext>
            </a:extLst>
          </p:cNvPr>
          <p:cNvSpPr>
            <a:spLocks noGrp="1"/>
          </p:cNvSpPr>
          <p:nvPr>
            <p:ph idx="1"/>
          </p:nvPr>
        </p:nvSpPr>
        <p:spPr>
          <a:xfrm>
            <a:off x="727952" y="1029810"/>
            <a:ext cx="10296219" cy="5679216"/>
          </a:xfrm>
        </p:spPr>
        <p:txBody>
          <a:bodyPr>
            <a:normAutofit fontScale="77500" lnSpcReduction="20000"/>
          </a:bodyPr>
          <a:lstStyle/>
          <a:p>
            <a:r>
              <a:rPr lang="fr-FR" sz="2900" dirty="0" err="1">
                <a:solidFill>
                  <a:schemeClr val="accent2">
                    <a:lumMod val="60000"/>
                    <a:lumOff val="40000"/>
                  </a:schemeClr>
                </a:solidFill>
                <a:latin typeface="Times New Roman" panose="02020603050405020304" pitchFamily="18" charset="0"/>
                <a:cs typeface="Times New Roman" panose="02020603050405020304" pitchFamily="18" charset="0"/>
              </a:rPr>
              <a:t>Explicați</a:t>
            </a:r>
            <a:r>
              <a:rPr lang="fr-FR"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900" dirty="0" err="1">
                <a:solidFill>
                  <a:schemeClr val="accent2">
                    <a:lumMod val="60000"/>
                    <a:lumOff val="40000"/>
                  </a:schemeClr>
                </a:solidFill>
                <a:latin typeface="Times New Roman" panose="02020603050405020304" pitchFamily="18" charset="0"/>
                <a:cs typeface="Times New Roman" panose="02020603050405020304" pitchFamily="18" charset="0"/>
              </a:rPr>
              <a:t>diferența</a:t>
            </a:r>
            <a:r>
              <a:rPr lang="fr-FR"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900" dirty="0" err="1">
                <a:solidFill>
                  <a:schemeClr val="accent2">
                    <a:lumMod val="60000"/>
                    <a:lumOff val="40000"/>
                  </a:schemeClr>
                </a:solidFill>
                <a:latin typeface="Times New Roman" panose="02020603050405020304" pitchFamily="18" charset="0"/>
                <a:cs typeface="Times New Roman" panose="02020603050405020304" pitchFamily="18" charset="0"/>
              </a:rPr>
              <a:t>între</a:t>
            </a:r>
            <a:r>
              <a:rPr lang="fr-FR"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900" dirty="0" err="1">
                <a:solidFill>
                  <a:schemeClr val="accent2">
                    <a:lumMod val="60000"/>
                    <a:lumOff val="40000"/>
                  </a:schemeClr>
                </a:solidFill>
                <a:latin typeface="Times New Roman" panose="02020603050405020304" pitchFamily="18" charset="0"/>
                <a:cs typeface="Times New Roman" panose="02020603050405020304" pitchFamily="18" charset="0"/>
              </a:rPr>
              <a:t>blackbox</a:t>
            </a:r>
            <a:r>
              <a:rPr lang="fr-FR"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900" dirty="0" err="1">
                <a:solidFill>
                  <a:schemeClr val="accent2">
                    <a:lumMod val="60000"/>
                    <a:lumOff val="40000"/>
                  </a:schemeClr>
                </a:solidFill>
                <a:latin typeface="Times New Roman" panose="02020603050405020304" pitchFamily="18" charset="0"/>
                <a:cs typeface="Times New Roman" panose="02020603050405020304" pitchFamily="18" charset="0"/>
              </a:rPr>
              <a:t>testing</a:t>
            </a:r>
            <a:r>
              <a:rPr lang="fr-FR"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900" dirty="0" err="1">
                <a:solidFill>
                  <a:schemeClr val="accent2">
                    <a:lumMod val="60000"/>
                    <a:lumOff val="40000"/>
                  </a:schemeClr>
                </a:solidFill>
                <a:latin typeface="Times New Roman" panose="02020603050405020304" pitchFamily="18" charset="0"/>
                <a:cs typeface="Times New Roman" panose="02020603050405020304" pitchFamily="18" charset="0"/>
              </a:rPr>
              <a:t>și</a:t>
            </a:r>
            <a:r>
              <a:rPr lang="fr-FR"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900" dirty="0" err="1">
                <a:solidFill>
                  <a:schemeClr val="accent2">
                    <a:lumMod val="60000"/>
                    <a:lumOff val="40000"/>
                  </a:schemeClr>
                </a:solidFill>
                <a:latin typeface="Times New Roman" panose="02020603050405020304" pitchFamily="18" charset="0"/>
                <a:cs typeface="Times New Roman" panose="02020603050405020304" pitchFamily="18" charset="0"/>
              </a:rPr>
              <a:t>whitebox</a:t>
            </a:r>
            <a:r>
              <a:rPr lang="fr-FR"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900" dirty="0" err="1">
                <a:solidFill>
                  <a:schemeClr val="accent2">
                    <a:lumMod val="60000"/>
                    <a:lumOff val="40000"/>
                  </a:schemeClr>
                </a:solidFill>
                <a:latin typeface="Times New Roman" panose="02020603050405020304" pitchFamily="18" charset="0"/>
                <a:cs typeface="Times New Roman" panose="02020603050405020304" pitchFamily="18" charset="0"/>
              </a:rPr>
              <a:t>testing</a:t>
            </a:r>
            <a:endParaRPr lang="fr-FR" sz="29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r>
              <a:rPr lang="fr-FR"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 </a:t>
            </a:r>
            <a:r>
              <a:rPr lang="fr-FR" sz="2900" i="1" dirty="0" err="1">
                <a:solidFill>
                  <a:schemeClr val="bg2">
                    <a:lumMod val="40000"/>
                    <a:lumOff val="60000"/>
                  </a:schemeClr>
                </a:solidFill>
                <a:latin typeface="Times New Roman" panose="02020603050405020304" pitchFamily="18" charset="0"/>
                <a:cs typeface="Times New Roman" panose="02020603050405020304" pitchFamily="18" charset="0"/>
              </a:rPr>
              <a:t>Blackbox</a:t>
            </a:r>
            <a:r>
              <a:rPr lang="fr-FR" sz="2900"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fr-FR" sz="2900" i="1" dirty="0" err="1">
                <a:solidFill>
                  <a:schemeClr val="bg2">
                    <a:lumMod val="40000"/>
                    <a:lumOff val="60000"/>
                  </a:schemeClr>
                </a:solidFill>
                <a:latin typeface="Times New Roman" panose="02020603050405020304" pitchFamily="18" charset="0"/>
                <a:cs typeface="Times New Roman" panose="02020603050405020304" pitchFamily="18" charset="0"/>
              </a:rPr>
              <a:t>testing</a:t>
            </a:r>
            <a:r>
              <a:rPr lang="fr-FR" sz="2900" dirty="0">
                <a:latin typeface="Times New Roman" panose="02020603050405020304" pitchFamily="18" charset="0"/>
                <a:cs typeface="Times New Roman" panose="02020603050405020304" pitchFamily="18" charset="0"/>
              </a:rPr>
              <a:t>: Nu </a:t>
            </a:r>
            <a:r>
              <a:rPr lang="fr-FR" sz="2900" dirty="0" err="1">
                <a:latin typeface="Times New Roman" panose="02020603050405020304" pitchFamily="18" charset="0"/>
                <a:cs typeface="Times New Roman" panose="02020603050405020304" pitchFamily="18" charset="0"/>
              </a:rPr>
              <a:t>avem</a:t>
            </a:r>
            <a:r>
              <a:rPr lang="fr-FR" sz="2900" dirty="0">
                <a:latin typeface="Times New Roman" panose="02020603050405020304" pitchFamily="18" charset="0"/>
                <a:cs typeface="Times New Roman" panose="02020603050405020304" pitchFamily="18" charset="0"/>
              </a:rPr>
              <a:t> </a:t>
            </a:r>
            <a:r>
              <a:rPr lang="fr-FR" sz="2900" dirty="0" err="1">
                <a:latin typeface="Times New Roman" panose="02020603050405020304" pitchFamily="18" charset="0"/>
                <a:cs typeface="Times New Roman" panose="02020603050405020304" pitchFamily="18" charset="0"/>
              </a:rPr>
              <a:t>acces</a:t>
            </a:r>
            <a:r>
              <a:rPr lang="fr-FR" sz="2900" dirty="0">
                <a:latin typeface="Times New Roman" panose="02020603050405020304" pitchFamily="18" charset="0"/>
                <a:cs typeface="Times New Roman" panose="02020603050405020304" pitchFamily="18" charset="0"/>
              </a:rPr>
              <a:t> la </a:t>
            </a:r>
            <a:r>
              <a:rPr lang="fr-FR" sz="2900" dirty="0" err="1">
                <a:latin typeface="Times New Roman" panose="02020603050405020304" pitchFamily="18" charset="0"/>
                <a:cs typeface="Times New Roman" panose="02020603050405020304" pitchFamily="18" charset="0"/>
              </a:rPr>
              <a:t>codul</a:t>
            </a:r>
            <a:r>
              <a:rPr lang="fr-FR" sz="2900" dirty="0">
                <a:latin typeface="Times New Roman" panose="02020603050405020304" pitchFamily="18" charset="0"/>
                <a:cs typeface="Times New Roman" panose="02020603050405020304" pitchFamily="18" charset="0"/>
              </a:rPr>
              <a:t> surs</a:t>
            </a:r>
            <a:r>
              <a:rPr lang="en-US" sz="2900" b="1" kern="1800" dirty="0">
                <a:effectLst/>
                <a:latin typeface="Times New Roman" panose="02020603050405020304" pitchFamily="18" charset="0"/>
                <a:ea typeface="Times New Roman" panose="02020603050405020304" pitchFamily="18" charset="0"/>
              </a:rPr>
              <a:t>ă</a:t>
            </a:r>
            <a:r>
              <a:rPr lang="fr-FR" sz="2900" dirty="0">
                <a:latin typeface="Times New Roman" panose="02020603050405020304" pitchFamily="18" charset="0"/>
                <a:cs typeface="Times New Roman" panose="02020603050405020304" pitchFamily="18" charset="0"/>
              </a:rPr>
              <a:t> </a:t>
            </a:r>
            <a:r>
              <a:rPr lang="en-US" sz="2900" b="1" kern="1800" dirty="0">
                <a:effectLst/>
                <a:latin typeface="Times New Roman" panose="02020603050405020304" pitchFamily="18" charset="0"/>
                <a:ea typeface="Times New Roman" panose="02020603050405020304" pitchFamily="18" charset="0"/>
              </a:rPr>
              <a:t>ș</a:t>
            </a:r>
            <a:r>
              <a:rPr lang="fr-FR" sz="2900" dirty="0">
                <a:latin typeface="Times New Roman" panose="02020603050405020304" pitchFamily="18" charset="0"/>
                <a:cs typeface="Times New Roman" panose="02020603050405020304" pitchFamily="18" charset="0"/>
              </a:rPr>
              <a:t>i </a:t>
            </a:r>
            <a:r>
              <a:rPr lang="fr-FR" sz="2900" dirty="0" err="1">
                <a:latin typeface="Times New Roman" panose="02020603050405020304" pitchFamily="18" charset="0"/>
                <a:cs typeface="Times New Roman" panose="02020603050405020304" pitchFamily="18" charset="0"/>
              </a:rPr>
              <a:t>testarea</a:t>
            </a:r>
            <a:r>
              <a:rPr lang="fr-FR" sz="2900" dirty="0">
                <a:latin typeface="Times New Roman" panose="02020603050405020304" pitchFamily="18" charset="0"/>
                <a:cs typeface="Times New Roman" panose="02020603050405020304" pitchFamily="18" charset="0"/>
              </a:rPr>
              <a:t> se va </a:t>
            </a:r>
            <a:r>
              <a:rPr lang="fr-FR" sz="2900" dirty="0" err="1">
                <a:latin typeface="Times New Roman" panose="02020603050405020304" pitchFamily="18" charset="0"/>
                <a:cs typeface="Times New Roman" panose="02020603050405020304" pitchFamily="18" charset="0"/>
              </a:rPr>
              <a:t>realiza</a:t>
            </a:r>
            <a:r>
              <a:rPr lang="fr-FR" sz="2900" dirty="0">
                <a:latin typeface="Times New Roman" panose="02020603050405020304" pitchFamily="18" charset="0"/>
                <a:cs typeface="Times New Roman" panose="02020603050405020304" pitchFamily="18" charset="0"/>
              </a:rPr>
              <a:t> </a:t>
            </a:r>
            <a:r>
              <a:rPr lang="fr-FR" sz="2900" dirty="0" err="1">
                <a:latin typeface="Times New Roman" panose="02020603050405020304" pitchFamily="18" charset="0"/>
                <a:cs typeface="Times New Roman" panose="02020603050405020304" pitchFamily="18" charset="0"/>
              </a:rPr>
              <a:t>pe</a:t>
            </a:r>
            <a:r>
              <a:rPr lang="fr-FR" sz="2900" dirty="0">
                <a:latin typeface="Times New Roman" panose="02020603050405020304" pitchFamily="18" charset="0"/>
                <a:cs typeface="Times New Roman" panose="02020603050405020304" pitchFamily="18" charset="0"/>
              </a:rPr>
              <a:t> </a:t>
            </a:r>
            <a:r>
              <a:rPr lang="fr-FR" sz="2900" dirty="0" err="1">
                <a:latin typeface="Times New Roman" panose="02020603050405020304" pitchFamily="18" charset="0"/>
                <a:cs typeface="Times New Roman" panose="02020603050405020304" pitchFamily="18" charset="0"/>
              </a:rPr>
              <a:t>baza</a:t>
            </a:r>
            <a:r>
              <a:rPr lang="fr-FR" sz="2900" dirty="0">
                <a:latin typeface="Times New Roman" panose="02020603050405020304" pitchFamily="18" charset="0"/>
                <a:cs typeface="Times New Roman" panose="02020603050405020304" pitchFamily="18" charset="0"/>
              </a:rPr>
              <a:t> </a:t>
            </a:r>
            <a:r>
              <a:rPr lang="fr-FR" sz="2900" dirty="0" err="1">
                <a:latin typeface="Times New Roman" panose="02020603050405020304" pitchFamily="18" charset="0"/>
                <a:cs typeface="Times New Roman" panose="02020603050405020304" pitchFamily="18" charset="0"/>
              </a:rPr>
              <a:t>cerin</a:t>
            </a:r>
            <a:r>
              <a:rPr lang="en-US" sz="2900" dirty="0">
                <a:latin typeface="Times New Roman" panose="02020603050405020304" pitchFamily="18" charset="0"/>
                <a:cs typeface="Times New Roman" panose="02020603050405020304" pitchFamily="18" charset="0"/>
              </a:rPr>
              <a:t>ț</a:t>
            </a:r>
            <a:r>
              <a:rPr lang="fr-FR" sz="2900" dirty="0" err="1">
                <a:latin typeface="Times New Roman" panose="02020603050405020304" pitchFamily="18" charset="0"/>
                <a:cs typeface="Times New Roman" panose="02020603050405020304" pitchFamily="18" charset="0"/>
              </a:rPr>
              <a:t>elor</a:t>
            </a:r>
            <a:r>
              <a:rPr lang="fr-FR" sz="2900" dirty="0">
                <a:latin typeface="Times New Roman" panose="02020603050405020304" pitchFamily="18" charset="0"/>
                <a:cs typeface="Times New Roman" panose="02020603050405020304" pitchFamily="18" charset="0"/>
              </a:rPr>
              <a:t> de </a:t>
            </a:r>
            <a:r>
              <a:rPr lang="fr-FR" sz="2900" dirty="0" err="1">
                <a:latin typeface="Times New Roman" panose="02020603050405020304" pitchFamily="18" charset="0"/>
                <a:cs typeface="Times New Roman" panose="02020603050405020304" pitchFamily="18" charset="0"/>
              </a:rPr>
              <a:t>bussines</a:t>
            </a:r>
            <a:r>
              <a:rPr lang="fr-FR" sz="2900" dirty="0">
                <a:latin typeface="Times New Roman" panose="02020603050405020304" pitchFamily="18" charset="0"/>
                <a:cs typeface="Times New Roman" panose="02020603050405020304" pitchFamily="18" charset="0"/>
              </a:rPr>
              <a:t>. </a:t>
            </a:r>
          </a:p>
          <a:p>
            <a:pPr marL="0" indent="0">
              <a:buNone/>
            </a:pPr>
            <a:r>
              <a:rPr lang="fr-FR" sz="2900" dirty="0" err="1">
                <a:latin typeface="Times New Roman" panose="02020603050405020304" pitchFamily="18" charset="0"/>
                <a:cs typeface="Times New Roman" panose="02020603050405020304" pitchFamily="18" charset="0"/>
              </a:rPr>
              <a:t>Testarea</a:t>
            </a:r>
            <a:r>
              <a:rPr lang="fr-FR" sz="2900" dirty="0">
                <a:latin typeface="Times New Roman" panose="02020603050405020304" pitchFamily="18" charset="0"/>
                <a:cs typeface="Times New Roman" panose="02020603050405020304" pitchFamily="18" charset="0"/>
              </a:rPr>
              <a:t> se face </a:t>
            </a:r>
            <a:r>
              <a:rPr lang="fr-FR" sz="2900" dirty="0" err="1">
                <a:latin typeface="Times New Roman" panose="02020603050405020304" pitchFamily="18" charset="0"/>
                <a:cs typeface="Times New Roman" panose="02020603050405020304" pitchFamily="18" charset="0"/>
              </a:rPr>
              <a:t>pe</a:t>
            </a:r>
            <a:r>
              <a:rPr lang="fr-FR" sz="2900" dirty="0">
                <a:latin typeface="Times New Roman" panose="02020603050405020304" pitchFamily="18" charset="0"/>
                <a:cs typeface="Times New Roman" panose="02020603050405020304" pitchFamily="18" charset="0"/>
              </a:rPr>
              <a:t> structura </a:t>
            </a:r>
            <a:r>
              <a:rPr lang="fr-FR" sz="2900" dirty="0" err="1">
                <a:latin typeface="Times New Roman" panose="02020603050405020304" pitchFamily="18" charset="0"/>
                <a:cs typeface="Times New Roman" panose="02020603050405020304" pitchFamily="18" charset="0"/>
              </a:rPr>
              <a:t>extern</a:t>
            </a:r>
            <a:r>
              <a:rPr lang="en-US" sz="2900" dirty="0">
                <a:latin typeface="Times New Roman" panose="02020603050405020304" pitchFamily="18" charset="0"/>
                <a:cs typeface="Times New Roman" panose="02020603050405020304" pitchFamily="18" charset="0"/>
              </a:rPr>
              <a:t>ă</a:t>
            </a:r>
            <a:r>
              <a:rPr lang="fr-FR" sz="2900" dirty="0">
                <a:latin typeface="Times New Roman" panose="02020603050405020304" pitchFamily="18" charset="0"/>
                <a:cs typeface="Times New Roman" panose="02020603050405020304" pitchFamily="18" charset="0"/>
              </a:rPr>
              <a:t> a </a:t>
            </a:r>
            <a:r>
              <a:rPr lang="fr-FR" sz="2900" dirty="0" err="1">
                <a:latin typeface="Times New Roman" panose="02020603050405020304" pitchFamily="18" charset="0"/>
                <a:cs typeface="Times New Roman" panose="02020603050405020304" pitchFamily="18" charset="0"/>
              </a:rPr>
              <a:t>aplica</a:t>
            </a:r>
            <a:r>
              <a:rPr lang="en-US" sz="2900" dirty="0">
                <a:latin typeface="Times New Roman" panose="02020603050405020304" pitchFamily="18" charset="0"/>
                <a:cs typeface="Times New Roman" panose="02020603050405020304" pitchFamily="18" charset="0"/>
              </a:rPr>
              <a:t>ț</a:t>
            </a:r>
            <a:r>
              <a:rPr lang="fr-FR" sz="2900" dirty="0" err="1">
                <a:latin typeface="Times New Roman" panose="02020603050405020304" pitchFamily="18" charset="0"/>
                <a:cs typeface="Times New Roman" panose="02020603050405020304" pitchFamily="18" charset="0"/>
              </a:rPr>
              <a:t>iei</a:t>
            </a:r>
            <a:r>
              <a:rPr lang="fr-FR" sz="2900" dirty="0">
                <a:latin typeface="Times New Roman" panose="02020603050405020304" pitchFamily="18" charset="0"/>
                <a:cs typeface="Times New Roman" panose="02020603050405020304" pitchFamily="18" charset="0"/>
              </a:rPr>
              <a:t>.</a:t>
            </a:r>
          </a:p>
          <a:p>
            <a:pPr marL="0" indent="0">
              <a:buNone/>
            </a:pPr>
            <a:r>
              <a:rPr lang="fr-FR" sz="2900" dirty="0">
                <a:latin typeface="Times New Roman" panose="02020603050405020304" pitchFamily="18" charset="0"/>
                <a:cs typeface="Times New Roman" panose="02020603050405020304" pitchFamily="18" charset="0"/>
              </a:rPr>
              <a:t>	- </a:t>
            </a:r>
            <a:r>
              <a:rPr lang="fr-FR" sz="2900" i="1" dirty="0" err="1">
                <a:solidFill>
                  <a:schemeClr val="bg2">
                    <a:lumMod val="40000"/>
                    <a:lumOff val="60000"/>
                  </a:schemeClr>
                </a:solidFill>
                <a:latin typeface="Times New Roman" panose="02020603050405020304" pitchFamily="18" charset="0"/>
                <a:cs typeface="Times New Roman" panose="02020603050405020304" pitchFamily="18" charset="0"/>
              </a:rPr>
              <a:t>Whitebox</a:t>
            </a:r>
            <a:r>
              <a:rPr lang="fr-FR" sz="2900"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fr-FR" sz="2900" i="1" dirty="0" err="1">
                <a:solidFill>
                  <a:schemeClr val="bg2">
                    <a:lumMod val="40000"/>
                    <a:lumOff val="60000"/>
                  </a:schemeClr>
                </a:solidFill>
                <a:latin typeface="Times New Roman" panose="02020603050405020304" pitchFamily="18" charset="0"/>
                <a:cs typeface="Times New Roman" panose="02020603050405020304" pitchFamily="18" charset="0"/>
              </a:rPr>
              <a:t>testing</a:t>
            </a:r>
            <a:r>
              <a:rPr lang="fr-FR" sz="2900" dirty="0">
                <a:latin typeface="Times New Roman" panose="02020603050405020304" pitchFamily="18" charset="0"/>
                <a:cs typeface="Times New Roman" panose="02020603050405020304" pitchFamily="18" charset="0"/>
              </a:rPr>
              <a:t>:</a:t>
            </a:r>
            <a:r>
              <a:rPr lang="fr-FR" sz="2900" i="1" dirty="0">
                <a:latin typeface="Times New Roman" panose="02020603050405020304" pitchFamily="18" charset="0"/>
                <a:cs typeface="Times New Roman" panose="02020603050405020304" pitchFamily="18" charset="0"/>
              </a:rPr>
              <a:t> </a:t>
            </a:r>
            <a:r>
              <a:rPr lang="fr-FR" sz="2900" dirty="0" err="1">
                <a:latin typeface="Times New Roman" panose="02020603050405020304" pitchFamily="18" charset="0"/>
                <a:cs typeface="Times New Roman" panose="02020603050405020304" pitchFamily="18" charset="0"/>
              </a:rPr>
              <a:t>Avem</a:t>
            </a:r>
            <a:r>
              <a:rPr lang="fr-FR" sz="2900" dirty="0">
                <a:latin typeface="Times New Roman" panose="02020603050405020304" pitchFamily="18" charset="0"/>
                <a:cs typeface="Times New Roman" panose="02020603050405020304" pitchFamily="18" charset="0"/>
              </a:rPr>
              <a:t> </a:t>
            </a:r>
            <a:r>
              <a:rPr lang="fr-FR" sz="2900" dirty="0" err="1">
                <a:latin typeface="Times New Roman" panose="02020603050405020304" pitchFamily="18" charset="0"/>
                <a:cs typeface="Times New Roman" panose="02020603050405020304" pitchFamily="18" charset="0"/>
              </a:rPr>
              <a:t>acces</a:t>
            </a:r>
            <a:r>
              <a:rPr lang="fr-FR" sz="2900" dirty="0">
                <a:latin typeface="Times New Roman" panose="02020603050405020304" pitchFamily="18" charset="0"/>
                <a:cs typeface="Times New Roman" panose="02020603050405020304" pitchFamily="18" charset="0"/>
              </a:rPr>
              <a:t> la </a:t>
            </a:r>
            <a:r>
              <a:rPr lang="fr-FR" sz="2900" dirty="0" err="1">
                <a:latin typeface="Times New Roman" panose="02020603050405020304" pitchFamily="18" charset="0"/>
                <a:cs typeface="Times New Roman" panose="02020603050405020304" pitchFamily="18" charset="0"/>
              </a:rPr>
              <a:t>codul</a:t>
            </a:r>
            <a:r>
              <a:rPr lang="fr-FR" sz="2900" dirty="0">
                <a:latin typeface="Times New Roman" panose="02020603050405020304" pitchFamily="18" charset="0"/>
                <a:cs typeface="Times New Roman" panose="02020603050405020304" pitchFamily="18" charset="0"/>
              </a:rPr>
              <a:t> surs</a:t>
            </a:r>
            <a:r>
              <a:rPr lang="en-US" sz="2900" b="1" kern="1800" dirty="0">
                <a:effectLst/>
                <a:latin typeface="Times New Roman" panose="02020603050405020304" pitchFamily="18" charset="0"/>
                <a:ea typeface="Times New Roman" panose="02020603050405020304" pitchFamily="18" charset="0"/>
              </a:rPr>
              <a:t>ă</a:t>
            </a:r>
            <a:r>
              <a:rPr lang="fr-FR" sz="2900" dirty="0">
                <a:latin typeface="Times New Roman" panose="02020603050405020304" pitchFamily="18" charset="0"/>
                <a:cs typeface="Times New Roman" panose="02020603050405020304" pitchFamily="18" charset="0"/>
              </a:rPr>
              <a:t> </a:t>
            </a:r>
            <a:r>
              <a:rPr lang="en-US" sz="2900" b="1" kern="1800" dirty="0">
                <a:effectLst/>
                <a:latin typeface="Times New Roman" panose="02020603050405020304" pitchFamily="18" charset="0"/>
                <a:ea typeface="Times New Roman" panose="02020603050405020304" pitchFamily="18" charset="0"/>
              </a:rPr>
              <a:t>ș</a:t>
            </a:r>
            <a:r>
              <a:rPr lang="fr-FR" sz="2900" dirty="0">
                <a:latin typeface="Times New Roman" panose="02020603050405020304" pitchFamily="18" charset="0"/>
                <a:cs typeface="Times New Roman" panose="02020603050405020304" pitchFamily="18" charset="0"/>
              </a:rPr>
              <a:t>i </a:t>
            </a:r>
            <a:r>
              <a:rPr lang="fr-FR" sz="2900" dirty="0" err="1">
                <a:latin typeface="Times New Roman" panose="02020603050405020304" pitchFamily="18" charset="0"/>
                <a:cs typeface="Times New Roman" panose="02020603050405020304" pitchFamily="18" charset="0"/>
              </a:rPr>
              <a:t>testerul</a:t>
            </a:r>
            <a:r>
              <a:rPr lang="fr-FR" sz="2900" dirty="0">
                <a:latin typeface="Times New Roman" panose="02020603050405020304" pitchFamily="18" charset="0"/>
                <a:cs typeface="Times New Roman" panose="02020603050405020304" pitchFamily="18" charset="0"/>
              </a:rPr>
              <a:t> are </a:t>
            </a:r>
            <a:r>
              <a:rPr lang="fr-FR" sz="2900" dirty="0" err="1">
                <a:latin typeface="Times New Roman" panose="02020603050405020304" pitchFamily="18" charset="0"/>
                <a:cs typeface="Times New Roman" panose="02020603050405020304" pitchFamily="18" charset="0"/>
              </a:rPr>
              <a:t>nevoie</a:t>
            </a:r>
            <a:r>
              <a:rPr lang="fr-FR" sz="2900" dirty="0">
                <a:latin typeface="Times New Roman" panose="02020603050405020304" pitchFamily="18" charset="0"/>
                <a:cs typeface="Times New Roman" panose="02020603050405020304" pitchFamily="18" charset="0"/>
              </a:rPr>
              <a:t> de </a:t>
            </a:r>
            <a:r>
              <a:rPr lang="fr-FR" sz="2900" dirty="0" err="1">
                <a:latin typeface="Times New Roman" panose="02020603050405020304" pitchFamily="18" charset="0"/>
                <a:cs typeface="Times New Roman" panose="02020603050405020304" pitchFamily="18" charset="0"/>
              </a:rPr>
              <a:t>concepte</a:t>
            </a:r>
            <a:r>
              <a:rPr lang="fr-FR" sz="2900" dirty="0">
                <a:latin typeface="Times New Roman" panose="02020603050405020304" pitchFamily="18" charset="0"/>
                <a:cs typeface="Times New Roman" panose="02020603050405020304" pitchFamily="18" charset="0"/>
              </a:rPr>
              <a:t> din </a:t>
            </a:r>
            <a:r>
              <a:rPr lang="fr-FR" sz="2900" dirty="0" err="1">
                <a:latin typeface="Times New Roman" panose="02020603050405020304" pitchFamily="18" charset="0"/>
                <a:cs typeface="Times New Roman" panose="02020603050405020304" pitchFamily="18" charset="0"/>
              </a:rPr>
              <a:t>programare</a:t>
            </a:r>
            <a:r>
              <a:rPr lang="fr-FR" sz="2900" dirty="0">
                <a:latin typeface="Times New Roman" panose="02020603050405020304" pitchFamily="18" charset="0"/>
                <a:cs typeface="Times New Roman" panose="02020603050405020304" pitchFamily="18" charset="0"/>
              </a:rPr>
              <a:t> </a:t>
            </a:r>
            <a:r>
              <a:rPr lang="fr-FR" sz="2900" dirty="0" err="1">
                <a:latin typeface="Times New Roman" panose="02020603050405020304" pitchFamily="18" charset="0"/>
                <a:cs typeface="Times New Roman" panose="02020603050405020304" pitchFamily="18" charset="0"/>
              </a:rPr>
              <a:t>pentru</a:t>
            </a:r>
            <a:r>
              <a:rPr lang="fr-FR" sz="2900" dirty="0">
                <a:latin typeface="Times New Roman" panose="02020603050405020304" pitchFamily="18" charset="0"/>
                <a:cs typeface="Times New Roman" panose="02020603050405020304" pitchFamily="18" charset="0"/>
              </a:rPr>
              <a:t> a </a:t>
            </a:r>
            <a:r>
              <a:rPr lang="fr-FR" sz="2900" dirty="0" err="1">
                <a:latin typeface="Times New Roman" panose="02020603050405020304" pitchFamily="18" charset="0"/>
                <a:cs typeface="Times New Roman" panose="02020603050405020304" pitchFamily="18" charset="0"/>
              </a:rPr>
              <a:t>putea</a:t>
            </a:r>
            <a:r>
              <a:rPr lang="fr-FR" sz="2900" dirty="0">
                <a:latin typeface="Times New Roman" panose="02020603050405020304" pitchFamily="18" charset="0"/>
                <a:cs typeface="Times New Roman" panose="02020603050405020304" pitchFamily="18" charset="0"/>
              </a:rPr>
              <a:t> </a:t>
            </a:r>
            <a:r>
              <a:rPr lang="fr-FR" sz="2900" dirty="0" err="1">
                <a:latin typeface="Times New Roman" panose="02020603050405020304" pitchFamily="18" charset="0"/>
                <a:cs typeface="Times New Roman" panose="02020603050405020304" pitchFamily="18" charset="0"/>
              </a:rPr>
              <a:t>analiza</a:t>
            </a:r>
            <a:r>
              <a:rPr lang="fr-FR" sz="2900" dirty="0">
                <a:latin typeface="Times New Roman" panose="02020603050405020304" pitchFamily="18" charset="0"/>
                <a:cs typeface="Times New Roman" panose="02020603050405020304" pitchFamily="18" charset="0"/>
              </a:rPr>
              <a:t> </a:t>
            </a:r>
            <a:r>
              <a:rPr lang="fr-FR" sz="2900" dirty="0" err="1">
                <a:latin typeface="Times New Roman" panose="02020603050405020304" pitchFamily="18" charset="0"/>
                <a:cs typeface="Times New Roman" panose="02020603050405020304" pitchFamily="18" charset="0"/>
              </a:rPr>
              <a:t>corectitudinea</a:t>
            </a:r>
            <a:r>
              <a:rPr lang="fr-FR" sz="2900" dirty="0">
                <a:latin typeface="Times New Roman" panose="02020603050405020304" pitchFamily="18" charset="0"/>
                <a:cs typeface="Times New Roman" panose="02020603050405020304" pitchFamily="18" charset="0"/>
              </a:rPr>
              <a:t>, </a:t>
            </a:r>
            <a:r>
              <a:rPr lang="fr-FR" sz="2900" dirty="0" err="1">
                <a:latin typeface="Times New Roman" panose="02020603050405020304" pitchFamily="18" charset="0"/>
                <a:cs typeface="Times New Roman" panose="02020603050405020304" pitchFamily="18" charset="0"/>
              </a:rPr>
              <a:t>optimizarea</a:t>
            </a:r>
            <a:r>
              <a:rPr lang="fr-FR" sz="2900" dirty="0">
                <a:latin typeface="Times New Roman" panose="02020603050405020304" pitchFamily="18" charset="0"/>
                <a:cs typeface="Times New Roman" panose="02020603050405020304" pitchFamily="18" charset="0"/>
              </a:rPr>
              <a:t> </a:t>
            </a:r>
            <a:r>
              <a:rPr lang="en-US" sz="2900" b="1" kern="1800" dirty="0">
                <a:effectLst/>
                <a:latin typeface="Times New Roman" panose="02020603050405020304" pitchFamily="18" charset="0"/>
                <a:ea typeface="Times New Roman" panose="02020603050405020304" pitchFamily="18" charset="0"/>
              </a:rPr>
              <a:t>ș</a:t>
            </a:r>
            <a:r>
              <a:rPr lang="fr-FR" sz="2900" dirty="0">
                <a:latin typeface="Times New Roman" panose="02020603050405020304" pitchFamily="18" charset="0"/>
                <a:cs typeface="Times New Roman" panose="02020603050405020304" pitchFamily="18" charset="0"/>
              </a:rPr>
              <a:t>i </a:t>
            </a:r>
            <a:r>
              <a:rPr lang="fr-FR" sz="2900" dirty="0" err="1">
                <a:latin typeface="Times New Roman" panose="02020603050405020304" pitchFamily="18" charset="0"/>
                <a:cs typeface="Times New Roman" panose="02020603050405020304" pitchFamily="18" charset="0"/>
              </a:rPr>
              <a:t>func</a:t>
            </a:r>
            <a:r>
              <a:rPr lang="en-US" sz="2900" b="1" kern="1800" dirty="0">
                <a:effectLst/>
                <a:latin typeface="Times New Roman" panose="02020603050405020304" pitchFamily="18" charset="0"/>
                <a:ea typeface="Times New Roman" panose="02020603050405020304" pitchFamily="18" charset="0"/>
              </a:rPr>
              <a:t>ț</a:t>
            </a:r>
            <a:r>
              <a:rPr lang="fr-FR" sz="2900" dirty="0" err="1">
                <a:latin typeface="Times New Roman" panose="02020603050405020304" pitchFamily="18" charset="0"/>
                <a:cs typeface="Times New Roman" panose="02020603050405020304" pitchFamily="18" charset="0"/>
              </a:rPr>
              <a:t>ionalit</a:t>
            </a:r>
            <a:r>
              <a:rPr lang="en-US" sz="2900" b="1" kern="1800" dirty="0" err="1">
                <a:effectLst/>
                <a:latin typeface="Times New Roman" panose="02020603050405020304" pitchFamily="18" charset="0"/>
                <a:ea typeface="Times New Roman" panose="02020603050405020304" pitchFamily="18" charset="0"/>
              </a:rPr>
              <a:t>ăț</a:t>
            </a:r>
            <a:r>
              <a:rPr lang="fr-FR" sz="2900" dirty="0">
                <a:latin typeface="Times New Roman" panose="02020603050405020304" pitchFamily="18" charset="0"/>
                <a:cs typeface="Times New Roman" panose="02020603050405020304" pitchFamily="18" charset="0"/>
              </a:rPr>
              <a:t>ile </a:t>
            </a:r>
            <a:r>
              <a:rPr lang="fr-FR" sz="2900" dirty="0" err="1">
                <a:latin typeface="Times New Roman" panose="02020603050405020304" pitchFamily="18" charset="0"/>
                <a:cs typeface="Times New Roman" panose="02020603050405020304" pitchFamily="18" charset="0"/>
              </a:rPr>
              <a:t>specifice</a:t>
            </a:r>
            <a:r>
              <a:rPr lang="fr-FR" sz="2900" dirty="0">
                <a:latin typeface="Times New Roman" panose="02020603050405020304" pitchFamily="18" charset="0"/>
                <a:cs typeface="Times New Roman" panose="02020603050405020304" pitchFamily="18" charset="0"/>
              </a:rPr>
              <a:t> </a:t>
            </a:r>
            <a:r>
              <a:rPr lang="fr-FR" sz="2900" dirty="0" err="1">
                <a:latin typeface="Times New Roman" panose="02020603050405020304" pitchFamily="18" charset="0"/>
                <a:cs typeface="Times New Roman" panose="02020603050405020304" pitchFamily="18" charset="0"/>
              </a:rPr>
              <a:t>codului</a:t>
            </a:r>
            <a:r>
              <a:rPr lang="fr-FR" sz="2900" dirty="0">
                <a:latin typeface="Times New Roman" panose="02020603050405020304" pitchFamily="18" charset="0"/>
                <a:cs typeface="Times New Roman" panose="02020603050405020304" pitchFamily="18" charset="0"/>
              </a:rPr>
              <a:t>.</a:t>
            </a:r>
          </a:p>
          <a:p>
            <a:pPr marL="0" indent="0">
              <a:buNone/>
            </a:pPr>
            <a:r>
              <a:rPr lang="fr-FR" sz="2900" dirty="0" err="1">
                <a:latin typeface="Times New Roman" panose="02020603050405020304" pitchFamily="18" charset="0"/>
                <a:cs typeface="Times New Roman" panose="02020603050405020304" pitchFamily="18" charset="0"/>
              </a:rPr>
              <a:t>Testarea</a:t>
            </a:r>
            <a:r>
              <a:rPr lang="fr-FR" sz="2900" dirty="0">
                <a:latin typeface="Times New Roman" panose="02020603050405020304" pitchFamily="18" charset="0"/>
                <a:cs typeface="Times New Roman" panose="02020603050405020304" pitchFamily="18" charset="0"/>
              </a:rPr>
              <a:t> se face </a:t>
            </a:r>
            <a:r>
              <a:rPr lang="fr-FR" sz="2900" dirty="0" err="1">
                <a:latin typeface="Times New Roman" panose="02020603050405020304" pitchFamily="18" charset="0"/>
                <a:cs typeface="Times New Roman" panose="02020603050405020304" pitchFamily="18" charset="0"/>
              </a:rPr>
              <a:t>pe</a:t>
            </a:r>
            <a:r>
              <a:rPr lang="fr-FR" sz="2900" dirty="0">
                <a:latin typeface="Times New Roman" panose="02020603050405020304" pitchFamily="18" charset="0"/>
                <a:cs typeface="Times New Roman" panose="02020603050405020304" pitchFamily="18" charset="0"/>
              </a:rPr>
              <a:t> structura </a:t>
            </a:r>
            <a:r>
              <a:rPr lang="fr-FR" sz="2900" dirty="0" err="1">
                <a:latin typeface="Times New Roman" panose="02020603050405020304" pitchFamily="18" charset="0"/>
                <a:cs typeface="Times New Roman" panose="02020603050405020304" pitchFamily="18" charset="0"/>
              </a:rPr>
              <a:t>intern</a:t>
            </a:r>
            <a:r>
              <a:rPr lang="en-US" sz="2900" dirty="0">
                <a:latin typeface="Times New Roman" panose="02020603050405020304" pitchFamily="18" charset="0"/>
                <a:cs typeface="Times New Roman" panose="02020603050405020304" pitchFamily="18" charset="0"/>
              </a:rPr>
              <a:t>ă</a:t>
            </a:r>
            <a:r>
              <a:rPr lang="fr-FR" sz="2900" dirty="0">
                <a:latin typeface="Times New Roman" panose="02020603050405020304" pitchFamily="18" charset="0"/>
                <a:cs typeface="Times New Roman" panose="02020603050405020304" pitchFamily="18" charset="0"/>
              </a:rPr>
              <a:t> a </a:t>
            </a:r>
            <a:r>
              <a:rPr lang="fr-FR" sz="2900" dirty="0" err="1">
                <a:latin typeface="Times New Roman" panose="02020603050405020304" pitchFamily="18" charset="0"/>
                <a:cs typeface="Times New Roman" panose="02020603050405020304" pitchFamily="18" charset="0"/>
              </a:rPr>
              <a:t>aplica</a:t>
            </a:r>
            <a:r>
              <a:rPr lang="en-US" sz="2900" b="1" kern="1800" dirty="0">
                <a:effectLst/>
                <a:latin typeface="Times New Roman" panose="02020603050405020304" pitchFamily="18" charset="0"/>
                <a:ea typeface="Times New Roman" panose="02020603050405020304" pitchFamily="18" charset="0"/>
              </a:rPr>
              <a:t>ț</a:t>
            </a:r>
            <a:r>
              <a:rPr lang="fr-FR" sz="2900" dirty="0" err="1">
                <a:latin typeface="Times New Roman" panose="02020603050405020304" pitchFamily="18" charset="0"/>
                <a:cs typeface="Times New Roman" panose="02020603050405020304" pitchFamily="18" charset="0"/>
              </a:rPr>
              <a:t>iei</a:t>
            </a:r>
            <a:r>
              <a:rPr lang="fr-FR" sz="2900" dirty="0">
                <a:latin typeface="Times New Roman" panose="02020603050405020304" pitchFamily="18" charset="0"/>
                <a:cs typeface="Times New Roman" panose="02020603050405020304" pitchFamily="18" charset="0"/>
              </a:rPr>
              <a:t>.</a:t>
            </a:r>
          </a:p>
          <a:p>
            <a:r>
              <a:rPr lang="en-US" sz="2900" dirty="0" err="1">
                <a:solidFill>
                  <a:schemeClr val="accent2">
                    <a:lumMod val="60000"/>
                    <a:lumOff val="40000"/>
                  </a:schemeClr>
                </a:solidFill>
                <a:latin typeface="Times New Roman" panose="02020603050405020304" pitchFamily="18" charset="0"/>
                <a:cs typeface="Times New Roman" panose="02020603050405020304" pitchFamily="18" charset="0"/>
              </a:rPr>
              <a:t>Enumerați</a:t>
            </a:r>
            <a:r>
              <a:rPr lang="en-US"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900" dirty="0" err="1">
                <a:solidFill>
                  <a:schemeClr val="accent2">
                    <a:lumMod val="60000"/>
                    <a:lumOff val="40000"/>
                  </a:schemeClr>
                </a:solidFill>
                <a:latin typeface="Times New Roman" panose="02020603050405020304" pitchFamily="18" charset="0"/>
                <a:cs typeface="Times New Roman" panose="02020603050405020304" pitchFamily="18" charset="0"/>
              </a:rPr>
              <a:t>tehnicile</a:t>
            </a:r>
            <a:r>
              <a:rPr lang="en-US" sz="2900" dirty="0">
                <a:solidFill>
                  <a:schemeClr val="accent2">
                    <a:lumMod val="60000"/>
                    <a:lumOff val="40000"/>
                  </a:schemeClr>
                </a:solidFill>
                <a:latin typeface="Times New Roman" panose="02020603050405020304" pitchFamily="18" charset="0"/>
                <a:cs typeface="Times New Roman" panose="02020603050405020304" pitchFamily="18" charset="0"/>
              </a:rPr>
              <a:t> de </a:t>
            </a:r>
            <a:r>
              <a:rPr lang="en-US" sz="2900" dirty="0" err="1">
                <a:solidFill>
                  <a:schemeClr val="accent2">
                    <a:lumMod val="60000"/>
                    <a:lumOff val="40000"/>
                  </a:schemeClr>
                </a:solidFill>
                <a:latin typeface="Times New Roman" panose="02020603050405020304" pitchFamily="18" charset="0"/>
                <a:cs typeface="Times New Roman" panose="02020603050405020304" pitchFamily="18" charset="0"/>
              </a:rPr>
              <a:t>testare</a:t>
            </a:r>
            <a:r>
              <a:rPr lang="en-US"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900" dirty="0" err="1">
                <a:solidFill>
                  <a:schemeClr val="accent2">
                    <a:lumMod val="60000"/>
                    <a:lumOff val="40000"/>
                  </a:schemeClr>
                </a:solidFill>
                <a:latin typeface="Times New Roman" panose="02020603050405020304" pitchFamily="18" charset="0"/>
                <a:cs typeface="Times New Roman" panose="02020603050405020304" pitchFamily="18" charset="0"/>
              </a:rPr>
              <a:t>și</a:t>
            </a:r>
            <a:r>
              <a:rPr lang="en-US"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900" dirty="0" err="1">
                <a:solidFill>
                  <a:schemeClr val="accent2">
                    <a:lumMod val="60000"/>
                    <a:lumOff val="40000"/>
                  </a:schemeClr>
                </a:solidFill>
                <a:latin typeface="Times New Roman" panose="02020603050405020304" pitchFamily="18" charset="0"/>
                <a:cs typeface="Times New Roman" panose="02020603050405020304" pitchFamily="18" charset="0"/>
              </a:rPr>
              <a:t>grupați</a:t>
            </a:r>
            <a:r>
              <a:rPr lang="en-US" sz="2900" dirty="0">
                <a:solidFill>
                  <a:schemeClr val="accent2">
                    <a:lumMod val="60000"/>
                    <a:lumOff val="40000"/>
                  </a:schemeClr>
                </a:solidFill>
                <a:latin typeface="Times New Roman" panose="02020603050405020304" pitchFamily="18" charset="0"/>
                <a:cs typeface="Times New Roman" panose="02020603050405020304" pitchFamily="18" charset="0"/>
              </a:rPr>
              <a:t>-le </a:t>
            </a:r>
            <a:r>
              <a:rPr lang="en-US" sz="2900" dirty="0" err="1">
                <a:solidFill>
                  <a:schemeClr val="accent2">
                    <a:lumMod val="60000"/>
                    <a:lumOff val="40000"/>
                  </a:schemeClr>
                </a:solidFill>
                <a:latin typeface="Times New Roman" panose="02020603050405020304" pitchFamily="18" charset="0"/>
                <a:cs typeface="Times New Roman" panose="02020603050405020304" pitchFamily="18" charset="0"/>
              </a:rPr>
              <a:t>în</a:t>
            </a:r>
            <a:r>
              <a:rPr lang="en-US"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900" dirty="0" err="1">
                <a:solidFill>
                  <a:schemeClr val="accent2">
                    <a:lumMod val="60000"/>
                    <a:lumOff val="40000"/>
                  </a:schemeClr>
                </a:solidFill>
                <a:latin typeface="Times New Roman" panose="02020603050405020304" pitchFamily="18" charset="0"/>
                <a:cs typeface="Times New Roman" panose="02020603050405020304" pitchFamily="18" charset="0"/>
              </a:rPr>
              <a:t>funcție</a:t>
            </a:r>
            <a:r>
              <a:rPr lang="en-US" sz="2900" dirty="0">
                <a:solidFill>
                  <a:schemeClr val="accent2">
                    <a:lumMod val="60000"/>
                    <a:lumOff val="40000"/>
                  </a:schemeClr>
                </a:solidFill>
                <a:latin typeface="Times New Roman" panose="02020603050405020304" pitchFamily="18" charset="0"/>
                <a:cs typeface="Times New Roman" panose="02020603050405020304" pitchFamily="18" charset="0"/>
              </a:rPr>
              <a:t> de </a:t>
            </a:r>
            <a:r>
              <a:rPr lang="en-US" sz="2900" dirty="0" err="1">
                <a:solidFill>
                  <a:schemeClr val="accent2">
                    <a:lumMod val="60000"/>
                    <a:lumOff val="40000"/>
                  </a:schemeClr>
                </a:solidFill>
                <a:latin typeface="Times New Roman" panose="02020603050405020304" pitchFamily="18" charset="0"/>
                <a:cs typeface="Times New Roman" panose="02020603050405020304" pitchFamily="18" charset="0"/>
              </a:rPr>
              <a:t>categorie</a:t>
            </a:r>
            <a:r>
              <a:rPr lang="en-US"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900" dirty="0" err="1">
                <a:solidFill>
                  <a:schemeClr val="accent2">
                    <a:lumMod val="60000"/>
                    <a:lumOff val="40000"/>
                  </a:schemeClr>
                </a:solidFill>
                <a:latin typeface="Times New Roman" panose="02020603050405020304" pitchFamily="18" charset="0"/>
                <a:cs typeface="Times New Roman" panose="02020603050405020304" pitchFamily="18" charset="0"/>
              </a:rPr>
              <a:t>blackbox</a:t>
            </a:r>
            <a:r>
              <a:rPr lang="en-US" sz="29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900" dirty="0" err="1">
                <a:solidFill>
                  <a:schemeClr val="accent2">
                    <a:lumMod val="60000"/>
                    <a:lumOff val="40000"/>
                  </a:schemeClr>
                </a:solidFill>
                <a:latin typeface="Times New Roman" panose="02020603050405020304" pitchFamily="18" charset="0"/>
                <a:cs typeface="Times New Roman" panose="02020603050405020304" pitchFamily="18" charset="0"/>
              </a:rPr>
              <a:t>whitebox</a:t>
            </a:r>
            <a:r>
              <a:rPr lang="en-US" sz="2900" dirty="0">
                <a:solidFill>
                  <a:schemeClr val="accent2">
                    <a:lumMod val="60000"/>
                    <a:lumOff val="40000"/>
                  </a:schemeClr>
                </a:solidFill>
                <a:latin typeface="Times New Roman" panose="02020603050405020304" pitchFamily="18" charset="0"/>
                <a:cs typeface="Times New Roman" panose="02020603050405020304" pitchFamily="18" charset="0"/>
              </a:rPr>
              <a:t>, experience-based)</a:t>
            </a:r>
          </a:p>
          <a:p>
            <a:pPr marL="0" indent="0">
              <a:buNone/>
            </a:pPr>
            <a:r>
              <a:rPr lang="en-US" sz="2900" dirty="0">
                <a:latin typeface="Times New Roman" panose="02020603050405020304" pitchFamily="18" charset="0"/>
                <a:cs typeface="Times New Roman" panose="02020603050405020304" pitchFamily="18" charset="0"/>
              </a:rPr>
              <a:t>	- </a:t>
            </a:r>
            <a:r>
              <a:rPr lang="en-US" sz="2900" i="1" dirty="0">
                <a:solidFill>
                  <a:schemeClr val="bg2">
                    <a:lumMod val="40000"/>
                    <a:lumOff val="60000"/>
                  </a:schemeClr>
                </a:solidFill>
                <a:latin typeface="Times New Roman" panose="02020603050405020304" pitchFamily="18" charset="0"/>
                <a:cs typeface="Times New Roman" panose="02020603050405020304" pitchFamily="18" charset="0"/>
              </a:rPr>
              <a:t>Blackbox</a:t>
            </a:r>
            <a:r>
              <a:rPr lang="en-US" sz="2900" dirty="0">
                <a:latin typeface="Times New Roman" panose="02020603050405020304" pitchFamily="18" charset="0"/>
                <a:cs typeface="Times New Roman" panose="02020603050405020304" pitchFamily="18" charset="0"/>
              </a:rPr>
              <a:t>:  State Transitioning, Decision Table, Use case testing, Boundary Value Analysis, Equivalence Partitioning.  </a:t>
            </a:r>
          </a:p>
          <a:p>
            <a:pPr marL="0" indent="0">
              <a:buNone/>
            </a:pPr>
            <a:r>
              <a:rPr lang="en-US" sz="2900" dirty="0">
                <a:latin typeface="Times New Roman" panose="02020603050405020304" pitchFamily="18" charset="0"/>
                <a:cs typeface="Times New Roman" panose="02020603050405020304" pitchFamily="18" charset="0"/>
              </a:rPr>
              <a:t>	- </a:t>
            </a:r>
            <a:r>
              <a:rPr lang="en-US" sz="2900" i="1" dirty="0">
                <a:solidFill>
                  <a:schemeClr val="bg2">
                    <a:lumMod val="40000"/>
                    <a:lumOff val="60000"/>
                  </a:schemeClr>
                </a:solidFill>
                <a:latin typeface="Times New Roman" panose="02020603050405020304" pitchFamily="18" charset="0"/>
                <a:cs typeface="Times New Roman" panose="02020603050405020304" pitchFamily="18" charset="0"/>
              </a:rPr>
              <a:t>Whitebox</a:t>
            </a:r>
            <a:r>
              <a:rPr lang="en-US" sz="2900" dirty="0">
                <a:latin typeface="Times New Roman" panose="02020603050405020304" pitchFamily="18" charset="0"/>
                <a:cs typeface="Times New Roman" panose="02020603050405020304" pitchFamily="18" charset="0"/>
              </a:rPr>
              <a:t>: Statement coverage, Decision coverage, Path coverage, Data coverage</a:t>
            </a:r>
          </a:p>
          <a:p>
            <a:pPr marL="0" indent="0">
              <a:buNone/>
            </a:pPr>
            <a:r>
              <a:rPr lang="en-US" sz="2900" dirty="0">
                <a:latin typeface="Times New Roman" panose="02020603050405020304" pitchFamily="18" charset="0"/>
                <a:cs typeface="Times New Roman" panose="02020603050405020304" pitchFamily="18" charset="0"/>
              </a:rPr>
              <a:t>	- </a:t>
            </a:r>
            <a:r>
              <a:rPr lang="en-US" sz="2900" i="1" dirty="0">
                <a:solidFill>
                  <a:schemeClr val="bg2">
                    <a:lumMod val="40000"/>
                    <a:lumOff val="60000"/>
                  </a:schemeClr>
                </a:solidFill>
                <a:latin typeface="Times New Roman" panose="02020603050405020304" pitchFamily="18" charset="0"/>
                <a:cs typeface="Times New Roman" panose="02020603050405020304" pitchFamily="18" charset="0"/>
              </a:rPr>
              <a:t>Experience-based</a:t>
            </a:r>
            <a:r>
              <a:rPr lang="en-US" sz="2900" dirty="0">
                <a:latin typeface="Times New Roman" panose="02020603050405020304" pitchFamily="18" charset="0"/>
                <a:cs typeface="Times New Roman" panose="02020603050405020304" pitchFamily="18" charset="0"/>
              </a:rPr>
              <a:t>: Exploratory Testing, Ad - hoc Testing, Error Guessing.</a:t>
            </a:r>
          </a:p>
          <a:p>
            <a:pPr marL="0" indent="0">
              <a:buNone/>
            </a:pPr>
            <a:endParaRPr lang="en-US" dirty="0"/>
          </a:p>
        </p:txBody>
      </p:sp>
      <p:sp>
        <p:nvSpPr>
          <p:cNvPr id="4" name="Rectangle 3">
            <a:extLst>
              <a:ext uri="{FF2B5EF4-FFF2-40B4-BE49-F238E27FC236}">
                <a16:creationId xmlns:a16="http://schemas.microsoft.com/office/drawing/2014/main" id="{5B9912A2-E721-4AD0-A5F7-045F72FBBBAB}"/>
              </a:ext>
            </a:extLst>
          </p:cNvPr>
          <p:cNvSpPr/>
          <p:nvPr/>
        </p:nvSpPr>
        <p:spPr>
          <a:xfrm>
            <a:off x="727948" y="4489807"/>
            <a:ext cx="9967446" cy="63444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A6D3B48-63BA-4463-B84A-01B6A6B81392}"/>
              </a:ext>
            </a:extLst>
          </p:cNvPr>
          <p:cNvSpPr/>
          <p:nvPr/>
        </p:nvSpPr>
        <p:spPr>
          <a:xfrm>
            <a:off x="727948" y="5124256"/>
            <a:ext cx="9967446" cy="390415"/>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29739D0-76F8-42E6-9F7F-6E44F5B18355}"/>
              </a:ext>
            </a:extLst>
          </p:cNvPr>
          <p:cNvSpPr/>
          <p:nvPr/>
        </p:nvSpPr>
        <p:spPr>
          <a:xfrm flipV="1">
            <a:off x="727948" y="5514671"/>
            <a:ext cx="9967446" cy="390414"/>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42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887F6-121F-4AB6-ACCF-252AB7C4ECFD}"/>
              </a:ext>
            </a:extLst>
          </p:cNvPr>
          <p:cNvSpPr>
            <a:spLocks noGrp="1"/>
          </p:cNvSpPr>
          <p:nvPr>
            <p:ph idx="1"/>
          </p:nvPr>
        </p:nvSpPr>
        <p:spPr>
          <a:xfrm>
            <a:off x="639192" y="292964"/>
            <a:ext cx="9809825" cy="6045692"/>
          </a:xfrm>
        </p:spPr>
        <p:txBody>
          <a:bodyPr>
            <a:normAutofit lnSpcReduction="10000"/>
          </a:bodyPr>
          <a:lstStyle/>
          <a:p>
            <a:pPr marL="0" indent="0">
              <a:buNone/>
            </a:pP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Explicați</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diferența</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între</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verification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și</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validation</a:t>
            </a:r>
          </a:p>
          <a:p>
            <a:pPr marL="0" indent="0">
              <a:buNone/>
            </a:pP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Verification</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verifică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aplicația</a:t>
            </a:r>
            <a:r>
              <a:rPr lang="en-US" dirty="0">
                <a:latin typeface="Times New Roman" panose="02020603050405020304" pitchFamily="18" charset="0"/>
                <a:cs typeface="Times New Roman" panose="02020603050405020304" pitchFamily="18" charset="0"/>
              </a:rPr>
              <a:t> este </a:t>
            </a:r>
            <a:r>
              <a:rPr lang="en-US" dirty="0" err="1">
                <a:latin typeface="Times New Roman" panose="02020603050405020304" pitchFamily="18" charset="0"/>
                <a:cs typeface="Times New Roman" panose="02020603050405020304" pitchFamily="18" charset="0"/>
              </a:rPr>
              <a:t>construită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corect</a:t>
            </a:r>
            <a:r>
              <a:rPr lang="en-US" dirty="0">
                <a:latin typeface="Times New Roman" panose="02020603050405020304" pitchFamily="18" charset="0"/>
                <a:cs typeface="Times New Roman" panose="02020603050405020304" pitchFamily="18" charset="0"/>
              </a:rPr>
              <a:t> pe </a:t>
            </a:r>
            <a:r>
              <a:rPr lang="en-US" dirty="0" err="1">
                <a:latin typeface="Times New Roman" panose="02020603050405020304" pitchFamily="18" charset="0"/>
                <a:cs typeface="Times New Roman" panose="02020603050405020304" pitchFamily="18" charset="0"/>
              </a:rPr>
              <a:t>baza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specificațiilor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cerințelor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tehnice</a:t>
            </a:r>
            <a:r>
              <a:rPr lang="en-US" dirty="0">
                <a:latin typeface="Times New Roman" panose="02020603050405020304" pitchFamily="18" charset="0"/>
                <a:cs typeface="Times New Roman" panose="02020603050405020304" pitchFamily="18" charset="0"/>
              </a:rPr>
              <a:t> de business. </a:t>
            </a:r>
          </a:p>
          <a:p>
            <a:pPr marL="0" indent="0">
              <a:buNone/>
            </a:pPr>
            <a:r>
              <a:rPr lang="en-US" dirty="0">
                <a:latin typeface="Times New Roman" panose="02020603050405020304" pitchFamily="18" charset="0"/>
                <a:cs typeface="Times New Roman" panose="02020603050405020304" pitchFamily="18" charset="0"/>
              </a:rPr>
              <a:t>Etapa de </a:t>
            </a:r>
            <a:r>
              <a:rPr lang="en-US" dirty="0" err="1">
                <a:latin typeface="Times New Roman" panose="02020603050405020304" pitchFamily="18" charset="0"/>
                <a:cs typeface="Times New Roman" panose="02020603050405020304" pitchFamily="18" charset="0"/>
              </a:rPr>
              <a:t>verificare</a:t>
            </a:r>
            <a:r>
              <a:rPr lang="en-US" dirty="0">
                <a:latin typeface="Times New Roman" panose="02020603050405020304" pitchFamily="18" charset="0"/>
                <a:cs typeface="Times New Roman" panose="02020603050405020304" pitchFamily="18" charset="0"/>
              </a:rPr>
              <a:t> are loc pe tot </a:t>
            </a:r>
            <a:r>
              <a:rPr lang="en-US" dirty="0" err="1">
                <a:latin typeface="Times New Roman" panose="02020603050405020304" pitchFamily="18" charset="0"/>
                <a:cs typeface="Times New Roman" panose="02020603050405020304" pitchFamily="18" charset="0"/>
              </a:rPr>
              <a:t>parcursul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procesului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testare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înainte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etapa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validare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 </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Validation</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verifică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aplicația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îndeplinește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nevoile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așteptările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utilizatorului</a:t>
            </a:r>
            <a:r>
              <a:rPr lang="en-US" dirty="0">
                <a:latin typeface="Times New Roman" panose="02020603050405020304" pitchFamily="18" charset="0"/>
                <a:cs typeface="Times New Roman" panose="02020603050405020304" pitchFamily="18" charset="0"/>
              </a:rPr>
              <a:t> final. Etapa de </a:t>
            </a:r>
            <a:r>
              <a:rPr lang="en-US" dirty="0" err="1">
                <a:latin typeface="Times New Roman" panose="02020603050405020304" pitchFamily="18" charset="0"/>
                <a:cs typeface="Times New Roman" panose="02020603050405020304" pitchFamily="18" charset="0"/>
              </a:rPr>
              <a:t>validare</a:t>
            </a:r>
            <a:r>
              <a:rPr lang="en-US" dirty="0">
                <a:latin typeface="Times New Roman" panose="02020603050405020304" pitchFamily="18" charset="0"/>
                <a:cs typeface="Times New Roman" panose="02020603050405020304" pitchFamily="18" charset="0"/>
              </a:rPr>
              <a:t> se face la </a:t>
            </a:r>
            <a:r>
              <a:rPr lang="en-US" dirty="0" err="1">
                <a:latin typeface="Times New Roman" panose="02020603050405020304" pitchFamily="18" charset="0"/>
                <a:cs typeface="Times New Roman" panose="02020603050405020304" pitchFamily="18" charset="0"/>
              </a:rPr>
              <a:t>finalul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procesului</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testare</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Explicați</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diferența</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între</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positive testing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și</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negative testing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și</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dați</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câte</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un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exemplu</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din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fiecare</a:t>
            </a: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Positive testing</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 face cu date </a:t>
            </a:r>
            <a:r>
              <a:rPr lang="en-US" dirty="0" err="1">
                <a:latin typeface="Times New Roman" panose="02020603050405020304" pitchFamily="18" charset="0"/>
                <a:cs typeface="Times New Roman" panose="02020603050405020304" pitchFamily="18" charset="0"/>
              </a:rPr>
              <a:t>valide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corecte</a:t>
            </a:r>
            <a:r>
              <a:rPr lang="en-US" dirty="0">
                <a:latin typeface="Times New Roman" panose="02020603050405020304" pitchFamily="18" charset="0"/>
                <a:cs typeface="Times New Roman" panose="02020603050405020304" pitchFamily="18" charset="0"/>
              </a:rPr>
              <a:t>, ne </a:t>
            </a:r>
            <a:r>
              <a:rPr lang="en-US" dirty="0" err="1">
                <a:latin typeface="Times New Roman" panose="02020603050405020304" pitchFamily="18" charset="0"/>
                <a:cs typeface="Times New Roman" panose="02020603050405020304" pitchFamily="18" charset="0"/>
              </a:rPr>
              <a:t>asigurăm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aplicația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funcționează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acceptă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nu </a:t>
            </a:r>
            <a:r>
              <a:rPr lang="en-US" dirty="0" err="1">
                <a:latin typeface="Times New Roman" panose="02020603050405020304" pitchFamily="18" charset="0"/>
                <a:cs typeface="Times New Roman" panose="02020603050405020304" pitchFamily="18" charset="0"/>
              </a:rPr>
              <a:t>primim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erori</a:t>
            </a:r>
            <a:r>
              <a:rPr lang="en-US" dirty="0">
                <a:latin typeface="Times New Roman" panose="02020603050405020304" pitchFamily="18" charset="0"/>
                <a:cs typeface="Times New Roman" panose="02020603050405020304" pitchFamily="18" charset="0"/>
              </a:rPr>
              <a:t> de cod.</a:t>
            </a:r>
          </a:p>
          <a:p>
            <a:pPr marL="0" indent="0">
              <a:buNone/>
            </a:pPr>
            <a:r>
              <a:rPr lang="en-US" dirty="0">
                <a:latin typeface="Times New Roman" panose="02020603050405020304" pitchFamily="18" charset="0"/>
                <a:cs typeface="Times New Roman" panose="02020603050405020304" pitchFamily="18" charset="0"/>
              </a:rPr>
              <a:t>Ex.: </a:t>
            </a:r>
            <a:r>
              <a:rPr lang="en-US" dirty="0" err="1">
                <a:latin typeface="Times New Roman" panose="02020603050405020304" pitchFamily="18" charset="0"/>
                <a:cs typeface="Times New Roman" panose="02020603050405020304" pitchFamily="18" charset="0"/>
              </a:rPr>
              <a:t>Introducerea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unei</a:t>
            </a:r>
            <a:r>
              <a:rPr lang="en-US" dirty="0">
                <a:latin typeface="Times New Roman" panose="02020603050405020304" pitchFamily="18" charset="0"/>
                <a:cs typeface="Times New Roman" panose="02020603050405020304" pitchFamily="18" charset="0"/>
              </a:rPr>
              <a:t> parole </a:t>
            </a:r>
            <a:r>
              <a:rPr lang="en-US" dirty="0" err="1">
                <a:latin typeface="Times New Roman" panose="02020603050405020304" pitchFamily="18" charset="0"/>
                <a:cs typeface="Times New Roman" panose="02020603050405020304" pitchFamily="18" charset="0"/>
              </a:rPr>
              <a:t>valide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 </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Negative testing</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 face cu date </a:t>
            </a:r>
            <a:r>
              <a:rPr lang="en-US" dirty="0" err="1">
                <a:latin typeface="Times New Roman" panose="02020603050405020304" pitchFamily="18" charset="0"/>
                <a:cs typeface="Times New Roman" panose="02020603050405020304" pitchFamily="18" charset="0"/>
              </a:rPr>
              <a:t>invalide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greșite</a:t>
            </a:r>
            <a:r>
              <a:rPr lang="en-US" dirty="0">
                <a:latin typeface="Times New Roman" panose="02020603050405020304" pitchFamily="18" charset="0"/>
                <a:cs typeface="Times New Roman" panose="02020603050405020304" pitchFamily="18" charset="0"/>
              </a:rPr>
              <a:t>, ne </a:t>
            </a:r>
            <a:r>
              <a:rPr lang="en-US" dirty="0" err="1">
                <a:latin typeface="Times New Roman" panose="02020603050405020304" pitchFamily="18" charset="0"/>
                <a:cs typeface="Times New Roman" panose="02020603050405020304" pitchFamily="18" charset="0"/>
              </a:rPr>
              <a:t>asigurăm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aplicația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funcționează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nu </a:t>
            </a:r>
            <a:r>
              <a:rPr lang="en-US" dirty="0" err="1">
                <a:latin typeface="Times New Roman" panose="02020603050405020304" pitchFamily="18" charset="0"/>
                <a:cs typeface="Times New Roman" panose="02020603050405020304" pitchFamily="18" charset="0"/>
              </a:rPr>
              <a:t>acceptă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primim</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mesaj</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eroare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nu </a:t>
            </a:r>
            <a:r>
              <a:rPr lang="en-US" dirty="0" err="1">
                <a:latin typeface="Times New Roman" panose="02020603050405020304" pitchFamily="18" charset="0"/>
                <a:cs typeface="Times New Roman" panose="02020603050405020304" pitchFamily="18" charset="0"/>
              </a:rPr>
              <a:t>primim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erori</a:t>
            </a:r>
            <a:r>
              <a:rPr lang="en-US" dirty="0">
                <a:latin typeface="Times New Roman" panose="02020603050405020304" pitchFamily="18" charset="0"/>
                <a:cs typeface="Times New Roman" panose="02020603050405020304" pitchFamily="18" charset="0"/>
              </a:rPr>
              <a:t> de cod.</a:t>
            </a:r>
          </a:p>
          <a:p>
            <a:pPr marL="0" indent="0">
              <a:buNone/>
            </a:pPr>
            <a:r>
              <a:rPr lang="en-US" dirty="0">
                <a:latin typeface="Times New Roman" panose="02020603050405020304" pitchFamily="18" charset="0"/>
                <a:cs typeface="Times New Roman" panose="02020603050405020304" pitchFamily="18" charset="0"/>
              </a:rPr>
              <a:t>Ex.: </a:t>
            </a:r>
            <a:r>
              <a:rPr lang="en-US" dirty="0" err="1">
                <a:latin typeface="Times New Roman" panose="02020603050405020304" pitchFamily="18" charset="0"/>
                <a:cs typeface="Times New Roman" panose="02020603050405020304" pitchFamily="18" charset="0"/>
              </a:rPr>
              <a:t>Introducerea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utilizator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unei</a:t>
            </a:r>
            <a:r>
              <a:rPr lang="en-US" dirty="0">
                <a:latin typeface="Times New Roman" panose="02020603050405020304" pitchFamily="18" charset="0"/>
                <a:cs typeface="Times New Roman" panose="02020603050405020304" pitchFamily="18" charset="0"/>
              </a:rPr>
              <a:t> parole </a:t>
            </a:r>
            <a:r>
              <a:rPr lang="en-US" dirty="0" err="1">
                <a:latin typeface="Times New Roman" panose="02020603050405020304" pitchFamily="18" charset="0"/>
                <a:cs typeface="Times New Roman" panose="02020603050405020304" pitchFamily="18" charset="0"/>
              </a:rPr>
              <a:t>invalide</a:t>
            </a:r>
            <a:r>
              <a:rPr lang="en-US" dirty="0">
                <a:latin typeface="Times New Roman" panose="02020603050405020304" pitchFamily="18" charset="0"/>
                <a:cs typeface="Times New Roman" panose="02020603050405020304" pitchFamily="18" charset="0"/>
              </a:rPr>
              <a:t>.</a:t>
            </a:r>
          </a:p>
          <a:p>
            <a:pPr marL="0" indent="0">
              <a:buNone/>
            </a:pP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6423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1FC5A1-EE9D-4343-8E86-BA1676E8390F}"/>
              </a:ext>
            </a:extLst>
          </p:cNvPr>
          <p:cNvSpPr>
            <a:spLocks noGrp="1"/>
          </p:cNvSpPr>
          <p:nvPr>
            <p:ph idx="1"/>
          </p:nvPr>
        </p:nvSpPr>
        <p:spPr>
          <a:xfrm>
            <a:off x="435006" y="461639"/>
            <a:ext cx="10014011" cy="5859261"/>
          </a:xfrm>
        </p:spPr>
        <p:txBody>
          <a:bodyPr/>
          <a:lstStyle/>
          <a:p>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Enumerați</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și</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explicați</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pe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scurt</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nivelurile</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de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testare</a:t>
            </a:r>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a:solidFill>
                  <a:schemeClr val="bg2">
                    <a:lumMod val="40000"/>
                    <a:lumOff val="60000"/>
                  </a:schemeClr>
                </a:solidFill>
                <a:latin typeface="Times New Roman" panose="02020603050405020304" pitchFamily="18" charset="0"/>
                <a:cs typeface="Times New Roman" panose="02020603050405020304" pitchFamily="18" charset="0"/>
              </a:rPr>
              <a:t>Testare</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i="1" dirty="0" err="1">
                <a:solidFill>
                  <a:schemeClr val="bg2">
                    <a:lumMod val="40000"/>
                    <a:lumOff val="60000"/>
                  </a:schemeClr>
                </a:solidFill>
                <a:latin typeface="Times New Roman" panose="02020603050405020304" pitchFamily="18" charset="0"/>
                <a:cs typeface="Times New Roman" panose="02020603050405020304" pitchFamily="18" charset="0"/>
              </a:rPr>
              <a:t>unitară</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testează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părți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individuale</a:t>
            </a:r>
            <a:r>
              <a:rPr lang="en-US" dirty="0">
                <a:latin typeface="Times New Roman" panose="02020603050405020304" pitchFamily="18" charset="0"/>
                <a:cs typeface="Times New Roman" panose="02020603050405020304" pitchFamily="18" charset="0"/>
              </a:rPr>
              <a:t> ale </a:t>
            </a:r>
            <a:r>
              <a:rPr lang="en-US" dirty="0" err="1">
                <a:latin typeface="Times New Roman" panose="02020603050405020304" pitchFamily="18" charset="0"/>
                <a:cs typeface="Times New Roman" panose="02020603050405020304" pitchFamily="18" charset="0"/>
              </a:rPr>
              <a:t>aplicației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general </a:t>
            </a:r>
            <a:r>
              <a:rPr lang="en-US" dirty="0" err="1">
                <a:latin typeface="Times New Roman" panose="02020603050405020304" pitchFamily="18" charset="0"/>
                <a:cs typeface="Times New Roman" panose="02020603050405020304" pitchFamily="18" charset="0"/>
              </a:rPr>
              <a:t>funcții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metode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a ne </a:t>
            </a:r>
            <a:r>
              <a:rPr lang="en-US" dirty="0" err="1">
                <a:latin typeface="Times New Roman" panose="02020603050405020304" pitchFamily="18" charset="0"/>
                <a:cs typeface="Times New Roman" panose="02020603050405020304" pitchFamily="18" charset="0"/>
              </a:rPr>
              <a:t>asigura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fiecare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componentă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returnează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rezultate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corecte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izolare</a:t>
            </a:r>
            <a:r>
              <a:rPr lang="en-US" dirty="0">
                <a:latin typeface="Times New Roman" panose="02020603050405020304" pitchFamily="18" charset="0"/>
                <a:cs typeface="Times New Roman" panose="02020603050405020304" pitchFamily="18" charset="0"/>
              </a:rPr>
              <a:t>.</a:t>
            </a:r>
          </a:p>
          <a:p>
            <a:pPr marL="0" indent="0">
              <a:buNone/>
            </a:pP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i="1" dirty="0" err="1">
                <a:solidFill>
                  <a:schemeClr val="bg2">
                    <a:lumMod val="40000"/>
                    <a:lumOff val="60000"/>
                  </a:schemeClr>
                </a:solidFill>
                <a:latin typeface="Times New Roman" panose="02020603050405020304" pitchFamily="18" charset="0"/>
                <a:cs typeface="Times New Roman" panose="02020603050405020304" pitchFamily="18" charset="0"/>
              </a:rPr>
              <a:t>Testarea</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 de </a:t>
            </a:r>
            <a:r>
              <a:rPr lang="en-US" i="1" dirty="0" err="1">
                <a:solidFill>
                  <a:schemeClr val="bg2">
                    <a:lumMod val="40000"/>
                    <a:lumOff val="60000"/>
                  </a:schemeClr>
                </a:solidFill>
                <a:latin typeface="Times New Roman" panose="02020603050405020304" pitchFamily="18" charset="0"/>
                <a:cs typeface="Times New Roman" panose="02020603050405020304" pitchFamily="18" charset="0"/>
              </a:rPr>
              <a:t>integrare</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verifică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dacă</a:t>
            </a:r>
            <a:r>
              <a:rPr lang="en-US" dirty="0">
                <a:latin typeface="Times New Roman" panose="02020603050405020304" pitchFamily="18" charset="0"/>
                <a:cs typeface="Times New Roman" panose="02020603050405020304" pitchFamily="18" charset="0"/>
              </a:rPr>
              <a:t> mai </a:t>
            </a:r>
            <a:r>
              <a:rPr lang="en-US" dirty="0" err="1">
                <a:latin typeface="Times New Roman" panose="02020603050405020304" pitchFamily="18" charset="0"/>
                <a:cs typeface="Times New Roman" panose="02020603050405020304" pitchFamily="18" charset="0"/>
              </a:rPr>
              <a:t>multe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componente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sisteme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funcționează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atunci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când</a:t>
            </a:r>
            <a:r>
              <a:rPr lang="en-US" dirty="0">
                <a:latin typeface="Times New Roman" panose="02020603050405020304" pitchFamily="18" charset="0"/>
                <a:cs typeface="Times New Roman" panose="02020603050405020304" pitchFamily="18" charset="0"/>
              </a:rPr>
              <a:t> sunt integrate </a:t>
            </a:r>
            <a:r>
              <a:rPr lang="en-US" dirty="0" err="1">
                <a:latin typeface="Times New Roman" panose="02020603050405020304" pitchFamily="18" charset="0"/>
                <a:cs typeface="Times New Roman" panose="02020603050405020304" pitchFamily="18" charset="0"/>
              </a:rPr>
              <a:t>împreună</a:t>
            </a:r>
            <a:r>
              <a:rPr lang="en-US" dirty="0">
                <a:latin typeface="Times New Roman" panose="02020603050405020304" pitchFamily="18" charset="0"/>
                <a:cs typeface="Times New Roman" panose="02020603050405020304" pitchFamily="18" charset="0"/>
              </a:rPr>
              <a:t>.</a:t>
            </a:r>
          </a:p>
          <a:p>
            <a:pPr marL="0" indent="0">
              <a:buNone/>
            </a:pP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i="1" dirty="0" err="1">
                <a:solidFill>
                  <a:schemeClr val="bg2">
                    <a:lumMod val="40000"/>
                    <a:lumOff val="60000"/>
                  </a:schemeClr>
                </a:solidFill>
                <a:latin typeface="Times New Roman" panose="02020603050405020304" pitchFamily="18" charset="0"/>
                <a:cs typeface="Times New Roman" panose="02020603050405020304" pitchFamily="18" charset="0"/>
              </a:rPr>
              <a:t>Testarea</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 de </a:t>
            </a:r>
            <a:r>
              <a:rPr lang="en-US" i="1" dirty="0" err="1">
                <a:solidFill>
                  <a:schemeClr val="bg2">
                    <a:lumMod val="40000"/>
                    <a:lumOff val="60000"/>
                  </a:schemeClr>
                </a:solidFill>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verifică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cerințele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funcționale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non-</a:t>
            </a:r>
            <a:r>
              <a:rPr lang="en-US" dirty="0" err="1">
                <a:latin typeface="Times New Roman" panose="02020603050405020304" pitchFamily="18" charset="0"/>
                <a:cs typeface="Times New Roman" panose="02020603050405020304" pitchFamily="18" charset="0"/>
              </a:rPr>
              <a:t>funcționale</a:t>
            </a:r>
            <a:r>
              <a:rPr lang="en-US" dirty="0">
                <a:latin typeface="Times New Roman" panose="02020603050405020304" pitchFamily="18" charset="0"/>
                <a:cs typeface="Times New Roman" panose="02020603050405020304" pitchFamily="18" charset="0"/>
              </a:rPr>
              <a:t> ale </a:t>
            </a:r>
            <a:r>
              <a:rPr lang="en-US" dirty="0" err="1">
                <a:latin typeface="Times New Roman" panose="02020603050405020304" pitchFamily="18" charset="0"/>
                <a:cs typeface="Times New Roman" panose="02020603050405020304" pitchFamily="18" charset="0"/>
              </a:rPr>
              <a:t>aplicației</a:t>
            </a:r>
            <a:r>
              <a:rPr lang="en-US" dirty="0">
                <a:latin typeface="Times New Roman" panose="02020603050405020304" pitchFamily="18" charset="0"/>
                <a:cs typeface="Times New Roman" panose="02020603050405020304" pitchFamily="18" charset="0"/>
              </a:rPr>
              <a:t> sunt </a:t>
            </a:r>
            <a:r>
              <a:rPr lang="en-US" dirty="0" err="1">
                <a:latin typeface="Times New Roman" panose="02020603050405020304" pitchFamily="18" charset="0"/>
                <a:cs typeface="Times New Roman" panose="02020603050405020304" pitchFamily="18" charset="0"/>
              </a:rPr>
              <a:t>îndeplinite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aceasta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funcționează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corect</a:t>
            </a:r>
            <a:r>
              <a:rPr lang="en-US" dirty="0">
                <a:latin typeface="Times New Roman" panose="02020603050405020304" pitchFamily="18" charset="0"/>
                <a:cs typeface="Times New Roman" panose="02020603050405020304" pitchFamily="18" charset="0"/>
              </a:rPr>
              <a:t> ca un </a:t>
            </a:r>
            <a:r>
              <a:rPr lang="en-US" dirty="0" err="1">
                <a:latin typeface="Times New Roman" panose="02020603050405020304" pitchFamily="18" charset="0"/>
                <a:cs typeface="Times New Roman" panose="02020603050405020304" pitchFamily="18" charset="0"/>
              </a:rPr>
              <a:t>întreg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asigur</a:t>
            </a:r>
            <a:r>
              <a:rPr lang="it-IT" dirty="0">
                <a:latin typeface="Times New Roman" panose="02020603050405020304" pitchFamily="18" charset="0"/>
                <a:cs typeface="Times New Roman" panose="02020603050405020304" pitchFamily="18" charset="0"/>
              </a:rPr>
              <a:t>â</a:t>
            </a:r>
            <a:r>
              <a:rPr lang="en-US" dirty="0" err="1">
                <a:latin typeface="Times New Roman" panose="02020603050405020304" pitchFamily="18" charset="0"/>
                <a:cs typeface="Times New Roman" panose="02020603050405020304" pitchFamily="18" charset="0"/>
              </a:rPr>
              <a:t>ndu</a:t>
            </a:r>
            <a:r>
              <a:rPr lang="en-US" dirty="0">
                <a:latin typeface="Times New Roman" panose="02020603050405020304" pitchFamily="18" charset="0"/>
                <a:cs typeface="Times New Roman" panose="02020603050405020304" pitchFamily="18" charset="0"/>
              </a:rPr>
              <a:t>-se </a:t>
            </a:r>
            <a:r>
              <a:rPr lang="en-US" dirty="0" err="1">
                <a:latin typeface="Times New Roman" panose="02020603050405020304" pitchFamily="18" charset="0"/>
                <a:cs typeface="Times New Roman" panose="02020603050405020304" pitchFamily="18" charset="0"/>
              </a:rPr>
              <a:t>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specificațiile</a:t>
            </a:r>
            <a:r>
              <a:rPr lang="en-US" dirty="0">
                <a:latin typeface="Times New Roman" panose="02020603050405020304" pitchFamily="18" charset="0"/>
                <a:cs typeface="Times New Roman" panose="02020603050405020304" pitchFamily="18" charset="0"/>
              </a:rPr>
              <a:t> sunt </a:t>
            </a:r>
            <a:r>
              <a:rPr lang="en-US" dirty="0" err="1">
                <a:latin typeface="Times New Roman" panose="02020603050405020304" pitchFamily="18" charset="0"/>
                <a:cs typeface="Times New Roman" panose="02020603050405020304" pitchFamily="18" charset="0"/>
              </a:rPr>
              <a:t>respectate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totalitate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și</a:t>
            </a:r>
            <a:r>
              <a:rPr lang="en-US" dirty="0">
                <a:latin typeface="Times New Roman" panose="02020603050405020304" pitchFamily="18" charset="0"/>
                <a:cs typeface="Times New Roman" panose="02020603050405020304" pitchFamily="18" charset="0"/>
              </a:rPr>
              <a:t>  pot fi </a:t>
            </a:r>
            <a:r>
              <a:rPr lang="en-US" dirty="0" err="1">
                <a:latin typeface="Times New Roman" panose="02020603050405020304" pitchFamily="18" charset="0"/>
                <a:cs typeface="Times New Roman" panose="02020603050405020304" pitchFamily="18" charset="0"/>
              </a:rPr>
              <a:t>duse</a:t>
            </a:r>
            <a:r>
              <a:rPr lang="en-US" dirty="0">
                <a:latin typeface="Times New Roman" panose="02020603050405020304" pitchFamily="18" charset="0"/>
                <a:cs typeface="Times New Roman" panose="02020603050405020304" pitchFamily="18" charset="0"/>
              </a:rPr>
              <a:t> p</a:t>
            </a:r>
            <a:r>
              <a:rPr lang="it-IT" dirty="0">
                <a:latin typeface="Times New Roman" panose="02020603050405020304" pitchFamily="18" charset="0"/>
                <a:cs typeface="Times New Roman" panose="02020603050405020304" pitchFamily="18" charset="0"/>
              </a:rPr>
              <a:t>â</a:t>
            </a:r>
            <a:r>
              <a:rPr lang="en-US" dirty="0" err="1">
                <a:latin typeface="Times New Roman" panose="02020603050405020304" pitchFamily="18" charset="0"/>
                <a:cs typeface="Times New Roman" panose="02020603050405020304" pitchFamily="18" charset="0"/>
              </a:rPr>
              <a:t>nă</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finalizare</a:t>
            </a:r>
            <a:r>
              <a:rPr lang="en-US" dirty="0">
                <a:latin typeface="Times New Roman" panose="02020603050405020304" pitchFamily="18" charset="0"/>
                <a:cs typeface="Times New Roman" panose="02020603050405020304" pitchFamily="18" charset="0"/>
              </a:rPr>
              <a:t>.</a:t>
            </a:r>
          </a:p>
          <a:p>
            <a:pPr marL="0" indent="0">
              <a:buNone/>
            </a:pP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 </a:t>
            </a:r>
            <a:r>
              <a:rPr lang="en-US" i="1" dirty="0" err="1">
                <a:solidFill>
                  <a:schemeClr val="bg2">
                    <a:lumMod val="40000"/>
                    <a:lumOff val="60000"/>
                  </a:schemeClr>
                </a:solidFill>
                <a:latin typeface="Times New Roman" panose="02020603050405020304" pitchFamily="18" charset="0"/>
                <a:cs typeface="Times New Roman" panose="02020603050405020304" pitchFamily="18" charset="0"/>
              </a:rPr>
              <a:t>Testarea</a:t>
            </a:r>
            <a:r>
              <a:rPr lang="en-US" i="1" dirty="0">
                <a:solidFill>
                  <a:schemeClr val="bg2">
                    <a:lumMod val="40000"/>
                    <a:lumOff val="60000"/>
                  </a:schemeClr>
                </a:solidFill>
                <a:latin typeface="Times New Roman" panose="02020603050405020304" pitchFamily="18" charset="0"/>
                <a:cs typeface="Times New Roman" panose="02020603050405020304" pitchFamily="18" charset="0"/>
              </a:rPr>
              <a:t> de </a:t>
            </a:r>
            <a:r>
              <a:rPr lang="en-US" i="1" dirty="0" err="1">
                <a:solidFill>
                  <a:schemeClr val="bg2">
                    <a:lumMod val="40000"/>
                    <a:lumOff val="60000"/>
                  </a:schemeClr>
                </a:solidFill>
                <a:latin typeface="Times New Roman" panose="02020603050405020304" pitchFamily="18" charset="0"/>
                <a:cs typeface="Times New Roman" panose="02020603050405020304" pitchFamily="18" charset="0"/>
              </a:rPr>
              <a:t>acceptanță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Înainte</a:t>
            </a:r>
            <a:r>
              <a:rPr lang="en-US" dirty="0">
                <a:latin typeface="Times New Roman" panose="02020603050405020304" pitchFamily="18" charset="0"/>
                <a:cs typeface="Times New Roman" panose="02020603050405020304" pitchFamily="18" charset="0"/>
              </a:rPr>
              <a:t> de a se </a:t>
            </a:r>
            <a:r>
              <a:rPr lang="en-US" dirty="0" err="1">
                <a:latin typeface="Times New Roman" panose="02020603050405020304" pitchFamily="18" charset="0"/>
                <a:cs typeface="Times New Roman" panose="02020603050405020304" pitchFamily="18" charset="0"/>
              </a:rPr>
              <a:t>lansa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aplicația</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confirmă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aceasta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funcționează</a:t>
            </a:r>
            <a:r>
              <a:rPr lang="en-US" dirty="0">
                <a:latin typeface="Times New Roman" panose="02020603050405020304" pitchFamily="18" charset="0"/>
                <a:cs typeface="Times New Roman" panose="02020603050405020304" pitchFamily="18" charset="0"/>
              </a:rPr>
              <a:t> ca un tot </a:t>
            </a:r>
            <a:r>
              <a:rPr lang="en-US" dirty="0" err="1">
                <a:latin typeface="Times New Roman" panose="02020603050405020304" pitchFamily="18" charset="0"/>
                <a:cs typeface="Times New Roman" panose="02020603050405020304" pitchFamily="18" charset="0"/>
              </a:rPr>
              <a:t>unitar</a:t>
            </a:r>
            <a:r>
              <a:rPr lang="en-US" dirty="0">
                <a:latin typeface="Times New Roman" panose="02020603050405020304" pitchFamily="18" charset="0"/>
                <a:cs typeface="Times New Roman" panose="02020603050405020304" pitchFamily="18" charset="0"/>
              </a:rPr>
              <a:t> conform </a:t>
            </a:r>
            <a:r>
              <a:rPr lang="en-US" dirty="0" err="1">
                <a:latin typeface="Times New Roman" panose="02020603050405020304" pitchFamily="18" charset="0"/>
                <a:cs typeface="Times New Roman" panose="02020603050405020304" pitchFamily="18" charset="0"/>
              </a:rPr>
              <a:t>cerințelor</a:t>
            </a:r>
            <a:r>
              <a:rPr lang="en-US" dirty="0">
                <a:latin typeface="Times New Roman" panose="02020603050405020304" pitchFamily="18" charset="0"/>
                <a:cs typeface="Times New Roman" panose="02020603050405020304" pitchFamily="18" charset="0"/>
              </a:rPr>
              <a:t> de business. </a:t>
            </a:r>
            <a:r>
              <a:rPr lang="en-US" dirty="0" err="1">
                <a:latin typeface="Times New Roman" panose="02020603050405020304" pitchFamily="18" charset="0"/>
                <a:cs typeface="Times New Roman" panose="02020603050405020304" pitchFamily="18" charset="0"/>
              </a:rPr>
              <a:t>Aceasta</a:t>
            </a:r>
            <a:r>
              <a:rPr lang="en-US" dirty="0">
                <a:latin typeface="Times New Roman" panose="02020603050405020304" pitchFamily="18" charset="0"/>
                <a:cs typeface="Times New Roman" panose="02020603050405020304" pitchFamily="18" charset="0"/>
              </a:rPr>
              <a:t> se face </a:t>
            </a:r>
            <a:r>
              <a:rPr lang="en-US" dirty="0" err="1">
                <a:latin typeface="Times New Roman" panose="02020603050405020304" pitchFamily="18" charset="0"/>
                <a:cs typeface="Times New Roman" panose="02020603050405020304" pitchFamily="18" charset="0"/>
              </a:rPr>
              <a:t>în</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etape</a:t>
            </a:r>
            <a:r>
              <a:rPr lang="en-US" dirty="0">
                <a:latin typeface="Times New Roman" panose="02020603050405020304" pitchFamily="18" charset="0"/>
                <a:cs typeface="Times New Roman" panose="02020603050405020304" pitchFamily="18" charset="0"/>
              </a:rPr>
              <a:t>:</a:t>
            </a:r>
          </a:p>
          <a:p>
            <a:pPr marL="0" indent="0">
              <a:buNone/>
            </a:pPr>
            <a:r>
              <a:rPr lang="en-US" i="1"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dirty="0">
                <a:solidFill>
                  <a:schemeClr val="accent4">
                    <a:lumMod val="40000"/>
                    <a:lumOff val="60000"/>
                  </a:schemeClr>
                </a:solidFill>
                <a:latin typeface="Times New Roman" panose="02020603050405020304" pitchFamily="18" charset="0"/>
                <a:cs typeface="Times New Roman" panose="02020603050405020304" pitchFamily="18" charset="0"/>
              </a:rPr>
              <a:t>* Alpha Testing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Testarea</a:t>
            </a:r>
            <a:r>
              <a:rPr lang="en-US" dirty="0">
                <a:latin typeface="Times New Roman" panose="02020603050405020304" pitchFamily="18" charset="0"/>
                <a:cs typeface="Times New Roman" panose="02020603050405020304" pitchFamily="18" charset="0"/>
              </a:rPr>
              <a:t> este </a:t>
            </a:r>
            <a:r>
              <a:rPr lang="en-US" dirty="0" err="1">
                <a:latin typeface="Times New Roman" panose="02020603050405020304" pitchFamily="18" charset="0"/>
                <a:cs typeface="Times New Roman" panose="02020603050405020304" pitchFamily="18" charset="0"/>
              </a:rPr>
              <a:t>efectuată</a:t>
            </a:r>
            <a:r>
              <a:rPr lang="en-US" dirty="0">
                <a:latin typeface="Times New Roman" panose="02020603050405020304" pitchFamily="18" charset="0"/>
                <a:cs typeface="Times New Roman" panose="02020603050405020304" pitchFamily="18" charset="0"/>
              </a:rPr>
              <a:t> de o </a:t>
            </a:r>
            <a:r>
              <a:rPr lang="en-US" dirty="0" err="1">
                <a:latin typeface="Times New Roman" panose="02020603050405020304" pitchFamily="18" charset="0"/>
                <a:cs typeface="Times New Roman" panose="02020603050405020304" pitchFamily="18" charset="0"/>
              </a:rPr>
              <a:t>echipă</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testare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diferită</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implicată</a:t>
            </a:r>
            <a:r>
              <a:rPr lang="en-US" dirty="0">
                <a:latin typeface="Times New Roman" panose="02020603050405020304" pitchFamily="18" charset="0"/>
                <a:cs typeface="Times New Roman" panose="02020603050405020304" pitchFamily="18" charset="0"/>
              </a:rPr>
              <a:t> pe </a:t>
            </a:r>
            <a:r>
              <a:rPr lang="en-US" dirty="0" err="1">
                <a:latin typeface="Times New Roman" panose="02020603050405020304" pitchFamily="18" charset="0"/>
                <a:cs typeface="Times New Roman" panose="02020603050405020304" pitchFamily="18" charset="0"/>
              </a:rPr>
              <a:t>parcursul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întregului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proces</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testare</a:t>
            </a:r>
            <a:r>
              <a:rPr lang="en-US" dirty="0">
                <a:latin typeface="Times New Roman" panose="02020603050405020304" pitchFamily="18" charset="0"/>
                <a:cs typeface="Times New Roman" panose="02020603050405020304" pitchFamily="18" charset="0"/>
              </a:rPr>
              <a:t>, cu </a:t>
            </a:r>
            <a:r>
              <a:rPr lang="en-US" dirty="0" err="1">
                <a:latin typeface="Times New Roman" panose="02020603050405020304" pitchFamily="18" charset="0"/>
                <a:cs typeface="Times New Roman" panose="02020603050405020304" pitchFamily="18" charset="0"/>
              </a:rPr>
              <a:t>scopul</a:t>
            </a:r>
            <a:r>
              <a:rPr lang="en-US" dirty="0">
                <a:latin typeface="Times New Roman" panose="02020603050405020304" pitchFamily="18" charset="0"/>
                <a:cs typeface="Times New Roman" panose="02020603050405020304" pitchFamily="18" charset="0"/>
              </a:rPr>
              <a:t> de a </a:t>
            </a:r>
            <a:r>
              <a:rPr lang="en-US" dirty="0" err="1">
                <a:latin typeface="Times New Roman" panose="02020603050405020304" pitchFamily="18" charset="0"/>
                <a:cs typeface="Times New Roman" panose="02020603050405020304" pitchFamily="18" charset="0"/>
              </a:rPr>
              <a:t>obține</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perspectivă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finală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obiectivă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asupra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produsului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dezvoltat</a:t>
            </a:r>
            <a:r>
              <a:rPr lang="en-US" dirty="0">
                <a:latin typeface="Times New Roman" panose="02020603050405020304" pitchFamily="18" charset="0"/>
                <a:cs typeface="Times New Roman" panose="02020603050405020304" pitchFamily="18" charset="0"/>
              </a:rPr>
              <a:t>.</a:t>
            </a:r>
          </a:p>
          <a:p>
            <a:pPr marL="0" indent="0">
              <a:buNone/>
            </a:pPr>
            <a:r>
              <a:rPr lang="en-US" i="1" dirty="0">
                <a:solidFill>
                  <a:schemeClr val="accent4">
                    <a:lumMod val="40000"/>
                    <a:lumOff val="60000"/>
                  </a:schemeClr>
                </a:solidFill>
                <a:latin typeface="Times New Roman" panose="02020603050405020304" pitchFamily="18" charset="0"/>
                <a:cs typeface="Times New Roman" panose="02020603050405020304" pitchFamily="18" charset="0"/>
              </a:rPr>
              <a:t>						</a:t>
            </a:r>
            <a:r>
              <a:rPr lang="en-US" dirty="0">
                <a:solidFill>
                  <a:schemeClr val="accent4">
                    <a:lumMod val="40000"/>
                    <a:lumOff val="60000"/>
                  </a:schemeClr>
                </a:solidFill>
                <a:latin typeface="Times New Roman" panose="02020603050405020304" pitchFamily="18" charset="0"/>
                <a:cs typeface="Times New Roman" panose="02020603050405020304" pitchFamily="18" charset="0"/>
              </a:rPr>
              <a:t>* Beta Testing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Testarea</a:t>
            </a:r>
            <a:r>
              <a:rPr lang="en-US" dirty="0">
                <a:latin typeface="Times New Roman" panose="02020603050405020304" pitchFamily="18" charset="0"/>
                <a:cs typeface="Times New Roman" panose="02020603050405020304" pitchFamily="18" charset="0"/>
              </a:rPr>
              <a:t> se face de </a:t>
            </a:r>
            <a:r>
              <a:rPr lang="en-US" dirty="0" err="1">
                <a:latin typeface="Times New Roman" panose="02020603050405020304" pitchFamily="18" charset="0"/>
                <a:cs typeface="Times New Roman" panose="02020603050405020304" pitchFamily="18" charset="0"/>
              </a:rPr>
              <a:t>către</a:t>
            </a:r>
            <a:r>
              <a:rPr lang="en-US" dirty="0">
                <a:latin typeface="Times New Roman" panose="02020603050405020304" pitchFamily="18" charset="0"/>
                <a:cs typeface="Times New Roman" panose="02020603050405020304" pitchFamily="18" charset="0"/>
              </a:rPr>
              <a:t> client.</a:t>
            </a:r>
          </a:p>
          <a:p>
            <a:pPr>
              <a:buFontTx/>
              <a:buChar char="-"/>
            </a:pPr>
            <a:endParaRPr lang="en-US" sz="2000" i="1" dirty="0">
              <a:solidFill>
                <a:schemeClr val="bg2">
                  <a:lumMod val="40000"/>
                  <a:lumOff val="60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7360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838C8-99BA-459F-B1C6-AFCBCE739188}"/>
              </a:ext>
            </a:extLst>
          </p:cNvPr>
          <p:cNvSpPr>
            <a:spLocks noGrp="1"/>
          </p:cNvSpPr>
          <p:nvPr>
            <p:ph idx="1"/>
          </p:nvPr>
        </p:nvSpPr>
        <p:spPr>
          <a:xfrm>
            <a:off x="204187" y="541538"/>
            <a:ext cx="10866268" cy="6233768"/>
          </a:xfrm>
        </p:spPr>
        <p:txBody>
          <a:bodyPr/>
          <a:lstStyle/>
          <a:p>
            <a:pPr marL="0" indent="0" algn="just">
              <a:buNone/>
            </a:pP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Scopul</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acestui</a:t>
            </a:r>
            <a:r>
              <a:rPr lang="fr-FR" sz="1400" dirty="0">
                <a:latin typeface="Times New Roman" panose="02020603050405020304" pitchFamily="18" charset="0"/>
                <a:cs typeface="Times New Roman" panose="02020603050405020304" pitchFamily="18" charset="0"/>
              </a:rPr>
              <a:t> plan de </a:t>
            </a:r>
            <a:r>
              <a:rPr lang="fr-FR" sz="1400" dirty="0" err="1">
                <a:latin typeface="Times New Roman" panose="02020603050405020304" pitchFamily="18" charset="0"/>
                <a:cs typeface="Times New Roman" panose="02020603050405020304" pitchFamily="18" charset="0"/>
              </a:rPr>
              <a:t>testare</a:t>
            </a:r>
            <a:r>
              <a:rPr lang="fr-FR" sz="1400" dirty="0">
                <a:latin typeface="Times New Roman" panose="02020603050405020304" pitchFamily="18" charset="0"/>
                <a:cs typeface="Times New Roman" panose="02020603050405020304" pitchFamily="18" charset="0"/>
              </a:rPr>
              <a:t> este de a </a:t>
            </a:r>
            <a:r>
              <a:rPr lang="fr-FR" sz="1400" dirty="0" err="1">
                <a:latin typeface="Times New Roman" panose="02020603050405020304" pitchFamily="18" charset="0"/>
                <a:cs typeface="Times New Roman" panose="02020603050405020304" pitchFamily="18" charset="0"/>
              </a:rPr>
              <a:t>avea</a:t>
            </a:r>
            <a:r>
              <a:rPr lang="fr-FR" sz="1400" dirty="0">
                <a:latin typeface="Times New Roman" panose="02020603050405020304" pitchFamily="18" charset="0"/>
                <a:cs typeface="Times New Roman" panose="02020603050405020304" pitchFamily="18" charset="0"/>
              </a:rPr>
              <a:t> o imagine mai </a:t>
            </a:r>
            <a:r>
              <a:rPr lang="fr-FR" sz="1400" dirty="0" err="1">
                <a:latin typeface="Times New Roman" panose="02020603050405020304" pitchFamily="18" charset="0"/>
                <a:cs typeface="Times New Roman" panose="02020603050405020304" pitchFamily="18" charset="0"/>
              </a:rPr>
              <a:t>bună</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asupra</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modului</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în</a:t>
            </a:r>
            <a:r>
              <a:rPr lang="fr-FR" sz="1400" dirty="0">
                <a:latin typeface="Times New Roman" panose="02020603050405020304" pitchFamily="18" charset="0"/>
                <a:cs typeface="Times New Roman" panose="02020603050405020304" pitchFamily="18" charset="0"/>
              </a:rPr>
              <a:t> care a </a:t>
            </a:r>
            <a:r>
              <a:rPr lang="fr-FR" sz="1400" dirty="0" err="1">
                <a:latin typeface="Times New Roman" panose="02020603050405020304" pitchFamily="18" charset="0"/>
                <a:cs typeface="Times New Roman" panose="02020603050405020304" pitchFamily="18" charset="0"/>
              </a:rPr>
              <a:t>fost</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testat</a:t>
            </a:r>
            <a:r>
              <a:rPr lang="fr-FR" sz="1400" dirty="0">
                <a:latin typeface="Times New Roman" panose="02020603050405020304" pitchFamily="18" charset="0"/>
                <a:cs typeface="Times New Roman" panose="02020603050405020304" pitchFamily="18" charset="0"/>
              </a:rPr>
              <a:t> site-</a:t>
            </a:r>
            <a:r>
              <a:rPr lang="fr-FR" sz="1400" dirty="0" err="1">
                <a:latin typeface="Times New Roman" panose="02020603050405020304" pitchFamily="18" charset="0"/>
                <a:cs typeface="Times New Roman" panose="02020603050405020304" pitchFamily="18" charset="0"/>
              </a:rPr>
              <a:t>ul</a:t>
            </a:r>
            <a:r>
              <a:rPr lang="fr-FR" sz="1400" dirty="0">
                <a:latin typeface="Times New Roman" panose="02020603050405020304" pitchFamily="18" charset="0"/>
                <a:cs typeface="Times New Roman" panose="02020603050405020304" pitchFamily="18" charset="0"/>
              </a:rPr>
              <a:t> lenjeriidelux-pucioasa.ro</a:t>
            </a:r>
          </a:p>
          <a:p>
            <a:pPr marL="0" indent="0" algn="just">
              <a:buNone/>
            </a:pPr>
            <a:r>
              <a:rPr lang="fr-FR" sz="1400" dirty="0">
                <a:latin typeface="Times New Roman" panose="02020603050405020304" pitchFamily="18" charset="0"/>
                <a:cs typeface="Times New Roman" panose="02020603050405020304" pitchFamily="18" charset="0"/>
              </a:rPr>
              <a:t> - </a:t>
            </a:r>
            <a:r>
              <a:rPr lang="fr-FR" sz="1400" dirty="0" err="1">
                <a:latin typeface="Times New Roman" panose="02020603050405020304" pitchFamily="18" charset="0"/>
                <a:cs typeface="Times New Roman" panose="02020603050405020304" pitchFamily="18" charset="0"/>
              </a:rPr>
              <a:t>categoria</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Huse</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Pentru</a:t>
            </a:r>
            <a:r>
              <a:rPr lang="fr-FR" sz="1400" dirty="0">
                <a:latin typeface="Times New Roman" panose="02020603050405020304" pitchFamily="18" charset="0"/>
                <a:cs typeface="Times New Roman" panose="02020603050405020304" pitchFamily="18" charset="0"/>
              </a:rPr>
              <a:t> a testa site-</a:t>
            </a:r>
            <a:r>
              <a:rPr lang="fr-FR" sz="1400" dirty="0" err="1">
                <a:latin typeface="Times New Roman" panose="02020603050405020304" pitchFamily="18" charset="0"/>
                <a:cs typeface="Times New Roman" panose="02020603050405020304" pitchFamily="18" charset="0"/>
              </a:rPr>
              <a:t>ul</a:t>
            </a:r>
            <a:r>
              <a:rPr lang="fr-FR" sz="1400" dirty="0">
                <a:latin typeface="Times New Roman" panose="02020603050405020304" pitchFamily="18" charset="0"/>
                <a:cs typeface="Times New Roman" panose="02020603050405020304" pitchFamily="18" charset="0"/>
              </a:rPr>
              <a:t> web </a:t>
            </a:r>
            <a:r>
              <a:rPr lang="fr-FR" sz="1400" dirty="0" err="1">
                <a:latin typeface="Times New Roman" panose="02020603050405020304" pitchFamily="18" charset="0"/>
                <a:cs typeface="Times New Roman" panose="02020603050405020304" pitchFamily="18" charset="0"/>
              </a:rPr>
              <a:t>vom</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include</a:t>
            </a:r>
            <a:r>
              <a:rPr lang="fr-FR" sz="1400" dirty="0">
                <a:latin typeface="Times New Roman" panose="02020603050405020304" pitchFamily="18" charset="0"/>
                <a:cs typeface="Times New Roman" panose="02020603050405020304" pitchFamily="18" charset="0"/>
              </a:rPr>
              <a:t> teste GUI </a:t>
            </a:r>
            <a:r>
              <a:rPr lang="fr-FR" sz="1400" dirty="0" err="1">
                <a:latin typeface="Times New Roman" panose="02020603050405020304" pitchFamily="18" charset="0"/>
                <a:cs typeface="Times New Roman" panose="02020603050405020304" pitchFamily="18" charset="0"/>
              </a:rPr>
              <a:t>și</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tehnici</a:t>
            </a:r>
            <a:r>
              <a:rPr lang="fr-FR" sz="1400" dirty="0">
                <a:latin typeface="Times New Roman" panose="02020603050405020304" pitchFamily="18" charset="0"/>
                <a:cs typeface="Times New Roman" panose="02020603050405020304" pitchFamily="18" charset="0"/>
              </a:rPr>
              <a:t> de </a:t>
            </a:r>
            <a:r>
              <a:rPr lang="fr-FR" sz="1400" dirty="0" err="1">
                <a:latin typeface="Times New Roman" panose="02020603050405020304" pitchFamily="18" charset="0"/>
                <a:cs typeface="Times New Roman" panose="02020603050405020304" pitchFamily="18" charset="0"/>
              </a:rPr>
              <a:t>testare</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funcțională</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pentru</a:t>
            </a:r>
            <a:r>
              <a:rPr lang="fr-FR" sz="1400" dirty="0">
                <a:latin typeface="Times New Roman" panose="02020603050405020304" pitchFamily="18" charset="0"/>
                <a:cs typeface="Times New Roman" panose="02020603050405020304" pitchFamily="18" charset="0"/>
              </a:rPr>
              <a:t> a </a:t>
            </a:r>
            <a:r>
              <a:rPr lang="fr-FR" sz="1400" dirty="0" err="1">
                <a:latin typeface="Times New Roman" panose="02020603050405020304" pitchFamily="18" charset="0"/>
                <a:cs typeface="Times New Roman" panose="02020603050405020304" pitchFamily="18" charset="0"/>
              </a:rPr>
              <a:t>garanta</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posibilitatea</a:t>
            </a:r>
            <a:r>
              <a:rPr lang="fr-FR" sz="1400" dirty="0">
                <a:latin typeface="Times New Roman" panose="02020603050405020304" pitchFamily="18" charset="0"/>
                <a:cs typeface="Times New Roman" panose="02020603050405020304" pitchFamily="18" charset="0"/>
              </a:rPr>
              <a:t> </a:t>
            </a:r>
          </a:p>
          <a:p>
            <a:pPr marL="0" indent="0" algn="just">
              <a:buNone/>
            </a:pPr>
            <a:r>
              <a:rPr lang="fr-FR" sz="1400" dirty="0">
                <a:latin typeface="Times New Roman" panose="02020603050405020304" pitchFamily="18" charset="0"/>
                <a:cs typeface="Times New Roman" panose="02020603050405020304" pitchFamily="18" charset="0"/>
              </a:rPr>
              <a:t>de a duce la </a:t>
            </a:r>
            <a:r>
              <a:rPr lang="fr-FR" sz="1400" dirty="0" err="1">
                <a:latin typeface="Times New Roman" panose="02020603050405020304" pitchFamily="18" charset="0"/>
                <a:cs typeface="Times New Roman" panose="02020603050405020304" pitchFamily="18" charset="0"/>
              </a:rPr>
              <a:t>finalizare</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procese</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precum</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achiziționarea</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produsului</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selectat</a:t>
            </a:r>
            <a:r>
              <a:rPr lang="fr-FR" sz="1400" dirty="0">
                <a:latin typeface="Times New Roman" panose="02020603050405020304" pitchFamily="18" charset="0"/>
                <a:cs typeface="Times New Roman" panose="02020603050405020304" pitchFamily="18" charset="0"/>
              </a:rPr>
              <a:t> din </a:t>
            </a:r>
            <a:r>
              <a:rPr lang="fr-FR" sz="1400" dirty="0" err="1">
                <a:latin typeface="Times New Roman" panose="02020603050405020304" pitchFamily="18" charset="0"/>
                <a:cs typeface="Times New Roman" panose="02020603050405020304" pitchFamily="18" charset="0"/>
              </a:rPr>
              <a:t>categoria</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Huse</a:t>
            </a:r>
            <a:r>
              <a:rPr lang="fr-FR"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Au </a:t>
            </a:r>
            <a:r>
              <a:rPr lang="en-US" sz="1400" dirty="0" err="1">
                <a:latin typeface="Times New Roman" panose="02020603050405020304" pitchFamily="18" charset="0"/>
                <a:cs typeface="Times New Roman" panose="02020603050405020304" pitchFamily="18" charset="0"/>
              </a:rPr>
              <a:t>fost</a:t>
            </a:r>
            <a:r>
              <a:rPr lang="en-US" sz="1400" dirty="0">
                <a:latin typeface="Times New Roman" panose="02020603050405020304" pitchFamily="18" charset="0"/>
                <a:cs typeface="Times New Roman" panose="02020603050405020304" pitchFamily="18" charset="0"/>
              </a:rPr>
              <a:t> create </a:t>
            </a:r>
            <a:r>
              <a:rPr lang="en-US" sz="1400" dirty="0" err="1">
                <a:latin typeface="Times New Roman" panose="02020603050405020304" pitchFamily="18" charset="0"/>
                <a:cs typeface="Times New Roman" panose="02020603050405020304" pitchFamily="18" charset="0"/>
              </a:rPr>
              <a:t>în</a:t>
            </a:r>
            <a:r>
              <a:rPr lang="en-US" sz="1400" dirty="0">
                <a:latin typeface="Times New Roman" panose="02020603050405020304" pitchFamily="18" charset="0"/>
                <a:cs typeface="Times New Roman" panose="02020603050405020304" pitchFamily="18" charset="0"/>
              </a:rPr>
              <a:t> JIRA 11 stories care </a:t>
            </a:r>
            <a:r>
              <a:rPr lang="en-US" sz="1400" dirty="0" err="1">
                <a:latin typeface="Times New Roman" panose="02020603050405020304" pitchFamily="18" charset="0"/>
                <a:cs typeface="Times New Roman" panose="02020603050405020304" pitchFamily="18" charset="0"/>
              </a:rPr>
              <a:t>descriu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specificațiile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funcționale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pentru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modulul</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Huse</a:t>
            </a:r>
            <a:r>
              <a:rPr lang="en-US" sz="1400" b="1" dirty="0">
                <a:latin typeface="Times New Roman" panose="02020603050405020304" pitchFamily="18" charset="0"/>
                <a:cs typeface="Times New Roman" panose="02020603050405020304" pitchFamily="18" charset="0"/>
              </a:rPr>
              <a:t>. </a:t>
            </a:r>
            <a:endParaRPr lang="en-US" sz="1400" b="1" i="1" dirty="0">
              <a:latin typeface="Times New Roman" panose="02020603050405020304" pitchFamily="18" charset="0"/>
              <a:cs typeface="Times New Roman" panose="02020603050405020304" pitchFamily="18" charset="0"/>
            </a:endParaRPr>
          </a:p>
          <a:p>
            <a:pPr marL="0" indent="0" algn="ctr">
              <a:buNone/>
            </a:pPr>
            <a:endPar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fr-FR" b="0" i="0" u="none" strike="noStrike" baseline="0"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dirty="0"/>
          </a:p>
        </p:txBody>
      </p:sp>
      <p:sp>
        <p:nvSpPr>
          <p:cNvPr id="4" name="Title 1">
            <a:extLst>
              <a:ext uri="{FF2B5EF4-FFF2-40B4-BE49-F238E27FC236}">
                <a16:creationId xmlns:a16="http://schemas.microsoft.com/office/drawing/2014/main" id="{857E87B0-6940-419C-878F-2ECAB4B05DB3}"/>
              </a:ext>
            </a:extLst>
          </p:cNvPr>
          <p:cNvSpPr txBox="1">
            <a:spLocks/>
          </p:cNvSpPr>
          <p:nvPr/>
        </p:nvSpPr>
        <p:spPr>
          <a:xfrm>
            <a:off x="550416" y="82694"/>
            <a:ext cx="3747115" cy="35839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II.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Practică</a:t>
            </a:r>
            <a:r>
              <a:rPr lang="en-US" sz="2400" dirty="0">
                <a:solidFill>
                  <a:schemeClr val="accent3">
                    <a:lumMod val="75000"/>
                  </a:schemeClr>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C012449D-34E8-46B9-B4AB-2844C8036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13" y="2028608"/>
            <a:ext cx="5772625" cy="3868757"/>
          </a:xfrm>
          <a:prstGeom prst="rect">
            <a:avLst/>
          </a:prstGeom>
        </p:spPr>
      </p:pic>
      <p:pic>
        <p:nvPicPr>
          <p:cNvPr id="7" name="Picture 6">
            <a:extLst>
              <a:ext uri="{FF2B5EF4-FFF2-40B4-BE49-F238E27FC236}">
                <a16:creationId xmlns:a16="http://schemas.microsoft.com/office/drawing/2014/main" id="{D74A8F5C-5907-4587-82A0-3A9BF46DF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28608"/>
            <a:ext cx="5772625" cy="3860519"/>
          </a:xfrm>
          <a:prstGeom prst="rect">
            <a:avLst/>
          </a:prstGeom>
        </p:spPr>
      </p:pic>
    </p:spTree>
    <p:extLst>
      <p:ext uri="{BB962C8B-B14F-4D97-AF65-F5344CB8AC3E}">
        <p14:creationId xmlns:p14="http://schemas.microsoft.com/office/powerpoint/2010/main" val="409360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32DDA-90BD-4008-A5E8-4C08858DBE8E}"/>
              </a:ext>
            </a:extLst>
          </p:cNvPr>
          <p:cNvSpPr>
            <a:spLocks noGrp="1"/>
          </p:cNvSpPr>
          <p:nvPr>
            <p:ph idx="1"/>
          </p:nvPr>
        </p:nvSpPr>
        <p:spPr>
          <a:xfrm>
            <a:off x="71021" y="142368"/>
            <a:ext cx="11887200" cy="6595783"/>
          </a:xfrm>
        </p:spPr>
        <p:txBody>
          <a:bodyPr/>
          <a:lstStyle/>
          <a:p>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Condițiile</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de </a:t>
            </a:r>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testare</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dirty="0" err="1">
                <a:solidFill>
                  <a:schemeClr val="accent2">
                    <a:lumMod val="60000"/>
                    <a:lumOff val="40000"/>
                  </a:schemeClr>
                </a:solidFill>
                <a:latin typeface="Times New Roman" panose="02020603050405020304" pitchFamily="18" charset="0"/>
                <a:cs typeface="Times New Roman" panose="02020603050405020304" pitchFamily="18" charset="0"/>
              </a:rPr>
              <a:t>Raportul</a:t>
            </a:r>
            <a:r>
              <a:rPr lang="en-US" dirty="0">
                <a:solidFill>
                  <a:schemeClr val="accent2">
                    <a:lumMod val="60000"/>
                    <a:lumOff val="40000"/>
                  </a:schemeClr>
                </a:solidFill>
                <a:latin typeface="Times New Roman" panose="02020603050405020304" pitchFamily="18" charset="0"/>
                <a:cs typeface="Times New Roman" panose="02020603050405020304" pitchFamily="18" charset="0"/>
              </a:rPr>
              <a:t> Dashboards: </a:t>
            </a:r>
            <a:r>
              <a:rPr lang="pt-BR" sz="2000" dirty="0">
                <a:latin typeface="Times New Roman" panose="02020603050405020304" pitchFamily="18" charset="0"/>
                <a:ea typeface="+mj-ea"/>
                <a:cs typeface="Times New Roman" panose="02020603050405020304" pitchFamily="18" charset="0"/>
              </a:rPr>
              <a:t>Diagrama de execuție a testului </a:t>
            </a:r>
          </a:p>
          <a:p>
            <a:pPr marL="0" indent="0">
              <a:buNone/>
            </a:pPr>
            <a:r>
              <a:rPr lang="pt-BR" sz="2000" dirty="0">
                <a:latin typeface="Times New Roman" panose="02020603050405020304" pitchFamily="18" charset="0"/>
                <a:ea typeface="+mj-ea"/>
                <a:cs typeface="Times New Roman" panose="02020603050405020304" pitchFamily="18" charset="0"/>
              </a:rPr>
              <a:t>a fost generată, iar raportul final  arată că din 11 teste </a:t>
            </a:r>
          </a:p>
          <a:p>
            <a:pPr marL="0" indent="0">
              <a:buNone/>
            </a:pPr>
            <a:r>
              <a:rPr lang="pt-BR" sz="2000" dirty="0">
                <a:latin typeface="Times New Roman" panose="02020603050405020304" pitchFamily="18" charset="0"/>
                <a:ea typeface="+mj-ea"/>
                <a:cs typeface="Times New Roman" panose="02020603050405020304" pitchFamily="18" charset="0"/>
              </a:rPr>
              <a:t>executate s-au înregistrat 3 bug-uri.</a:t>
            </a:r>
            <a:endParaRPr lang="en-US" sz="2000" dirty="0">
              <a:latin typeface="Times New Roman" panose="02020603050405020304" pitchFamily="18" charset="0"/>
              <a:ea typeface="+mj-ea"/>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DEA2757-6F13-44FE-BF34-8EAA47B1A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40" y="668845"/>
            <a:ext cx="6444324" cy="3126925"/>
          </a:xfrm>
          <a:prstGeom prst="rect">
            <a:avLst/>
          </a:prstGeom>
        </p:spPr>
      </p:pic>
      <p:pic>
        <p:nvPicPr>
          <p:cNvPr id="19" name="Picture 18">
            <a:extLst>
              <a:ext uri="{FF2B5EF4-FFF2-40B4-BE49-F238E27FC236}">
                <a16:creationId xmlns:a16="http://schemas.microsoft.com/office/drawing/2014/main" id="{34556EFE-04CA-41A1-97CA-05FBF6FB4C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299" y="3067505"/>
            <a:ext cx="4874299" cy="3562466"/>
          </a:xfrm>
          <a:prstGeom prst="rect">
            <a:avLst/>
          </a:prstGeom>
        </p:spPr>
      </p:pic>
    </p:spTree>
    <p:extLst>
      <p:ext uri="{BB962C8B-B14F-4D97-AF65-F5344CB8AC3E}">
        <p14:creationId xmlns:p14="http://schemas.microsoft.com/office/powerpoint/2010/main" val="3579952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9025</TotalTime>
  <Words>1683</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Ion</vt:lpstr>
      <vt:lpstr>PROIECT FINAL</vt:lpstr>
      <vt:lpstr>I. Teorie: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FINAL</dc:title>
  <dc:creator>Gosav, Irina</dc:creator>
  <cp:lastModifiedBy>Gosav, Irina</cp:lastModifiedBy>
  <cp:revision>123</cp:revision>
  <dcterms:created xsi:type="dcterms:W3CDTF">2024-10-14T18:07:58Z</dcterms:created>
  <dcterms:modified xsi:type="dcterms:W3CDTF">2024-11-08T10:27:48Z</dcterms:modified>
</cp:coreProperties>
</file>