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832" r:id="rId1"/>
  </p:sldMasterIdLst>
  <p:notesMasterIdLst>
    <p:notesMasterId r:id="rId4"/>
  </p:notesMasterIdLst>
  <p:handoutMasterIdLst>
    <p:handoutMasterId r:id="rId5"/>
  </p:handoutMasterIdLst>
  <p:sldIdLst>
    <p:sldId id="876" r:id="rId2"/>
    <p:sldId id="1504" r:id="rId3"/>
  </p:sldIdLst>
  <p:sldSz cx="9144000" cy="6858000" type="screen4x3"/>
  <p:notesSz cx="7010400" cy="92964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orient="horz" pos="72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5" orient="horz" pos="1032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1800" userDrawn="1">
          <p15:clr>
            <a:srgbClr val="A4A3A4"/>
          </p15:clr>
        </p15:guide>
        <p15:guide id="8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6600"/>
    <a:srgbClr val="800080"/>
    <a:srgbClr val="008080"/>
    <a:srgbClr val="990033"/>
    <a:srgbClr val="000000"/>
    <a:srgbClr val="0070C0"/>
    <a:srgbClr val="080000"/>
    <a:srgbClr val="0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2491" autoAdjust="0"/>
  </p:normalViewPr>
  <p:slideViewPr>
    <p:cSldViewPr snapToGrid="0" showGuides="1">
      <p:cViewPr varScale="1">
        <p:scale>
          <a:sx n="94" d="100"/>
          <a:sy n="94" d="100"/>
        </p:scale>
        <p:origin x="2292" y="84"/>
      </p:cViewPr>
      <p:guideLst>
        <p:guide orient="horz" pos="504"/>
        <p:guide orient="horz" pos="720"/>
        <p:guide pos="2880"/>
        <p:guide orient="horz" pos="1032"/>
        <p:guide pos="432"/>
        <p:guide pos="1800"/>
        <p:guide orient="horz" pos="1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7387"/>
    </p:cViewPr>
  </p:sorterViewPr>
  <p:notesViewPr>
    <p:cSldViewPr snapToGrid="0">
      <p:cViewPr varScale="1">
        <p:scale>
          <a:sx n="71" d="100"/>
          <a:sy n="71" d="100"/>
        </p:scale>
        <p:origin x="-322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/>
            </a:pPr>
            <a:fld id="{EE34CA8F-37F1-4C8A-89D1-9FB887D488BA}" type="datetimeFigureOut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55C463-72B1-4417-9728-0EA36B308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6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Times New Roman" panose="02020603050405020304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256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 smtClean="0">
                <a:latin typeface="Times New Roman" panose="02020603050405020304" pitchFamily="18" charset="0"/>
                <a:cs typeface="Arial" charset="0"/>
              </a:defRPr>
            </a:lvl1pPr>
          </a:lstStyle>
          <a:p>
            <a:pPr>
              <a:defRPr/>
            </a:pPr>
            <a:fld id="{5BE84400-CE05-45C2-82F7-5421BB46DEC8}" type="datetimeFigureOut">
              <a:rPr lang="en-US" smtClean="0"/>
              <a:pPr>
                <a:defRPr/>
              </a:pPr>
              <a:t>4/8/2020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Times New Roman" panose="02020603050405020304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CC7920A-47DD-4117-8A69-1CF4B52456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https://uconn-my.sharepoint.com/:x:/g/personal/jing_peng_uconn_edu/EdbL4_0_A5RNrmc7d3dYSzcBb2Few2sRKrQhxGMlrWmmKQ?e=TTxJkH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C7920A-47DD-4117-8A69-1CF4B524568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601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045396"/>
            <a:ext cx="6858000" cy="74779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72052"/>
            <a:ext cx="6858000" cy="5594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247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DEB759-8C14-44A0-8E67-E8AC00688FD3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0218C9-9A32-4A1E-A4D8-80A7C31C1488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299880"/>
            <a:ext cx="9144000" cy="12452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4000" dirty="0"/>
              <a:t>Data Mining and Business Intelligence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8150926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CC7AAE-7F92-4741-A532-E3AAD9B066EA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0218C9-9A32-4A1E-A4D8-80A7C31C1488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3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7A1EB-E0AC-4AA6-8655-25875CFB067E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0218C9-9A32-4A1E-A4D8-80A7C31C1488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9C8D33-69CB-4DF9-BC3A-68CAA1CA0BEE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77D327-9ECB-4BCB-A165-F017FC6DB963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6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E4FF1CF-A140-4500-8689-7124F53A9D15}" type="datetime1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0218C9-9A32-4A1E-A4D8-80A7C31C1488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3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96D28A-5965-4960-96D6-C485C07D467F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0218C9-9A32-4A1E-A4D8-80A7C31C1488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2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9998C62-D1C8-4EBB-B92B-1D283592A821}" type="datetime1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0218C9-9A32-4A1E-A4D8-80A7C31C1488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2D2EE1-FD20-435B-8657-C31ED6DDD2FF}" type="datetime1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D269ED-B85B-4B07-AE12-31C4605215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18FC15A-5DDB-40AB-BDFF-71D4C6AF3A1B}" type="datetime1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C1929D-0FF3-45D2-8A2E-52D8A9CE1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811EFF4-EC08-4BB8-ADEA-5D6244E092DB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0218C9-9A32-4A1E-A4D8-80A7C31C1488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4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F0BEE7-1680-44EB-A0FD-ADB305E04844}" type="datetime1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0218C9-9A32-4A1E-A4D8-80A7C31C1488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708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gradFill>
              <a:gsLst>
                <a:gs pos="11000">
                  <a:srgbClr val="D6E6F5"/>
                </a:gs>
                <a:gs pos="0">
                  <a:srgbClr val="DEEBF7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8204"/>
            <a:ext cx="7886700" cy="908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304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0218C9-9A32-4A1E-A4D8-80A7C31C1488}" type="slidenum">
              <a:rPr lang="en-US" smtClean="0"/>
              <a:pPr>
                <a:defRPr/>
              </a:p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33" r:id="rId1"/>
    <p:sldLayoutId id="2147485834" r:id="rId2"/>
    <p:sldLayoutId id="2147485835" r:id="rId3"/>
    <p:sldLayoutId id="2147485836" r:id="rId4"/>
    <p:sldLayoutId id="2147485837" r:id="rId5"/>
    <p:sldLayoutId id="2147485838" r:id="rId6"/>
    <p:sldLayoutId id="2147485839" r:id="rId7"/>
    <p:sldLayoutId id="2147485840" r:id="rId8"/>
    <p:sldLayoutId id="2147485841" r:id="rId9"/>
    <p:sldLayoutId id="2147485842" r:id="rId10"/>
    <p:sldLayoutId id="21474858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onn-my.sharepoint.com/:x:/g/personal/jing_peng_uconn_edu/EdbL4_0_A5RNrmc7d3dYSzcBb2Few2sRKrQhxGMlrWmmKQ?e=TTxJk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4106943"/>
            <a:ext cx="7353300" cy="7477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Lecture 11: Time Series 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5683073"/>
            <a:ext cx="6858000" cy="55947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Jing Peng</a:t>
            </a:r>
          </a:p>
          <a:p>
            <a:r>
              <a:rPr lang="en-US" dirty="0">
                <a:latin typeface="+mj-lt"/>
              </a:rPr>
              <a:t>University of Connecticut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47747" y="6250847"/>
            <a:ext cx="1450731" cy="365125"/>
          </a:xfrm>
        </p:spPr>
        <p:txBody>
          <a:bodyPr/>
          <a:lstStyle/>
          <a:p>
            <a:fld id="{FAB8260D-6A04-4FEA-975D-4E08B69B41B3}" type="datetime1">
              <a:rPr lang="en-US" smtClean="0">
                <a:latin typeface="+mj-lt"/>
              </a:rPr>
              <a:t>4/8/2020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04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E4EB-77A7-483D-BC88-3AA0AEF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32AF-30EE-4C93-8C94-DC54A6BC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3040"/>
            <a:ext cx="7886700" cy="4713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Seasonal ARIMA Models</a:t>
            </a:r>
          </a:p>
          <a:p>
            <a:r>
              <a:rPr lang="en-US" dirty="0"/>
              <a:t>Transfer function on regressors</a:t>
            </a:r>
          </a:p>
          <a:p>
            <a:r>
              <a:rPr lang="en-US" dirty="0"/>
              <a:t>Cross-correlation functions</a:t>
            </a:r>
          </a:p>
          <a:p>
            <a:r>
              <a:rPr lang="en-US" dirty="0"/>
              <a:t>Time Series Analysis with TSFS </a:t>
            </a:r>
          </a:p>
          <a:p>
            <a:pPr lvl="1"/>
            <a:r>
              <a:rPr lang="en-US" dirty="0"/>
              <a:t>Modeling seasonality, regressors, and events</a:t>
            </a:r>
          </a:p>
          <a:p>
            <a:r>
              <a:rPr lang="en-US" dirty="0"/>
              <a:t>Time Series Analysis with R</a:t>
            </a:r>
          </a:p>
          <a:p>
            <a:pPr lvl="1"/>
            <a:r>
              <a:rPr lang="en-US" dirty="0"/>
              <a:t>Diagnostics</a:t>
            </a:r>
          </a:p>
          <a:p>
            <a:pPr lvl="1"/>
            <a:r>
              <a:rPr lang="en-US" dirty="0"/>
              <a:t>Auto ARIMA</a:t>
            </a:r>
          </a:p>
          <a:p>
            <a:pPr lvl="1"/>
            <a:r>
              <a:rPr lang="en-US" dirty="0"/>
              <a:t>Facebook Prophet (an alternative to ESM and ARIMA)</a:t>
            </a:r>
          </a:p>
          <a:p>
            <a:r>
              <a:rPr lang="en-US" dirty="0"/>
              <a:t>Assignment 3</a:t>
            </a:r>
          </a:p>
          <a:p>
            <a:r>
              <a:rPr lang="en-US" dirty="0"/>
              <a:t>Team meetings next week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to sign up)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BC40A-21B2-419B-B8AF-2F646D50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7D327-9ECB-4BCB-A165-F017FC6DB963}" type="slidenum">
              <a:rPr lang="en-US" smtClean="0"/>
              <a:pPr>
                <a:defRPr/>
              </a:pPr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84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TANDARDSLIDESUPDATE" val="CDS_2012"/>
  <p:tag name="MMPROD_UIDATA" val="&lt;database version=&quot;9.0&quot;&gt;&lt;object type=&quot;1&quot; unique_id=&quot;10001&quot;&gt;&lt;object type=&quot;2&quot; unique_id=&quot;17584&quot;&gt;&lt;object type=&quot;3&quot; unique_id=&quot;17588&quot;&gt;&lt;property id=&quot;20148&quot; value=&quot;5&quot;/&gt;&lt;property id=&quot;20300&quot; value=&quot;Slide 3 - &amp;quot;Objectives&amp;quot;&quot;/&gt;&lt;property id=&quot;20307&quot; value=&quot;413&quot;/&gt;&lt;/object&gt;&lt;object type=&quot;3&quot; unique_id=&quot;33851&quot;&gt;&lt;property id=&quot;20148&quot; value=&quot;5&quot;/&gt;&lt;property id=&quot;20300&quot; value=&quot;Slide 138 - &amp;quot;Recommended Reading &amp;quot;&quot;/&gt;&lt;property id=&quot;20307&quot; value=&quot;538&quot;/&gt;&lt;/object&gt;&lt;object type=&quot;3&quot; unique_id=&quot;33852&quot;&gt;&lt;property id=&quot;20148&quot; value=&quot;5&quot;/&gt;&lt;property id=&quot;20300&quot; value=&quot;Slide 139 - &amp;quot;Recommended Reading&amp;quot;&quot;/&gt;&lt;property id=&quot;20307&quot; value=&quot;587&quot;/&gt;&lt;/object&gt;&lt;object type=&quot;3&quot; unique_id=&quot;33853&quot;&gt;&lt;property id=&quot;20148&quot; value=&quot;5&quot;/&gt;&lt;property id=&quot;20300&quot; value=&quot;Slide 140 - &amp;quot;Recommended Reading&amp;quot;&quot;/&gt;&lt;property id=&quot;20307&quot; value=&quot;625&quot;/&gt;&lt;/object&gt;&lt;object type=&quot;3&quot; unique_id=&quot;33862&quot;&gt;&lt;property id=&quot;20148&quot; value=&quot;5&quot;/&gt;&lt;property id=&quot;20300&quot; value=&quot;Slide 1 - &amp;quot;Chapter 3: Predictive Modeling&amp;quot;&quot;/&gt;&lt;property id=&quot;20307&quot; value=&quot;632&quot;/&gt;&lt;/object&gt;&lt;object type=&quot;3&quot; unique_id=&quot;33864&quot;&gt;&lt;property id=&quot;20148&quot; value=&quot;5&quot;/&gt;&lt;property id=&quot;20300&quot; value=&quot;Slide 4 - &amp;quot;Data Mining: The SAS Definition&amp;quot;&quot;/&gt;&lt;property id=&quot;20307&quot; value=&quot;648&quot;/&gt;&lt;/object&gt;&lt;object type=&quot;3&quot; unique_id=&quot;33865&quot;&gt;&lt;property id=&quot;20148&quot; value=&quot;5&quot;/&gt;&lt;property id=&quot;20300&quot; value=&quot;Slide 5&quot;/&gt;&lt;property id=&quot;20307&quot; value=&quot;649&quot;/&gt;&lt;/object&gt;&lt;object type=&quot;3&quot; unique_id=&quot;33866&quot;&gt;&lt;property id=&quot;20148&quot; value=&quot;5&quot;/&gt;&lt;property id=&quot;20300&quot; value=&quot;Slide 6 - &amp;quot;The Data&amp;quot;&quot;/&gt;&lt;property id=&quot;20307&quot; value=&quot;650&quot;/&gt;&lt;/object&gt;&lt;object type=&quot;3&quot; unique_id=&quot;33867&quot;&gt;&lt;property id=&quot;20148&quot; value=&quot;5&quot;/&gt;&lt;property id=&quot;20300&quot; value=&quot;Slide 7 - &amp;quot;The Origins of Data Mining&amp;quot;&quot;/&gt;&lt;property id=&quot;20307&quot; value=&quot;651&quot;/&gt;&lt;/object&gt;&lt;object type=&quot;3&quot; unique_id=&quot;33868&quot;&gt;&lt;property id=&quot;20148&quot; value=&quot;5&quot;/&gt;&lt;property id=&quot;20300&quot; value=&quot;Slide 8 - &amp;quot;Two Types of Data Mining Analysis&amp;quot;&quot;/&gt;&lt;property id=&quot;20307&quot; value=&quot;652&quot;/&gt;&lt;/object&gt;&lt;object type=&quot;3&quot; unique_id=&quot;33869&quot;&gt;&lt;property id=&quot;20148&quot; value=&quot;5&quot;/&gt;&lt;property id=&quot;20300&quot; value=&quot;Slide 9 - &amp;quot;Segmentation: Unsupervised Classification&amp;quot;&quot;/&gt;&lt;property id=&quot;20307&quot; value=&quot;653&quot;/&gt;&lt;/object&gt;&lt;object type=&quot;3&quot; unique_id=&quot;33870&quot;&gt;&lt;property id=&quot;20148&quot; value=&quot;5&quot;/&gt;&lt;property id=&quot;20300&quot; value=&quot;Slide 10 - &amp;quot;Predictive Modeling: Supervised Classification&amp;quot;&quot;/&gt;&lt;property id=&quot;20307&quot; value=&quot;655&quot;/&gt;&lt;/object&gt;&lt;object type=&quot;3&quot; unique_id=&quot;33871&quot;&gt;&lt;property id=&quot;20148&quot; value=&quot;5&quot;/&gt;&lt;property id=&quot;20300&quot; value=&quot;Slide 11 - &amp;quot;Predictive Modeling: Supervised Classification&amp;quot;&quot;/&gt;&lt;property id=&quot;20307&quot; value=&quot;656&quot;/&gt;&lt;/object&gt;&lt;object type=&quot;3&quot; unique_id=&quot;33872&quot;&gt;&lt;property id=&quot;20148&quot; value=&quot;5&quot;/&gt;&lt;property id=&quot;20300&quot; value=&quot;Slide 12 - &amp;quot;Types of Targets&amp;quot;&quot;/&gt;&lt;property id=&quot;20307&quot; value=&quot;657&quot;/&gt;&lt;/object&gt;&lt;object type=&quot;3&quot; unique_id=&quot;33873&quot;&gt;&lt;property id=&quot;20148&quot; value=&quot;5&quot;/&gt;&lt;property id=&quot;20300&quot; value=&quot;Slide 13 - &amp;quot;Discrete Targets&amp;quot;&quot;/&gt;&lt;property id=&quot;20307&quot; value=&quot;658&quot;/&gt;&lt;/object&gt;&lt;object type=&quot;3&quot; unique_id=&quot;33874&quot;&gt;&lt;property id=&quot;20148&quot; value=&quot;5&quot;/&gt;&lt;property id=&quot;20300&quot; value=&quot;Slide 14 - &amp;quot;Continuous Targets&amp;quot;&quot;/&gt;&lt;property id=&quot;20307&quot; value=&quot;659&quot;/&gt;&lt;/object&gt;&lt;object type=&quot;3&quot; unique_id=&quot;33875&quot;&gt;&lt;property id=&quot;20148&quot; value=&quot;5&quot;/&gt;&lt;property id=&quot;20300&quot; value=&quot;Slide 15 - &amp;quot;Application: Target Marketing&amp;quot;&quot;/&gt;&lt;property id=&quot;20307&quot; value=&quot;660&quot;/&gt;&lt;/object&gt;&lt;object type=&quot;3&quot; unique_id=&quot;33876&quot;&gt;&lt;property id=&quot;20148&quot; value=&quot;5&quot;/&gt;&lt;property id=&quot;20300&quot; value=&quot;Slide 16 - &amp;quot;Application: Attrition Prediction/Defection Detection&amp;quot;&quot;/&gt;&lt;property id=&quot;20307&quot; value=&quot;661&quot;/&gt;&lt;/object&gt;&lt;object type=&quot;3&quot; unique_id=&quot;33877&quot;&gt;&lt;property id=&quot;20148&quot; value=&quot;5&quot;/&gt;&lt;property id=&quot;20300&quot; value=&quot;Slide 17 - &amp;quot;Application: Fraud Detection&amp;quot;&quot;/&gt;&lt;property id=&quot;20307&quot; value=&quot;662&quot;/&gt;&lt;/object&gt;&lt;object type=&quot;3&quot; unique_id=&quot;33878&quot;&gt;&lt;property id=&quot;20148&quot; value=&quot;5&quot;/&gt;&lt;property id=&quot;20300&quot; value=&quot;Slide 18 - &amp;quot;Application: Credit Scoring&amp;quot;&quot;/&gt;&lt;property id=&quot;20307&quot; value=&quot;663&quot;/&gt;&lt;/object&gt;&lt;object type=&quot;3&quot; unique_id=&quot;33880&quot;&gt;&lt;property id=&quot;20148&quot; value=&quot;5&quot;/&gt;&lt;property id=&quot;20300&quot; value=&quot;Slide 20 - &amp;quot;Objectives&amp;quot;&quot;/&gt;&lt;property id=&quot;20307&quot; value=&quot;664&quot;/&gt;&lt;/object&gt;&lt;object type=&quot;3&quot; unique_id=&quot;33881&quot;&gt;&lt;property id=&quot;20148&quot; value=&quot;5&quot;/&gt;&lt;property id=&quot;20300&quot; value=&quot;Slide 21 - &amp;quot;Steps in a Data Mining Project&amp;quot;&quot;/&gt;&lt;property id=&quot;20307&quot; value=&quot;665&quot;/&gt;&lt;/object&gt;&lt;object type=&quot;3&quot; unique_id=&quot;33882&quot;&gt;&lt;property id=&quot;20148&quot; value=&quot;5&quot;/&gt;&lt;property id=&quot;20300&quot; value=&quot;Slide 22 - &amp;quot;Business Scenario&amp;quot;&quot;/&gt;&lt;property id=&quot;20307&quot; value=&quot;666&quot;/&gt;&lt;/object&gt;&lt;object type=&quot;3&quot; unique_id=&quot;33883&quot;&gt;&lt;property id=&quot;20148&quot; value=&quot;5&quot;/&gt;&lt;property id=&quot;20300&quot; value=&quot;Slide 23 - &amp;quot;Required Expertise&amp;quot;&quot;/&gt;&lt;property id=&quot;20307&quot; value=&quot;667&quot;/&gt;&lt;/object&gt;&lt;object type=&quot;3&quot; unique_id=&quot;33884&quot;&gt;&lt;property id=&quot;20148&quot; value=&quot;5&quot;/&gt;&lt;property id=&quot;20300&quot; value=&quot;Slide 24 - &amp;quot;Step 1 – Business Objective&amp;quot;&quot;/&gt;&lt;property id=&quot;20307&quot; value=&quot;668&quot;/&gt;&lt;/object&gt;&lt;object type=&quot;3&quot; unique_id=&quot;33885&quot;&gt;&lt;property id=&quot;20148&quot; value=&quot;5&quot;/&gt;&lt;property id=&quot;20300&quot; value=&quot;Slide 25 - &amp;quot;Step 2 – Identify and Select Data&amp;quot;&quot;/&gt;&lt;property id=&quot;20307&quot; value=&quot;669&quot;/&gt;&lt;/object&gt;&lt;object type=&quot;3&quot; unique_id=&quot;33886&quot;&gt;&lt;property id=&quot;20148&quot; value=&quot;5&quot;/&gt;&lt;property id=&quot;20300&quot; value=&quot;Slide 26 - &amp;quot;Retention Data Inputs&amp;quot;&quot;/&gt;&lt;property id=&quot;20307&quot; value=&quot;670&quot;/&gt;&lt;/object&gt;&lt;object type=&quot;3&quot; unique_id=&quot;33887&quot;&gt;&lt;property id=&quot;20148&quot; value=&quot;5&quot;/&gt;&lt;property id=&quot;20300&quot; value=&quot;Slide 27 - &amp;quot;Steps 3 and 4 – Explore Data and Fix Problems&amp;quot;&quot;/&gt;&lt;property id=&quot;20307&quot; value=&quot;671&quot;/&gt;&lt;/object&gt;&lt;object type=&quot;3&quot; unique_id=&quot;33888&quot;&gt;&lt;property id=&quot;20148&quot; value=&quot;5&quot;/&gt;&lt;property id=&quot;20300&quot; value=&quot;Slide 28 - &amp;quot;Step 5 – Transform Data&amp;quot;&quot;/&gt;&lt;property id=&quot;20307&quot; value=&quot;672&quot;/&gt;&lt;/object&gt;&lt;object type=&quot;3&quot; unique_id=&quot;33889&quot;&gt;&lt;property id=&quot;20148&quot; value=&quot;5&quot;/&gt;&lt;property id=&quot;20300&quot; value=&quot;Slide 29 - &amp;quot;Step 6 – Model Building&amp;quot;&quot;/&gt;&lt;property id=&quot;20307&quot; value=&quot;673&quot;/&gt;&lt;/object&gt;&lt;object type=&quot;3&quot; unique_id=&quot;33890&quot;&gt;&lt;property id=&quot;20148&quot; value=&quot;5&quot;/&gt;&lt;property id=&quot;20300&quot; value=&quot;Slide 30 - &amp;quot;Step 7 – Deploy Model Results&amp;quot;&quot;/&gt;&lt;property id=&quot;20307&quot; value=&quot;674&quot;/&gt;&lt;/object&gt;&lt;object type=&quot;3&quot; unique_id=&quot;33891&quot;&gt;&lt;property id=&quot;20148&quot; value=&quot;5&quot;/&gt;&lt;property id=&quot;20300&quot; value=&quot;Slide 31 - &amp;quot;Step 8 – Assess the Model&amp;quot;&quot;/&gt;&lt;property id=&quot;20307&quot; value=&quot;675&quot;/&gt;&lt;/object&gt;&lt;object type=&quot;3&quot; unique_id=&quot;33893&quot;&gt;&lt;property id=&quot;20148&quot; value=&quot;5&quot;/&gt;&lt;property id=&quot;20300&quot; value=&quot;Slide 33 - &amp;quot;Objectives&amp;quot;&quot;/&gt;&lt;property id=&quot;20307&quot; value=&quot;677&quot;/&gt;&lt;/object&gt;&lt;object type=&quot;3&quot; unique_id=&quot;33894&quot;&gt;&lt;property id=&quot;20148&quot; value=&quot;5&quot;/&gt;&lt;property id=&quot;20300&quot; value=&quot;Slide 34 - &amp;quot;Initial Challenges in Data Mining&amp;quot;&quot;/&gt;&lt;property id=&quot;20307&quot; value=&quot;678&quot;/&gt;&lt;/object&gt;&lt;object type=&quot;3&quot; unique_id=&quot;33895&quot;&gt;&lt;property id=&quot;20148&quot; value=&quot;5&quot;/&gt;&lt;property id=&quot;20300&quot; value=&quot;Slide 35 - &amp;quot;Initial Challenges in Data Mining&amp;quot;&quot;/&gt;&lt;property id=&quot;20307&quot; value=&quot;679&quot;/&gt;&lt;/object&gt;&lt;object type=&quot;3&quot; unique_id=&quot;33896&quot;&gt;&lt;property id=&quot;20148&quot; value=&quot;5&quot;/&gt;&lt;property id=&quot;20300&quot; value=&quot;Slide 36 - &amp;quot;Initial Challenges in Data Mining&amp;quot;&quot;/&gt;&lt;property id=&quot;20307&quot; value=&quot;680&quot;/&gt;&lt;/object&gt;&lt;object type=&quot;3&quot; unique_id=&quot;33897&quot;&gt;&lt;property id=&quot;20148&quot; value=&quot;5&quot;/&gt;&lt;property id=&quot;20300&quot; value=&quot;Slide 37 - &amp;quot;Typical Data Mining Time Line&amp;quot;&quot;/&gt;&lt;property id=&quot;20307&quot; value=&quot;681&quot;/&gt;&lt;/object&gt;&lt;object type=&quot;3&quot; unique_id=&quot;33898&quot;&gt;&lt;property id=&quot;20148&quot; value=&quot;5&quot;/&gt;&lt;property id=&quot;20300&quot; value=&quot;Slide 38 - &amp;quot;Data Challenges&amp;quot;&quot;/&gt;&lt;property id=&quot;20307&quot; value=&quot;682&quot;/&gt;&lt;/object&gt;&lt;object type=&quot;3&quot; unique_id=&quot;33899&quot;&gt;&lt;property id=&quot;20148&quot; value=&quot;5&quot;/&gt;&lt;property id=&quot;20300&quot; value=&quot;Slide 39 - &amp;quot;Massive Data&amp;quot;&quot;/&gt;&lt;property id=&quot;20307&quot; value=&quot;683&quot;/&gt;&lt;/object&gt;&lt;object type=&quot;3&quot; unique_id=&quot;33900&quot;&gt;&lt;property id=&quot;20148&quot; value=&quot;5&quot;/&gt;&lt;property id=&quot;20300&quot; value=&quot;Slide 40 - &amp;quot;Oversampling&amp;quot;&quot;/&gt;&lt;property id=&quot;20307&quot; value=&quot;684&quot;/&gt;&lt;/object&gt;&lt;object type=&quot;3&quot; unique_id=&quot;33901&quot;&gt;&lt;property id=&quot;20148&quot; value=&quot;5&quot;/&gt;&lt;property id=&quot;20300&quot; value=&quot;Slide 41 - &amp;quot;The Curse of Dimensionality&amp;quot;&quot;/&gt;&lt;property id=&quot;20307&quot; value=&quot;685&quot;/&gt;&lt;/object&gt;&lt;object type=&quot;3&quot; unique_id=&quot;33902&quot;&gt;&lt;property id=&quot;20148&quot; value=&quot;5&quot;/&gt;&lt;property id=&quot;20300&quot; value=&quot;Slide 42 - &amp;quot;Dimension Reduction&amp;quot;&quot;/&gt;&lt;property id=&quot;20307&quot; value=&quot;686&quot;/&gt;&lt;/object&gt;&lt;object type=&quot;3&quot; unique_id=&quot;33904&quot;&gt;&lt;property id=&quot;20148&quot; value=&quot;5&quot;/&gt;&lt;property id=&quot;20300&quot; value=&quot;Slide 44 - &amp;quot;Objectives&amp;quot;&quot;/&gt;&lt;property id=&quot;20307&quot; value=&quot;687&quot;/&gt;&lt;/object&gt;&lt;object type=&quot;3&quot; unique_id=&quot;33905&quot;&gt;&lt;property id=&quot;20148&quot; value=&quot;5&quot;/&gt;&lt;property id=&quot;20300&quot; value=&quot;Slide 45 - &amp;quot;SAS Enterprise Miner&amp;quot;&quot;/&gt;&lt;property id=&quot;20307&quot; value=&quot;688&quot;/&gt;&lt;/object&gt;&lt;object type=&quot;3&quot; unique_id=&quot;33906&quot;&gt;&lt;property id=&quot;20148&quot; value=&quot;5&quot;/&gt;&lt;property id=&quot;20300&quot; value=&quot;Slide 46 - &amp;quot;SAS Enterprise Miner – Menu Bar and  Shortcuts&amp;quot;&quot;/&gt;&lt;property id=&quot;20307&quot; value=&quot;689&quot;/&gt;&lt;/object&gt;&lt;object type=&quot;3&quot; unique_id=&quot;33907&quot;&gt;&lt;property id=&quot;20148&quot; value=&quot;5&quot;/&gt;&lt;property id=&quot;20300&quot; value=&quot;Slide 47 - &amp;quot;SAS Enterprise Miner – Project Panel&amp;quot;&quot;/&gt;&lt;property id=&quot;20307&quot; value=&quot;690&quot;/&gt;&lt;/object&gt;&lt;object type=&quot;3&quot; unique_id=&quot;33908&quot;&gt;&lt;property id=&quot;20148&quot; value=&quot;5&quot;/&gt;&lt;property id=&quot;20300&quot; value=&quot;Slide 48 - &amp;quot;SAS Enterprise Miner – Properties Panel&amp;quot;&quot;/&gt;&lt;property id=&quot;20307&quot; value=&quot;691&quot;/&gt;&lt;/object&gt;&lt;object type=&quot;3&quot; unique_id=&quot;33909&quot;&gt;&lt;property id=&quot;20148&quot; value=&quot;5&quot;/&gt;&lt;property id=&quot;20300&quot; value=&quot;Slide 49 - &amp;quot;SAS Enterprise Miner – Help Panel&amp;quot;&quot;/&gt;&lt;property id=&quot;20307&quot; value=&quot;692&quot;/&gt;&lt;/object&gt;&lt;object type=&quot;3&quot; unique_id=&quot;33910&quot;&gt;&lt;property id=&quot;20148&quot; value=&quot;5&quot;/&gt;&lt;property id=&quot;20300&quot; value=&quot;Slide 50 - &amp;quot;SAS Enterprise Miner – Node&amp;quot;&quot;/&gt;&lt;property id=&quot;20307&quot; value=&quot;693&quot;/&gt;&lt;/object&gt;&lt;object type=&quot;3&quot; unique_id=&quot;33911&quot;&gt;&lt;property id=&quot;20148&quot; value=&quot;5&quot;/&gt;&lt;property id=&quot;20300&quot; value=&quot;Slide 51 - &amp;quot;SAS Enterprise Miner – Process Flow&amp;quot;&quot;/&gt;&lt;property id=&quot;20307&quot; value=&quot;694&quot;/&gt;&lt;/object&gt;&lt;object type=&quot;3&quot; unique_id=&quot;33912&quot;&gt;&lt;property id=&quot;20148&quot; value=&quot;5&quot;/&gt;&lt;property id=&quot;20300&quot; value=&quot;Slide 52 - &amp;quot;Steps to Create a New Project in Enterprise Miner&amp;quot;&quot;/&gt;&lt;property id=&quot;20307&quot; value=&quot;854&quot;/&gt;&lt;/object&gt;&lt;object type=&quot;3&quot; unique_id=&quot;33913&quot;&gt;&lt;property id=&quot;20148&quot; value=&quot;5&quot;/&gt;&lt;property id=&quot;20300&quot; value=&quot;Slide 53 - &amp;quot;Defining a Data Source&amp;quot;&quot;/&gt;&lt;property id=&quot;20307&quot; value=&quot;855&quot;/&gt;&lt;/object&gt;&lt;object type=&quot;3&quot; unique_id=&quot;33914&quot;&gt;&lt;property id=&quot;20148&quot; value=&quot;5&quot;/&gt;&lt;property id=&quot;20300&quot; value=&quot;Slide 54 - &amp;quot;Metadata Definition&amp;quot;&quot;/&gt;&lt;property id=&quot;20307&quot; value=&quot;856&quot;/&gt;&lt;/object&gt;&lt;object type=&quot;3&quot; unique_id=&quot;33915&quot;&gt;&lt;property id=&quot;20148&quot; value=&quot;5&quot;/&gt;&lt;property id=&quot;20300&quot; value=&quot;Slide 55 - &amp;quot;Creation of a Project&amp;quot;&quot;/&gt;&lt;property id=&quot;20307&quot; value=&quot;849&quot;/&gt;&lt;/object&gt;&lt;object type=&quot;3&quot; unique_id=&quot;33916&quot;&gt;&lt;property id=&quot;20148&quot; value=&quot;5&quot;/&gt;&lt;property id=&quot;20300&quot; value=&quot;Slide 56 - &amp;quot;SAS Enterprise Miner – SEMMA Tabs&amp;quot;&quot;/&gt;&lt;property id=&quot;20307&quot; value=&quot;852&quot;/&gt;&lt;/object&gt;&lt;object type=&quot;3&quot; unique_id=&quot;33917&quot;&gt;&lt;property id=&quot;20148&quot; value=&quot;5&quot;/&gt;&lt;property id=&quot;20300&quot; value=&quot;Slide 57 - &amp;quot;A Proven Data Mining Process &amp;quot;&quot;/&gt;&lt;property id=&quot;20307&quot; value=&quot;696&quot;/&gt;&lt;/object&gt;&lt;object type=&quot;3&quot; unique_id=&quot;33918&quot;&gt;&lt;property id=&quot;20148&quot; value=&quot;5&quot;/&gt;&lt;property id=&quot;20300&quot; value=&quot;Slide 58 - &amp;quot;A Proven Data Mining Process &amp;quot;&quot;/&gt;&lt;property id=&quot;20307&quot; value=&quot;697&quot;/&gt;&lt;/object&gt;&lt;object type=&quot;3&quot; unique_id=&quot;33919&quot;&gt;&lt;property id=&quot;20148&quot; value=&quot;5&quot;/&gt;&lt;property id=&quot;20300&quot; value=&quot;Slide 59 - &amp;quot;A Proven Data Mining Process &amp;quot;&quot;/&gt;&lt;property id=&quot;20307&quot; value=&quot;698&quot;/&gt;&lt;/object&gt;&lt;object type=&quot;3&quot; unique_id=&quot;33920&quot;&gt;&lt;property id=&quot;20148&quot; value=&quot;5&quot;/&gt;&lt;property id=&quot;20300&quot; value=&quot;Slide 60 - &amp;quot;A Proven Data Mining Process  &amp;quot;&quot;/&gt;&lt;property id=&quot;20307&quot; value=&quot;699&quot;/&gt;&lt;/object&gt;&lt;object type=&quot;3&quot; unique_id=&quot;33921&quot;&gt;&lt;property id=&quot;20148&quot; value=&quot;5&quot;/&gt;&lt;property id=&quot;20300&quot; value=&quot;Slide 61 - &amp;quot;A Proven Data Mining Process &amp;quot;&quot;/&gt;&lt;property id=&quot;20307&quot; value=&quot;700&quot;/&gt;&lt;/object&gt;&lt;object type=&quot;3&quot; unique_id=&quot;33922&quot;&gt;&lt;property id=&quot;20148&quot; value=&quot;5&quot;/&gt;&lt;property id=&quot;20300&quot; value=&quot;Slide 62 - &amp;quot;Getting the “Best” Prediction: Fool’s Gold&amp;quot;&quot;/&gt;&lt;property id=&quot;20307&quot; value=&quot;701&quot;/&gt;&lt;/object&gt;&lt;object type=&quot;3&quot; unique_id=&quot;33923&quot;&gt;&lt;property id=&quot;20148&quot; value=&quot;5&quot;/&gt;&lt;property id=&quot;20300&quot; value=&quot;Slide 63 - &amp;quot;Model Complexity&amp;quot;&quot;/&gt;&lt;property id=&quot;20307&quot; value=&quot;702&quot;/&gt;&lt;/object&gt;&lt;object type=&quot;3&quot; unique_id=&quot;33924&quot;&gt;&lt;property id=&quot;20148&quot; value=&quot;5&quot;/&gt;&lt;property id=&quot;20300&quot; value=&quot;Slide 64 - &amp;quot;Model Complexity&amp;quot;&quot;/&gt;&lt;property id=&quot;20307&quot; value=&quot;703&quot;/&gt;&lt;/object&gt;&lt;object type=&quot;3&quot; unique_id=&quot;33925&quot;&gt;&lt;property id=&quot;20148&quot; value=&quot;5&quot;/&gt;&lt;property id=&quot;20300&quot; value=&quot;Slide 65 - &amp;quot;Model Complexity&amp;quot;&quot;/&gt;&lt;property id=&quot;20307&quot; value=&quot;704&quot;/&gt;&lt;/object&gt;&lt;object type=&quot;3&quot; unique_id=&quot;33926&quot;&gt;&lt;property id=&quot;20148&quot; value=&quot;5&quot;/&gt;&lt;property id=&quot;20300&quot; value=&quot;Slide 66 - &amp;quot;Model Complexity&amp;quot;&quot;/&gt;&lt;property id=&quot;20307&quot; value=&quot;705&quot;/&gt;&lt;/object&gt;&lt;object type=&quot;3&quot; unique_id=&quot;33927&quot;&gt;&lt;property id=&quot;20148&quot; value=&quot;5&quot;/&gt;&lt;property id=&quot;20300&quot; value=&quot;Slide 67 - &amp;quot;Data Splitting and Honest Assessment&amp;quot;&quot;/&gt;&lt;property id=&quot;20307&quot; value=&quot;706&quot;/&gt;&lt;/object&gt;&lt;object type=&quot;3&quot; unique_id=&quot;33928&quot;&gt;&lt;property id=&quot;20148&quot; value=&quot;5&quot;/&gt;&lt;property id=&quot;20300&quot; value=&quot;Slide 68 - &amp;quot;Data Partitioning&amp;quot;&quot;/&gt;&lt;property id=&quot;20307&quot; value=&quot;707&quot;/&gt;&lt;/object&gt;&lt;object type=&quot;3&quot; unique_id=&quot;33929&quot;&gt;&lt;property id=&quot;20148&quot; value=&quot;5&quot;/&gt;&lt;property id=&quot;20300&quot; value=&quot;Slide 69 - &amp;quot;Predictive Model Sequence&amp;quot;&quot;/&gt;&lt;property id=&quot;20307&quot; value=&quot;708&quot;/&gt;&lt;/object&gt;&lt;object type=&quot;3&quot; unique_id=&quot;33930&quot;&gt;&lt;property id=&quot;20148&quot; value=&quot;5&quot;/&gt;&lt;property id=&quot;20300&quot; value=&quot;Slide 70 - &amp;quot;Model Performance Assessment&amp;quot;&quot;/&gt;&lt;property id=&quot;20307&quot; value=&quot;709&quot;/&gt;&lt;/object&gt;&lt;object type=&quot;3&quot; unique_id=&quot;33931&quot;&gt;&lt;property id=&quot;20148&quot; value=&quot;5&quot;/&gt;&lt;property id=&quot;20300&quot; value=&quot;Slide 71 - &amp;quot;Model Selection&amp;quot;&quot;/&gt;&lt;property id=&quot;20307&quot; value=&quot;710&quot;/&gt;&lt;/object&gt;&lt;object type=&quot;3&quot; unique_id=&quot;33932&quot;&gt;&lt;property id=&quot;20148&quot; value=&quot;5&quot;/&gt;&lt;property id=&quot;20300&quot; value=&quot;Slide 72 - &amp;quot;Data Exploration&amp;quot;&quot;/&gt;&lt;property id=&quot;20307&quot; value=&quot;711&quot;/&gt;&lt;/object&gt;&lt;object type=&quot;3&quot; unique_id=&quot;33933&quot;&gt;&lt;property id=&quot;20148&quot; value=&quot;5&quot;/&gt;&lt;property id=&quot;20300&quot; value=&quot;Slide 73 - &amp;quot;Data Exploration&amp;quot;&quot;/&gt;&lt;property id=&quot;20307&quot; value=&quot;712&quot;/&gt;&lt;/object&gt;&lt;object type=&quot;3&quot; unique_id=&quot;33934&quot;&gt;&lt;property id=&quot;20148&quot; value=&quot;5&quot;/&gt;&lt;property id=&quot;20300&quot; value=&quot;Slide 74 - &amp;quot;Data Exploration&amp;quot;&quot;/&gt;&lt;property id=&quot;20307&quot; value=&quot;713&quot;/&gt;&lt;/object&gt;&lt;object type=&quot;3&quot; unique_id=&quot;33935&quot;&gt;&lt;property id=&quot;20148&quot; value=&quot;5&quot;/&gt;&lt;property id=&quot;20300&quot; value=&quot;Slide 75 - &amp;quot;Adding Nodes&amp;quot;&quot;/&gt;&lt;property id=&quot;20307&quot; value=&quot;828&quot;/&gt;&lt;/object&gt;&lt;object type=&quot;3&quot; unique_id=&quot;33936&quot;&gt;&lt;property id=&quot;20148&quot; value=&quot;5&quot;/&gt;&lt;property id=&quot;20300&quot; value=&quot;Slide 76 - &amp;quot;Modeling Algorithms&amp;quot;&quot;/&gt;&lt;property id=&quot;20307&quot; value=&quot;829&quot;/&gt;&lt;/object&gt;&lt;object type=&quot;3&quot; unique_id=&quot;33937&quot;&gt;&lt;property id=&quot;20148&quot; value=&quot;5&quot;/&gt;&lt;property id=&quot;20300&quot; value=&quot;Slide 77 - &amp;quot;Fitted Decision Tree&amp;quot;&quot;/&gt;&lt;property id=&quot;20307&quot; value=&quot;830&quot;/&gt;&lt;/object&gt;&lt;object type=&quot;3&quot; unique_id=&quot;33938&quot;&gt;&lt;property id=&quot;20148&quot; value=&quot;5&quot;/&gt;&lt;property id=&quot;20300&quot; value=&quot;Slide 78 - &amp;quot;Decision Tree Split Search&amp;quot;&quot;/&gt;&lt;property id=&quot;20307&quot; value=&quot;831&quot;/&gt;&lt;/object&gt;&lt;object type=&quot;3&quot; unique_id=&quot;33939&quot;&gt;&lt;property id=&quot;20148&quot; value=&quot;5&quot;/&gt;&lt;property id=&quot;20300&quot; value=&quot;Slide 79 - &amp;quot;Decision Tree Split Search&amp;quot;&quot;/&gt;&lt;property id=&quot;20307&quot; value=&quot;832&quot;/&gt;&lt;/object&gt;&lt;object type=&quot;3&quot; unique_id=&quot;33940&quot;&gt;&lt;property id=&quot;20148&quot; value=&quot;5&quot;/&gt;&lt;property id=&quot;20300&quot; value=&quot;Slide 80 - &amp;quot;Decision Tree Split Search&amp;quot;&quot;/&gt;&lt;property id=&quot;20307&quot; value=&quot;833&quot;/&gt;&lt;/object&gt;&lt;object type=&quot;3&quot; unique_id=&quot;33941&quot;&gt;&lt;property id=&quot;20148&quot; value=&quot;5&quot;/&gt;&lt;property id=&quot;20300&quot; value=&quot;Slide 81 - &amp;quot;Decision Tree Split Search&amp;quot;&quot;/&gt;&lt;property id=&quot;20307&quot; value=&quot;834&quot;/&gt;&lt;/object&gt;&lt;object type=&quot;3&quot; unique_id=&quot;33942&quot;&gt;&lt;property id=&quot;20148&quot; value=&quot;5&quot;/&gt;&lt;property id=&quot;20300&quot; value=&quot;Slide 82 - &amp;quot;Decision Tree Split Search&amp;quot;&quot;/&gt;&lt;property id=&quot;20307&quot; value=&quot;835&quot;/&gt;&lt;/object&gt;&lt;object type=&quot;3&quot; unique_id=&quot;33943&quot;&gt;&lt;property id=&quot;20148&quot; value=&quot;5&quot;/&gt;&lt;property id=&quot;20300&quot; value=&quot;Slide 83 - &amp;quot;Decision Tree Split Search&amp;quot;&quot;/&gt;&lt;property id=&quot;20307&quot; value=&quot;836&quot;/&gt;&lt;/object&gt;&lt;object type=&quot;3&quot; unique_id=&quot;33944&quot;&gt;&lt;property id=&quot;20148&quot; value=&quot;5&quot;/&gt;&lt;property id=&quot;20300&quot; value=&quot;Slide 84 - &amp;quot;Decision Tree Split Search&amp;quot;&quot;/&gt;&lt;property id=&quot;20307&quot; value=&quot;837&quot;/&gt;&lt;/object&gt;&lt;object type=&quot;3&quot; unique_id=&quot;33945&quot;&gt;&lt;property id=&quot;20148&quot; value=&quot;5&quot;/&gt;&lt;property id=&quot;20300&quot; value=&quot;Slide 85 - &amp;quot;Decision Tree Split Search&amp;quot;&quot;/&gt;&lt;property id=&quot;20307&quot; value=&quot;838&quot;/&gt;&lt;/object&gt;&lt;object type=&quot;3&quot; unique_id=&quot;33946&quot;&gt;&lt;property id=&quot;20148&quot; value=&quot;5&quot;/&gt;&lt;property id=&quot;20300&quot; value=&quot;Slide 86 - &amp;quot;Decision Tree Split Search&amp;quot;&quot;/&gt;&lt;property id=&quot;20307&quot; value=&quot;839&quot;/&gt;&lt;/object&gt;&lt;object type=&quot;3&quot; unique_id=&quot;33947&quot;&gt;&lt;property id=&quot;20148&quot; value=&quot;5&quot;/&gt;&lt;property id=&quot;20300&quot; value=&quot;Slide 87 - &amp;quot;Decision Tree Split Search&amp;quot;&quot;/&gt;&lt;property id=&quot;20307&quot; value=&quot;840&quot;/&gt;&lt;/object&gt;&lt;object type=&quot;3&quot; unique_id=&quot;33948&quot;&gt;&lt;property id=&quot;20148&quot; value=&quot;5&quot;/&gt;&lt;property id=&quot;20300&quot; value=&quot;Slide 88 - &amp;quot;Decision Tree Split Search&amp;quot;&quot;/&gt;&lt;property id=&quot;20307&quot; value=&quot;841&quot;/&gt;&lt;/object&gt;&lt;object type=&quot;3&quot; unique_id=&quot;33949&quot;&gt;&lt;property id=&quot;20148&quot; value=&quot;5&quot;/&gt;&lt;property id=&quot;20300&quot; value=&quot;Slide 89 - &amp;quot;Decision Tree Split Search&amp;quot;&quot;/&gt;&lt;property id=&quot;20307&quot; value=&quot;842&quot;/&gt;&lt;/object&gt;&lt;object type=&quot;3&quot; unique_id=&quot;33950&quot;&gt;&lt;property id=&quot;20148&quot; value=&quot;5&quot;/&gt;&lt;property id=&quot;20300&quot; value=&quot;Slide 90 - &amp;quot;Decision Tree Split Search&amp;quot;&quot;/&gt;&lt;property id=&quot;20307&quot; value=&quot;847&quot;/&gt;&lt;/object&gt;&lt;object type=&quot;3&quot; unique_id=&quot;33951&quot;&gt;&lt;property id=&quot;20148&quot; value=&quot;5&quot;/&gt;&lt;property id=&quot;20300&quot; value=&quot;Slide 91 - &amp;quot;Decision Tree Split Search&amp;quot;&quot;/&gt;&lt;property id=&quot;20307&quot; value=&quot;848&quot;/&gt;&lt;/object&gt;&lt;object type=&quot;3&quot; unique_id=&quot;33952&quot;&gt;&lt;property id=&quot;20148&quot; value=&quot;5&quot;/&gt;&lt;property id=&quot;20300&quot; value=&quot;Slide 92 - &amp;quot;Decision Tree Model&amp;quot;&quot;/&gt;&lt;property id=&quot;20307&quot; value=&quot;843&quot;/&gt;&lt;/object&gt;&lt;object type=&quot;3&quot; unique_id=&quot;33953&quot;&gt;&lt;property id=&quot;20148&quot; value=&quot;5&quot;/&gt;&lt;property id=&quot;20300&quot; value=&quot;Slide 93 - &amp;quot;Modifying Data for Regression Modeling&amp;quot;&quot;/&gt;&lt;property id=&quot;20307&quot; value=&quot;853&quot;/&gt;&lt;/object&gt;&lt;object type=&quot;3&quot; unique_id=&quot;33954&quot;&gt;&lt;property id=&quot;20148&quot; value=&quot;5&quot;/&gt;&lt;property id=&quot;20300&quot; value=&quot;Slide 94 - &amp;quot;Data Modification &amp;quot;&quot;/&gt;&lt;property id=&quot;20307&quot; value=&quot;714&quot;/&gt;&lt;/object&gt;&lt;object type=&quot;3&quot; unique_id=&quot;33955&quot;&gt;&lt;property id=&quot;20148&quot; value=&quot;5&quot;/&gt;&lt;property id=&quot;20300&quot; value=&quot;Slide 95 - &amp;quot;Data Modification&amp;quot;&quot;/&gt;&lt;property id=&quot;20307&quot; value=&quot;844&quot;/&gt;&lt;/object&gt;&lt;object type=&quot;3&quot; unique_id=&quot;33956&quot;&gt;&lt;property id=&quot;20148&quot; value=&quot;5&quot;/&gt;&lt;property id=&quot;20300&quot; value=&quot;Slide 96 - &amp;quot;Data Modification&amp;quot;&quot;/&gt;&lt;property id=&quot;20307&quot; value=&quot;715&quot;/&gt;&lt;/object&gt;&lt;object type=&quot;3&quot; unique_id=&quot;33957&quot;&gt;&lt;property id=&quot;20148&quot; value=&quot;5&quot;/&gt;&lt;property id=&quot;20300&quot; value=&quot;Slide 97 - &amp;quot;Data Modification&amp;quot;&quot;/&gt;&lt;property id=&quot;20307&quot; value=&quot;717&quot;/&gt;&lt;/object&gt;&lt;object type=&quot;3&quot; unique_id=&quot;33958&quot;&gt;&lt;property id=&quot;20148&quot; value=&quot;5&quot;/&gt;&lt;property id=&quot;20300&quot; value=&quot;Slide 98 - &amp;quot;Variable Selection Methods &amp;quot;&quot;/&gt;&lt;property id=&quot;20307&quot; value=&quot;718&quot;/&gt;&lt;/object&gt;&lt;object type=&quot;3&quot; unique_id=&quot;33959&quot;&gt;&lt;property id=&quot;20148&quot; value=&quot;5&quot;/&gt;&lt;property id=&quot;20300&quot; value=&quot;Slide 99 - &amp;quot;Variable Selection Methods &amp;quot;&quot;/&gt;&lt;property id=&quot;20307&quot; value=&quot;719&quot;/&gt;&lt;/object&gt;&lt;object type=&quot;3&quot; unique_id=&quot;33960&quot;&gt;&lt;property id=&quot;20148&quot; value=&quot;5&quot;/&gt;&lt;property id=&quot;20300&quot; value=&quot;Slide 100 - &amp;quot;Variable Selection Methods &amp;quot;&quot;/&gt;&lt;property id=&quot;20307&quot; value=&quot;720&quot;/&gt;&lt;/object&gt;&lt;object type=&quot;3&quot; unique_id=&quot;33961&quot;&gt;&lt;property id=&quot;20148&quot; value=&quot;5&quot;/&gt;&lt;property id=&quot;20300&quot; value=&quot;Slide 101 - &amp;quot;Variable Selection Methods &amp;quot;&quot;/&gt;&lt;property id=&quot;20307&quot; value=&quot;721&quot;/&gt;&lt;/object&gt;&lt;object type=&quot;3&quot; unique_id=&quot;33962&quot;&gt;&lt;property id=&quot;20148&quot; value=&quot;5&quot;/&gt;&lt;property id=&quot;20300&quot; value=&quot;Slide 102 - &amp;quot;Variable Selection Methods &amp;quot;&quot;/&gt;&lt;property id=&quot;20307&quot; value=&quot;722&quot;/&gt;&lt;/object&gt;&lt;object type=&quot;3&quot; unique_id=&quot;33963&quot;&gt;&lt;property id=&quot;20148&quot; value=&quot;5&quot;/&gt;&lt;property id=&quot;20300&quot; value=&quot;Slide 103 - &amp;quot;Variable Selection Methods &amp;quot;&quot;/&gt;&lt;property id=&quot;20307&quot; value=&quot;723&quot;/&gt;&lt;/object&gt;&lt;object type=&quot;3&quot; unique_id=&quot;33964&quot;&gt;&lt;property id=&quot;20148&quot; value=&quot;5&quot;/&gt;&lt;property id=&quot;20300&quot; value=&quot;Slide 104 - &amp;quot;Modeling Algorithms &amp;quot;&quot;/&gt;&lt;property id=&quot;20307&quot; value=&quot;739&quot;/&gt;&lt;/object&gt;&lt;object type=&quot;3&quot; unique_id=&quot;33965&quot;&gt;&lt;property id=&quot;20148&quot; value=&quot;5&quot;/&gt;&lt;property id=&quot;20300&quot; value=&quot;Slide 105 - &amp;quot;Modeling Algorithms &amp;quot;&quot;/&gt;&lt;property id=&quot;20307&quot; value=&quot;738&quot;/&gt;&lt;/object&gt;&lt;object type=&quot;3&quot; unique_id=&quot;33966&quot;&gt;&lt;property id=&quot;20148&quot; value=&quot;5&quot;/&gt;&lt;property id=&quot;20300&quot; value=&quot;Slide 106 - &amp;quot;Simple Linear Regression Model&amp;quot;&quot;/&gt;&lt;property id=&quot;20307&quot; value=&quot;740&quot;/&gt;&lt;/object&gt;&lt;object type=&quot;3&quot; unique_id=&quot;33967&quot;&gt;&lt;property id=&quot;20148&quot; value=&quot;5&quot;/&gt;&lt;property id=&quot;20300&quot; value=&quot;Slide 107 - &amp;quot;Linear Regression Prediction Formula&amp;quot;&quot;/&gt;&lt;property id=&quot;20307&quot; value=&quot;741&quot;/&gt;&lt;/object&gt;&lt;object type=&quot;3&quot; unique_id=&quot;33968&quot;&gt;&lt;property id=&quot;20148&quot; value=&quot;5&quot;/&gt;&lt;property id=&quot;20300&quot; value=&quot;Slide 108 - &amp;quot;Binary Target&amp;quot;&quot;/&gt;&lt;property id=&quot;20307&quot; value=&quot;742&quot;/&gt;&lt;/object&gt;&lt;object type=&quot;3&quot; unique_id=&quot;33969&quot;&gt;&lt;property id=&quot;20148&quot; value=&quot;5&quot;/&gt;&lt;property id=&quot;20300&quot; value=&quot;Slide 109 - &amp;quot;Odds Instead of Probability&amp;quot;&quot;/&gt;&lt;property id=&quot;20307&quot; value=&quot;743&quot;/&gt;&lt;/object&gt;&lt;object type=&quot;3&quot; unique_id=&quot;33970&quot;&gt;&lt;property id=&quot;20148&quot; value=&quot;5&quot;/&gt;&lt;property id=&quot;20300&quot; value=&quot;Slide 110 - &amp;quot;Properties of Odds and Log Odds&amp;quot;&quot;/&gt;&lt;property id=&quot;20307&quot; value=&quot;744&quot;/&gt;&lt;/object&gt;&lt;object type=&quot;3&quot; unique_id=&quot;33971&quot;&gt;&lt;property id=&quot;20148&quot; value=&quot;5&quot;/&gt;&lt;property id=&quot;20300&quot; value=&quot;Slide 111 - &amp;quot;Logistic Regression Prediction Formula&amp;quot;&quot;/&gt;&lt;property id=&quot;20307&quot; value=&quot;745&quot;/&gt;&lt;/object&gt;&lt;object type=&quot;3&quot; unique_id=&quot;33972&quot;&gt;&lt;property id=&quot;20148&quot; value=&quot;5&quot;/&gt;&lt;property id=&quot;20300&quot; value=&quot;Slide 112 - &amp;quot;Logit Link Function&amp;quot;&quot;/&gt;&lt;property id=&quot;20307&quot; value=&quot;746&quot;/&gt;&lt;/object&gt;&lt;object type=&quot;3&quot; unique_id=&quot;33973&quot;&gt;&lt;property id=&quot;20148&quot; value=&quot;5&quot;/&gt;&lt;property id=&quot;20300&quot; value=&quot;Slide 113 - &amp;quot;Logit Link Function&amp;quot;&quot;/&gt;&lt;property id=&quot;20307&quot; value=&quot;747&quot;/&gt;&lt;/object&gt;&lt;object type=&quot;3&quot; unique_id=&quot;33974&quot;&gt;&lt;property id=&quot;20148&quot; value=&quot;5&quot;/&gt;&lt;property id=&quot;20300&quot; value=&quot;Slide 114 - &amp;quot;Building Regression Models&amp;quot;&quot;/&gt;&lt;property id=&quot;20307&quot; value=&quot;850&quot;/&gt;&lt;/object&gt;&lt;object type=&quot;3&quot; unique_id=&quot;33975&quot;&gt;&lt;property id=&quot;20148&quot; value=&quot;5&quot;/&gt;&lt;property id=&quot;20300&quot; value=&quot;Slide 115 - &amp;quot;Modeling Algorithms &amp;quot;&quot;/&gt;&lt;property id=&quot;20307&quot; value=&quot;748&quot;/&gt;&lt;/object&gt;&lt;object type=&quot;3&quot; unique_id=&quot;33980&quot;&gt;&lt;property id=&quot;20148&quot; value=&quot;5&quot;/&gt;&lt;property id=&quot;20300&quot; value=&quot;Slide 118 - &amp;quot;Modeling Algorithms &amp;quot;&quot;/&gt;&lt;property id=&quot;20307&quot; value=&quot;753&quot;/&gt;&lt;/object&gt;&lt;object type=&quot;3&quot; unique_id=&quot;33982&quot;&gt;&lt;property id=&quot;20148&quot; value=&quot;5&quot;/&gt;&lt;property id=&quot;20300&quot; value=&quot;Slide 119 - &amp;quot;Modeling Algorithms&amp;quot;&quot;/&gt;&lt;property id=&quot;20307&quot; value=&quot;755&quot;/&gt;&lt;/object&gt;&lt;object type=&quot;3&quot; unique_id=&quot;33983&quot;&gt;&lt;property id=&quot;20148&quot; value=&quot;5&quot;/&gt;&lt;property id=&quot;20300&quot; value=&quot;Slide 120 - &amp;quot;Modeling Algorithms&amp;quot;&quot;/&gt;&lt;property id=&quot;20307&quot; value=&quot;756&quot;/&gt;&lt;/object&gt;&lt;object type=&quot;3&quot; unique_id=&quot;33984&quot;&gt;&lt;property id=&quot;20148&quot; value=&quot;5&quot;/&gt;&lt;property id=&quot;20300&quot; value=&quot;Slide 121 - &amp;quot;Model Comparison &amp;quot;&quot;/&gt;&lt;property id=&quot;20307&quot; value=&quot;758&quot;/&gt;&lt;/object&gt;&lt;object type=&quot;3&quot; unique_id=&quot;33985&quot;&gt;&lt;property id=&quot;20148&quot; value=&quot;5&quot;/&gt;&lt;property id=&quot;20300&quot; value=&quot;Slide 122 - &amp;quot;Model Comparison &amp;quot;&quot;/&gt;&lt;property id=&quot;20307&quot; value=&quot;759&quot;/&gt;&lt;/object&gt;&lt;object type=&quot;3&quot; unique_id=&quot;33986&quot;&gt;&lt;property id=&quot;20148&quot; value=&quot;5&quot;/&gt;&lt;property id=&quot;20300&quot; value=&quot;Slide 123 - &amp;quot;Model Comparison&amp;quot;&quot;/&gt;&lt;property id=&quot;20307&quot; value=&quot;760&quot;/&gt;&lt;/object&gt;&lt;object type=&quot;3&quot; unique_id=&quot;33987&quot;&gt;&lt;property id=&quot;20148&quot; value=&quot;5&quot;/&gt;&lt;property id=&quot;20300&quot; value=&quot;Slide 124 - &amp;quot;Scoring a Data Set&amp;quot;&quot;/&gt;&lt;property id=&quot;20307&quot; value=&quot;761&quot;/&gt;&lt;/object&gt;&lt;object type=&quot;3&quot; unique_id=&quot;33989&quot;&gt;&lt;property id=&quot;20148&quot; value=&quot;5&quot;/&gt;&lt;property id=&quot;20300&quot; value=&quot;Slide 126 - &amp;quot;Building Additional Models&amp;quot;&quot;/&gt;&lt;property id=&quot;20307&quot; value=&quot;851&quot;/&gt;&lt;/object&gt;&lt;object type=&quot;3&quot; unique_id=&quot;33991&quot;&gt;&lt;property id=&quot;20148&quot; value=&quot;5&quot;/&gt;&lt;property id=&quot;20300&quot; value=&quot;Slide 128 - &amp;quot;Objectives &amp;quot;&quot;/&gt;&lt;property id=&quot;20307&quot; value=&quot;766&quot;/&gt;&lt;/object&gt;&lt;object type=&quot;3&quot; unique_id=&quot;33992&quot;&gt;&lt;property id=&quot;20148&quot; value=&quot;5&quot;/&gt;&lt;property id=&quot;20300&quot; value=&quot;Slide 129 - &amp;quot;SAS Rapid Predictive Modeler Primary Objectives&amp;quot;&quot;/&gt;&lt;property id=&quot;20307&quot; value=&quot;770&quot;/&gt;&lt;/object&gt;&lt;object type=&quot;3&quot; unique_id=&quot;33993&quot;&gt;&lt;property id=&quot;20148&quot; value=&quot;5&quot;/&gt;&lt;property id=&quot;20300&quot; value=&quot;Slide 130 - &amp;quot;What Is SAS Rapid Predictive Modeler?&amp;quot;&quot;/&gt;&lt;property id=&quot;20307&quot; value=&quot;772&quot;/&gt;&lt;/object&gt;&lt;object type=&quot;3&quot; unique_id=&quot;33994&quot;&gt;&lt;property id=&quot;20148&quot; value=&quot;5&quot;/&gt;&lt;property id=&quot;20300&quot; value=&quot;Slide 131 - &amp;quot;Key Capabilities&amp;quot;&quot;/&gt;&lt;property id=&quot;20307&quot; value=&quot;774&quot;/&gt;&lt;/object&gt;&lt;object type=&quot;3&quot; unique_id=&quot;33995&quot;&gt;&lt;property id=&quot;20148&quot; value=&quot;5&quot;/&gt;&lt;property id=&quot;20300&quot; value=&quot;Slide 132 - &amp;quot;Steps in a Rapid Predictive Modeler Modeling Process  &amp;quot;&quot;/&gt;&lt;property id=&quot;20307&quot; value=&quot;775&quot;/&gt;&lt;/object&gt;&lt;object type=&quot;3&quot; unique_id=&quot;33996&quot;&gt;&lt;property id=&quot;20148&quot; value=&quot;5&quot;/&gt;&lt;property id=&quot;20300&quot; value=&quot;Slide 133 - &amp;quot;Scoring New DATA  &amp;quot;&quot;/&gt;&lt;property id=&quot;20307&quot; value=&quot;823&quot;/&gt;&lt;/object&gt;&lt;object type=&quot;3&quot; unique_id=&quot;34000&quot;&gt;&lt;property id=&quot;20148&quot; value=&quot;5&quot;/&gt;&lt;property id=&quot;20300&quot; value=&quot;Slide 137 - &amp;quot;Recommended Reading&amp;quot;&quot;/&gt;&lt;property id=&quot;20307&quot; value=&quot;826&quot;/&gt;&lt;/object&gt;&lt;object type=&quot;3&quot; unique_id=&quot;38789&quot;&gt;&lt;property id=&quot;20148&quot; value=&quot;5&quot;/&gt;&lt;property id=&quot;20300&quot; value=&quot;Slide 116 - &amp;quot;Neural Networks&amp;quot;&quot;/&gt;&lt;property id=&quot;20307&quot; value=&quot;858&quot;/&gt;&lt;/object&gt;&lt;object type=&quot;3&quot; unique_id=&quot;38790&quot;&gt;&lt;property id=&quot;20148&quot; value=&quot;5&quot;/&gt;&lt;property id=&quot;20300&quot; value=&quot;Slide 117 - &amp;quot;Neural Networks&amp;quot;&quot;/&gt;&lt;property id=&quot;20307&quot; value=&quot;859&quot;/&gt;&lt;/object&gt;&lt;object type=&quot;3&quot; unique_id=&quot;40517&quot;&gt;&lt;property id=&quot;20148&quot; value=&quot;5&quot;/&gt;&lt;property id=&quot;20300&quot; value=&quot;Slide 125 - &amp;quot;Creating Projects, Diagrams,  and  Process Flows in  SAS Enterprise Miner&amp;quot;&quot;/&gt;&lt;property id=&quot;20307&quot; value=&quot;866&quot;/&gt;&lt;/object&gt;&lt;object type=&quot;3&quot; unique_id=&quot;40948&quot;&gt;&lt;property id=&quot;20148&quot; value=&quot;5&quot;/&gt;&lt;property id=&quot;20300&quot; value=&quot;Slide 134 - &amp;quot;SAS Rapid Predictive Modeler Demonstration&amp;quot;&quot;/&gt;&lt;property id=&quot;20307&quot; value=&quot;867&quot;/&gt;&lt;/object&gt;&lt;object type=&quot;3&quot; unique_id=&quot;41379&quot;&gt;&lt;property id=&quot;20148&quot; value=&quot;5&quot;/&gt;&lt;property id=&quot;20300&quot; value=&quot;Slide 135 - &amp;quot;Exercise&amp;quot;&quot;/&gt;&lt;property id=&quot;20307&quot; value=&quot;868&quot;/&gt;&lt;/object&gt;&lt;object type=&quot;3&quot; unique_id=&quot;41381&quot;&gt;&lt;property id=&quot;20148&quot; value=&quot;5&quot;/&gt;&lt;property id=&quot;20300&quot; value=&quot;Slide 2 - &amp;quot;Chapter 3: Predictive Modeling&amp;quot;&quot;/&gt;&lt;property id=&quot;20307&quot; value=&quot;874&quot;/&gt;&lt;/object&gt;&lt;object type=&quot;3&quot; unique_id=&quot;41382&quot;&gt;&lt;property id=&quot;20148&quot; value=&quot;5&quot;/&gt;&lt;property id=&quot;20300&quot; value=&quot;Slide 19 - &amp;quot;Chapter 3: Predictive Modeling&amp;quot;&quot;/&gt;&lt;property id=&quot;20307&quot; value=&quot;873&quot;/&gt;&lt;/object&gt;&lt;object type=&quot;3&quot; unique_id=&quot;41383&quot;&gt;&lt;property id=&quot;20148&quot; value=&quot;5&quot;/&gt;&lt;property id=&quot;20300&quot; value=&quot;Slide 32 - &amp;quot;Chapter 3: Predictive Modeling&amp;quot;&quot;/&gt;&lt;property id=&quot;20307&quot; value=&quot;872&quot;/&gt;&lt;/object&gt;&lt;object type=&quot;3&quot; unique_id=&quot;41384&quot;&gt;&lt;property id=&quot;20148&quot; value=&quot;5&quot;/&gt;&lt;property id=&quot;20300&quot; value=&quot;Slide 43 - &amp;quot;Chapter 3: Predictive Modeling&amp;quot;&quot;/&gt;&lt;property id=&quot;20307&quot; value=&quot;871&quot;/&gt;&lt;/object&gt;&lt;object type=&quot;3&quot; unique_id=&quot;41385&quot;&gt;&lt;property id=&quot;20148&quot; value=&quot;5&quot;/&gt;&lt;property id=&quot;20300&quot; value=&quot;Slide 127 - &amp;quot;Chapter 3: Predictive Modeling&amp;quot;&quot;/&gt;&lt;property id=&quot;20307&quot; value=&quot;870&quot;/&gt;&lt;/object&gt;&lt;object type=&quot;3&quot; unique_id=&quot;41386&quot;&gt;&lt;property id=&quot;20148&quot; value=&quot;5&quot;/&gt;&lt;property id=&quot;20300&quot; value=&quot;Slide 136 - &amp;quot;Chapter 3: Predictive Modeling&amp;quot;&quot;/&gt;&lt;property id=&quot;20307&quot; value=&quot;869&quot;/&gt;&lt;/object&gt;&lt;/object&gt;&lt;object type=&quot;8&quot; unique_id=&quot;17870&quot;&gt;&lt;/object&gt;&lt;/object&gt;&lt;/database&gt;"/>
  <p:tag name="CHAPTERTITLE" val="Predictive Modeling"/>
  <p:tag name="CHAPTERHEADING" val="Chapter 3"/>
  <p:tag name="CHAPTERNUMBER" val="3"/>
  <p:tag name="CHAPTERLABEL" val="Chapter"/>
  <p:tag name="SECTIONLABEL" val="Section"/>
  <p:tag name="APPENDIXLABEL" val="Appendix"/>
  <p:tag name="APPENDIXSTART" val="31"/>
  <p:tag name="PPTADDIN" val="C:\Program Files (x86)\PowerServ\Templates\CDSPptAddin_2012.ppa"/>
  <p:tag name="PPTOBJECTDEFINITION" val="CDS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32047</TotalTime>
  <Words>95</Words>
  <Application>Microsoft Office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Lecture 11: Time Series Applications</vt:lpstr>
      <vt:lpstr>Agenda</vt:lpstr>
    </vt:vector>
  </TitlesOfParts>
  <Company>SAS Institute,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Betsy McDowell</dc:creator>
  <cp:lastModifiedBy>Peng, Jing</cp:lastModifiedBy>
  <cp:revision>1300</cp:revision>
  <cp:lastPrinted>2017-01-26T17:14:02Z</cp:lastPrinted>
  <dcterms:created xsi:type="dcterms:W3CDTF">2010-02-11T15:33:50Z</dcterms:created>
  <dcterms:modified xsi:type="dcterms:W3CDTF">2020-04-08T20:35:28Z</dcterms:modified>
</cp:coreProperties>
</file>