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8510D70-93D2-4B2A-A92D-BCBA62E4A7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8ED322E-5812-43D7-8736-FEAD10A33CE2}">
      <dgm:prSet/>
      <dgm:spPr/>
      <dgm:t>
        <a:bodyPr/>
        <a:lstStyle/>
        <a:p>
          <a:r>
            <a:rPr lang="en-US" dirty="0"/>
            <a:t>From the exploratory data analysis we understood that certain restaurant categories/clusters are definitely underrepresented in our dataset.</a:t>
          </a:r>
        </a:p>
      </dgm:t>
    </dgm:pt>
    <dgm:pt modelId="{B5FE5A8A-7752-445E-987B-271BE61906FB}" type="parTrans" cxnId="{436950E8-E349-4290-B9A0-E991CFE03D0E}">
      <dgm:prSet/>
      <dgm:spPr/>
      <dgm:t>
        <a:bodyPr/>
        <a:lstStyle/>
        <a:p>
          <a:endParaRPr lang="en-US"/>
        </a:p>
      </dgm:t>
    </dgm:pt>
    <dgm:pt modelId="{399A14C7-2689-4339-B59C-44E5D50A764C}" type="sibTrans" cxnId="{436950E8-E349-4290-B9A0-E991CFE03D0E}">
      <dgm:prSet/>
      <dgm:spPr/>
      <dgm:t>
        <a:bodyPr/>
        <a:lstStyle/>
        <a:p>
          <a:endParaRPr lang="en-US"/>
        </a:p>
      </dgm:t>
    </dgm:pt>
    <dgm:pt modelId="{BB77696F-BCC9-4B0F-A97E-D857032E9D94}">
      <dgm:prSet/>
      <dgm:spPr/>
      <dgm:t>
        <a:bodyPr/>
        <a:lstStyle/>
        <a:p>
          <a:r>
            <a:rPr lang="en-US" dirty="0"/>
            <a:t>Also, relationships between numerical features and ratings seem to be more complex than linear.</a:t>
          </a:r>
        </a:p>
      </dgm:t>
    </dgm:pt>
    <dgm:pt modelId="{0978CECD-9E43-4C29-B616-EF934459E836}" type="parTrans" cxnId="{B48F01E5-9D02-47C1-AF3F-FD72858F21DF}">
      <dgm:prSet/>
      <dgm:spPr/>
      <dgm:t>
        <a:bodyPr/>
        <a:lstStyle/>
        <a:p>
          <a:endParaRPr lang="en-US"/>
        </a:p>
      </dgm:t>
    </dgm:pt>
    <dgm:pt modelId="{D76D6A9A-4A59-4B6B-90ED-674175C4C8FE}" type="sibTrans" cxnId="{B48F01E5-9D02-47C1-AF3F-FD72858F21DF}">
      <dgm:prSet/>
      <dgm:spPr/>
      <dgm:t>
        <a:bodyPr/>
        <a:lstStyle/>
        <a:p>
          <a:endParaRPr lang="en-US"/>
        </a:p>
      </dgm:t>
    </dgm:pt>
    <dgm:pt modelId="{962DD580-FA50-41E8-A23D-56FC61E57866}" type="pres">
      <dgm:prSet presAssocID="{F8510D70-93D2-4B2A-A92D-BCBA62E4A7A7}" presName="root" presStyleCnt="0">
        <dgm:presLayoutVars>
          <dgm:dir/>
          <dgm:resizeHandles val="exact"/>
        </dgm:presLayoutVars>
      </dgm:prSet>
      <dgm:spPr/>
    </dgm:pt>
    <dgm:pt modelId="{67B49140-DE83-4048-998B-D4321D487758}" type="pres">
      <dgm:prSet presAssocID="{28ED322E-5812-43D7-8736-FEAD10A33CE2}" presName="compNode" presStyleCnt="0"/>
      <dgm:spPr/>
    </dgm:pt>
    <dgm:pt modelId="{54EE3FF8-F2A6-4769-966B-CF8707D7F165}" type="pres">
      <dgm:prSet presAssocID="{28ED322E-5812-43D7-8736-FEAD10A33CE2}" presName="bgRect" presStyleLbl="bgShp" presStyleIdx="0" presStyleCnt="2"/>
      <dgm:spPr/>
    </dgm:pt>
    <dgm:pt modelId="{D86CF256-A907-49A1-9063-FDC8F82F35F3}" type="pres">
      <dgm:prSet presAssocID="{28ED322E-5812-43D7-8736-FEAD10A33C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84434E4-65D2-4EC8-B5D7-3D0D80E54F06}" type="pres">
      <dgm:prSet presAssocID="{28ED322E-5812-43D7-8736-FEAD10A33CE2}" presName="spaceRect" presStyleCnt="0"/>
      <dgm:spPr/>
    </dgm:pt>
    <dgm:pt modelId="{612313E7-7B49-418C-A673-1BF380BB9A47}" type="pres">
      <dgm:prSet presAssocID="{28ED322E-5812-43D7-8736-FEAD10A33CE2}" presName="parTx" presStyleLbl="revTx" presStyleIdx="0" presStyleCnt="2">
        <dgm:presLayoutVars>
          <dgm:chMax val="0"/>
          <dgm:chPref val="0"/>
        </dgm:presLayoutVars>
      </dgm:prSet>
      <dgm:spPr/>
    </dgm:pt>
    <dgm:pt modelId="{7B149C97-BB92-44FD-B7E0-FF52DD4303FC}" type="pres">
      <dgm:prSet presAssocID="{399A14C7-2689-4339-B59C-44E5D50A764C}" presName="sibTrans" presStyleCnt="0"/>
      <dgm:spPr/>
    </dgm:pt>
    <dgm:pt modelId="{15F5B24F-1C8F-4787-A5D4-E1F552D9E0A1}" type="pres">
      <dgm:prSet presAssocID="{BB77696F-BCC9-4B0F-A97E-D857032E9D94}" presName="compNode" presStyleCnt="0"/>
      <dgm:spPr/>
    </dgm:pt>
    <dgm:pt modelId="{7171FDEB-64F9-477A-B156-8D77C0E9F1CB}" type="pres">
      <dgm:prSet presAssocID="{BB77696F-BCC9-4B0F-A97E-D857032E9D94}" presName="bgRect" presStyleLbl="bgShp" presStyleIdx="1" presStyleCnt="2"/>
      <dgm:spPr/>
    </dgm:pt>
    <dgm:pt modelId="{92665BEE-6162-4981-87D8-DEEAB2F8AF69}" type="pres">
      <dgm:prSet presAssocID="{BB77696F-BCC9-4B0F-A97E-D857032E9D9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F5C5914-381A-4046-98AE-A879D3673D70}" type="pres">
      <dgm:prSet presAssocID="{BB77696F-BCC9-4B0F-A97E-D857032E9D94}" presName="spaceRect" presStyleCnt="0"/>
      <dgm:spPr/>
    </dgm:pt>
    <dgm:pt modelId="{C34E4C39-1F1D-482B-B415-DAD2B13EF9F9}" type="pres">
      <dgm:prSet presAssocID="{BB77696F-BCC9-4B0F-A97E-D857032E9D94}" presName="parTx" presStyleLbl="revTx" presStyleIdx="1" presStyleCnt="2">
        <dgm:presLayoutVars>
          <dgm:chMax val="0"/>
          <dgm:chPref val="0"/>
        </dgm:presLayoutVars>
      </dgm:prSet>
      <dgm:spPr/>
    </dgm:pt>
  </dgm:ptLst>
  <dgm:cxnLst>
    <dgm:cxn modelId="{3586B206-66AE-4AEF-A0E8-ADE7FF3485F1}" type="presOf" srcId="{BB77696F-BCC9-4B0F-A97E-D857032E9D94}" destId="{C34E4C39-1F1D-482B-B415-DAD2B13EF9F9}" srcOrd="0" destOrd="0" presId="urn:microsoft.com/office/officeart/2018/2/layout/IconVerticalSolidList"/>
    <dgm:cxn modelId="{9F739D1E-1484-43CA-A6BA-11CD43D443C3}" type="presOf" srcId="{28ED322E-5812-43D7-8736-FEAD10A33CE2}" destId="{612313E7-7B49-418C-A673-1BF380BB9A47}" srcOrd="0" destOrd="0" presId="urn:microsoft.com/office/officeart/2018/2/layout/IconVerticalSolidList"/>
    <dgm:cxn modelId="{B48F01E5-9D02-47C1-AF3F-FD72858F21DF}" srcId="{F8510D70-93D2-4B2A-A92D-BCBA62E4A7A7}" destId="{BB77696F-BCC9-4B0F-A97E-D857032E9D94}" srcOrd="1" destOrd="0" parTransId="{0978CECD-9E43-4C29-B616-EF934459E836}" sibTransId="{D76D6A9A-4A59-4B6B-90ED-674175C4C8FE}"/>
    <dgm:cxn modelId="{436950E8-E349-4290-B9A0-E991CFE03D0E}" srcId="{F8510D70-93D2-4B2A-A92D-BCBA62E4A7A7}" destId="{28ED322E-5812-43D7-8736-FEAD10A33CE2}" srcOrd="0" destOrd="0" parTransId="{B5FE5A8A-7752-445E-987B-271BE61906FB}" sibTransId="{399A14C7-2689-4339-B59C-44E5D50A764C}"/>
    <dgm:cxn modelId="{F45442F6-7BA9-4746-AEB6-3AEF1560E291}" type="presOf" srcId="{F8510D70-93D2-4B2A-A92D-BCBA62E4A7A7}" destId="{962DD580-FA50-41E8-A23D-56FC61E57866}" srcOrd="0" destOrd="0" presId="urn:microsoft.com/office/officeart/2018/2/layout/IconVerticalSolidList"/>
    <dgm:cxn modelId="{A976A62F-84A9-4671-B58C-25FED20C42F6}" type="presParOf" srcId="{962DD580-FA50-41E8-A23D-56FC61E57866}" destId="{67B49140-DE83-4048-998B-D4321D487758}" srcOrd="0" destOrd="0" presId="urn:microsoft.com/office/officeart/2018/2/layout/IconVerticalSolidList"/>
    <dgm:cxn modelId="{ACE5BF45-E838-418B-9A7E-5A23E4444C81}" type="presParOf" srcId="{67B49140-DE83-4048-998B-D4321D487758}" destId="{54EE3FF8-F2A6-4769-966B-CF8707D7F165}" srcOrd="0" destOrd="0" presId="urn:microsoft.com/office/officeart/2018/2/layout/IconVerticalSolidList"/>
    <dgm:cxn modelId="{38265810-4A54-4527-8EB7-20FB9FA4EF87}" type="presParOf" srcId="{67B49140-DE83-4048-998B-D4321D487758}" destId="{D86CF256-A907-49A1-9063-FDC8F82F35F3}" srcOrd="1" destOrd="0" presId="urn:microsoft.com/office/officeart/2018/2/layout/IconVerticalSolidList"/>
    <dgm:cxn modelId="{4A44355C-FD16-4DBC-9B59-201C4E4A03A7}" type="presParOf" srcId="{67B49140-DE83-4048-998B-D4321D487758}" destId="{284434E4-65D2-4EC8-B5D7-3D0D80E54F06}" srcOrd="2" destOrd="0" presId="urn:microsoft.com/office/officeart/2018/2/layout/IconVerticalSolidList"/>
    <dgm:cxn modelId="{93AF208B-A4A4-4064-88C1-44417054259C}" type="presParOf" srcId="{67B49140-DE83-4048-998B-D4321D487758}" destId="{612313E7-7B49-418C-A673-1BF380BB9A47}" srcOrd="3" destOrd="0" presId="urn:microsoft.com/office/officeart/2018/2/layout/IconVerticalSolidList"/>
    <dgm:cxn modelId="{698462B6-2247-4F52-9BBC-5CF99BF7AFD8}" type="presParOf" srcId="{962DD580-FA50-41E8-A23D-56FC61E57866}" destId="{7B149C97-BB92-44FD-B7E0-FF52DD4303FC}" srcOrd="1" destOrd="0" presId="urn:microsoft.com/office/officeart/2018/2/layout/IconVerticalSolidList"/>
    <dgm:cxn modelId="{F437381F-F248-4170-85C9-16FAD082AB3B}" type="presParOf" srcId="{962DD580-FA50-41E8-A23D-56FC61E57866}" destId="{15F5B24F-1C8F-4787-A5D4-E1F552D9E0A1}" srcOrd="2" destOrd="0" presId="urn:microsoft.com/office/officeart/2018/2/layout/IconVerticalSolidList"/>
    <dgm:cxn modelId="{7C524906-114E-47E4-99DC-C5BBB79E2FEB}" type="presParOf" srcId="{15F5B24F-1C8F-4787-A5D4-E1F552D9E0A1}" destId="{7171FDEB-64F9-477A-B156-8D77C0E9F1CB}" srcOrd="0" destOrd="0" presId="urn:microsoft.com/office/officeart/2018/2/layout/IconVerticalSolidList"/>
    <dgm:cxn modelId="{2E3195AF-CF98-47CD-A2A1-B088B7449D06}" type="presParOf" srcId="{15F5B24F-1C8F-4787-A5D4-E1F552D9E0A1}" destId="{92665BEE-6162-4981-87D8-DEEAB2F8AF69}" srcOrd="1" destOrd="0" presId="urn:microsoft.com/office/officeart/2018/2/layout/IconVerticalSolidList"/>
    <dgm:cxn modelId="{052BC329-A340-4B52-826F-1A3DDAE443E1}" type="presParOf" srcId="{15F5B24F-1C8F-4787-A5D4-E1F552D9E0A1}" destId="{FF5C5914-381A-4046-98AE-A879D3673D70}" srcOrd="2" destOrd="0" presId="urn:microsoft.com/office/officeart/2018/2/layout/IconVerticalSolidList"/>
    <dgm:cxn modelId="{C6B2D2B3-6385-4BEB-9477-4951764BDE3C}" type="presParOf" srcId="{15F5B24F-1C8F-4787-A5D4-E1F552D9E0A1}" destId="{C34E4C39-1F1D-482B-B415-DAD2B13EF9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E3FF8-F2A6-4769-966B-CF8707D7F165}">
      <dsp:nvSpPr>
        <dsp:cNvPr id="0" name=""/>
        <dsp:cNvSpPr/>
      </dsp:nvSpPr>
      <dsp:spPr>
        <a:xfrm>
          <a:off x="0" y="919239"/>
          <a:ext cx="10576558" cy="16970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CF256-A907-49A1-9063-FDC8F82F35F3}">
      <dsp:nvSpPr>
        <dsp:cNvPr id="0" name=""/>
        <dsp:cNvSpPr/>
      </dsp:nvSpPr>
      <dsp:spPr>
        <a:xfrm>
          <a:off x="513359" y="1301076"/>
          <a:ext cx="933381" cy="9333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2313E7-7B49-418C-A673-1BF380BB9A47}">
      <dsp:nvSpPr>
        <dsp:cNvPr id="0" name=""/>
        <dsp:cNvSpPr/>
      </dsp:nvSpPr>
      <dsp:spPr>
        <a:xfrm>
          <a:off x="1960100" y="919239"/>
          <a:ext cx="8616457" cy="1697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05" tIns="179605" rIns="179605" bIns="179605" numCol="1" spcCol="1270" anchor="ctr" anchorCtr="0">
          <a:noAutofit/>
        </a:bodyPr>
        <a:lstStyle/>
        <a:p>
          <a:pPr marL="0" lvl="0" indent="0" algn="l" defTabSz="1111250">
            <a:lnSpc>
              <a:spcPct val="90000"/>
            </a:lnSpc>
            <a:spcBef>
              <a:spcPct val="0"/>
            </a:spcBef>
            <a:spcAft>
              <a:spcPct val="35000"/>
            </a:spcAft>
            <a:buNone/>
          </a:pPr>
          <a:r>
            <a:rPr lang="en-US" sz="2500" kern="1200" dirty="0"/>
            <a:t>From the exploratory data analysis we understood that certain restaurant categories/clusters are definitely underrepresented in our dataset.</a:t>
          </a:r>
        </a:p>
      </dsp:txBody>
      <dsp:txXfrm>
        <a:off x="1960100" y="919239"/>
        <a:ext cx="8616457" cy="1697056"/>
      </dsp:txXfrm>
    </dsp:sp>
    <dsp:sp modelId="{7171FDEB-64F9-477A-B156-8D77C0E9F1CB}">
      <dsp:nvSpPr>
        <dsp:cNvPr id="0" name=""/>
        <dsp:cNvSpPr/>
      </dsp:nvSpPr>
      <dsp:spPr>
        <a:xfrm>
          <a:off x="0" y="3040560"/>
          <a:ext cx="10576558" cy="16970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65BEE-6162-4981-87D8-DEEAB2F8AF69}">
      <dsp:nvSpPr>
        <dsp:cNvPr id="0" name=""/>
        <dsp:cNvSpPr/>
      </dsp:nvSpPr>
      <dsp:spPr>
        <a:xfrm>
          <a:off x="513359" y="3422397"/>
          <a:ext cx="933381" cy="9333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4E4C39-1F1D-482B-B415-DAD2B13EF9F9}">
      <dsp:nvSpPr>
        <dsp:cNvPr id="0" name=""/>
        <dsp:cNvSpPr/>
      </dsp:nvSpPr>
      <dsp:spPr>
        <a:xfrm>
          <a:off x="1960100" y="3040560"/>
          <a:ext cx="8616457" cy="1697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05" tIns="179605" rIns="179605" bIns="179605" numCol="1" spcCol="1270" anchor="ctr" anchorCtr="0">
          <a:noAutofit/>
        </a:bodyPr>
        <a:lstStyle/>
        <a:p>
          <a:pPr marL="0" lvl="0" indent="0" algn="l" defTabSz="1111250">
            <a:lnSpc>
              <a:spcPct val="90000"/>
            </a:lnSpc>
            <a:spcBef>
              <a:spcPct val="0"/>
            </a:spcBef>
            <a:spcAft>
              <a:spcPct val="35000"/>
            </a:spcAft>
            <a:buNone/>
          </a:pPr>
          <a:r>
            <a:rPr lang="en-US" sz="2500" kern="1200" dirty="0"/>
            <a:t>Also, relationships between numerical features and ratings seem to be more complex than linear.</a:t>
          </a:r>
        </a:p>
      </dsp:txBody>
      <dsp:txXfrm>
        <a:off x="1960100" y="3040560"/>
        <a:ext cx="8616457" cy="16970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6D7D59A-43ED-448F-B7AD-EA486E158B13}" type="datetimeFigureOut">
              <a:rPr lang="en-US" smtClean="0"/>
              <a:t>11/21/2020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48248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7D59A-43ED-448F-B7AD-EA486E158B13}"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129867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06D7D59A-43ED-448F-B7AD-EA486E158B13}" type="datetimeFigureOut">
              <a:rPr lang="en-US" smtClean="0"/>
              <a:t>11/21/2020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187875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7D59A-43ED-448F-B7AD-EA486E158B13}"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9802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06D7D59A-43ED-448F-B7AD-EA486E158B13}" type="datetimeFigureOut">
              <a:rPr lang="en-US" smtClean="0"/>
              <a:t>11/21/2020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62483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6D7D59A-43ED-448F-B7AD-EA486E158B13}" type="datetimeFigureOut">
              <a:rPr lang="en-US" smtClean="0"/>
              <a:t>11/21/2020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246256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06D7D59A-43ED-448F-B7AD-EA486E158B13}" type="datetimeFigureOut">
              <a:rPr lang="en-US" smtClean="0"/>
              <a:t>11/21/2020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340898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7D59A-43ED-448F-B7AD-EA486E158B13}"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36716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6D7D59A-43ED-448F-B7AD-EA486E158B13}" type="datetimeFigureOut">
              <a:rPr lang="en-US" smtClean="0"/>
              <a:t>11/21/2020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81743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7D59A-43ED-448F-B7AD-EA486E158B13}"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376158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6D7D59A-43ED-448F-B7AD-EA486E158B13}" type="datetimeFigureOut">
              <a:rPr lang="en-US" smtClean="0"/>
              <a:t>11/21/2020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E589C22-0B05-41C8-B847-B4C10B52C401}" type="slidenum">
              <a:rPr lang="en-US" smtClean="0"/>
              <a:t>‹#›</a:t>
            </a:fld>
            <a:endParaRPr lang="en-US"/>
          </a:p>
        </p:txBody>
      </p:sp>
    </p:spTree>
    <p:extLst>
      <p:ext uri="{BB962C8B-B14F-4D97-AF65-F5344CB8AC3E}">
        <p14:creationId xmlns:p14="http://schemas.microsoft.com/office/powerpoint/2010/main" val="196426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6D7D59A-43ED-448F-B7AD-EA486E158B13}" type="datetimeFigureOut">
              <a:rPr lang="en-US" smtClean="0"/>
              <a:t>11/21/2020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E589C22-0B05-41C8-B847-B4C10B52C401}" type="slidenum">
              <a:rPr lang="en-US" smtClean="0"/>
              <a:t>‹#›</a:t>
            </a:fld>
            <a:endParaRPr lang="en-US"/>
          </a:p>
        </p:txBody>
      </p:sp>
    </p:spTree>
    <p:extLst>
      <p:ext uri="{BB962C8B-B14F-4D97-AF65-F5344CB8AC3E}">
        <p14:creationId xmlns:p14="http://schemas.microsoft.com/office/powerpoint/2010/main" val="92244162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it.wikipedia.org/wiki/Quartieri_di_Firenz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90CB-C636-4AFA-8593-92A5C4ED0CFC}"/>
              </a:ext>
            </a:extLst>
          </p:cNvPr>
          <p:cNvSpPr>
            <a:spLocks noGrp="1"/>
          </p:cNvSpPr>
          <p:nvPr>
            <p:ph type="ctrTitle"/>
          </p:nvPr>
        </p:nvSpPr>
        <p:spPr/>
        <p:txBody>
          <a:bodyPr>
            <a:normAutofit/>
          </a:bodyPr>
          <a:lstStyle/>
          <a:p>
            <a:r>
              <a:rPr lang="en-US" sz="3600" b="1" kern="1800" dirty="0">
                <a:solidFill>
                  <a:srgbClr val="000000"/>
                </a:solidFill>
                <a:effectLst/>
                <a:latin typeface="inherit"/>
                <a:ea typeface="Times New Roman" panose="02020603050405020304" pitchFamily="18" charset="0"/>
                <a:cs typeface="Times New Roman" panose="02020603050405020304" pitchFamily="18" charset="0"/>
              </a:rPr>
              <a:t>Exploring Factors of a Restaurant Success in Florence Via Predictive Modelling</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BA35270D-A757-4692-B415-B59E798EC2F8}"/>
              </a:ext>
            </a:extLst>
          </p:cNvPr>
          <p:cNvSpPr>
            <a:spLocks noGrp="1"/>
          </p:cNvSpPr>
          <p:nvPr>
            <p:ph type="subTitle" idx="1"/>
          </p:nvPr>
        </p:nvSpPr>
        <p:spPr/>
        <p:txBody>
          <a:bodyPr>
            <a:normAutofit/>
          </a:bodyPr>
          <a:lstStyle/>
          <a:p>
            <a:endParaRPr lang="en-US" dirty="0"/>
          </a:p>
          <a:p>
            <a:r>
              <a:rPr lang="en-US" dirty="0"/>
              <a:t>Data Science Capstone Final Project</a:t>
            </a:r>
          </a:p>
          <a:p>
            <a:r>
              <a:rPr lang="en-US" dirty="0"/>
              <a:t>Iacopo </a:t>
            </a:r>
            <a:r>
              <a:rPr lang="en-US" dirty="0" err="1"/>
              <a:t>Ghinassi</a:t>
            </a:r>
            <a:endParaRPr lang="en-US" dirty="0"/>
          </a:p>
        </p:txBody>
      </p:sp>
    </p:spTree>
    <p:extLst>
      <p:ext uri="{BB962C8B-B14F-4D97-AF65-F5344CB8AC3E}">
        <p14:creationId xmlns:p14="http://schemas.microsoft.com/office/powerpoint/2010/main" val="422847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2F74268-893C-4FBF-B696-4DA41E776BF7}"/>
              </a:ext>
            </a:extLst>
          </p:cNvPr>
          <p:cNvSpPr>
            <a:spLocks noGrp="1"/>
          </p:cNvSpPr>
          <p:nvPr>
            <p:ph idx="1"/>
          </p:nvPr>
        </p:nvSpPr>
        <p:spPr>
          <a:xfrm>
            <a:off x="1698557" y="22495"/>
            <a:ext cx="10468513" cy="1304383"/>
          </a:xfrm>
        </p:spPr>
        <p:txBody>
          <a:bodyPr anchor="t">
            <a:normAutofit/>
          </a:bodyPr>
          <a:lstStyle/>
          <a:p>
            <a:r>
              <a:rPr lang="en-US" sz="2800" dirty="0"/>
              <a:t>Distributions of Restaurant Categories in each neighborhood cluster</a:t>
            </a:r>
          </a:p>
        </p:txBody>
      </p:sp>
      <p:pic>
        <p:nvPicPr>
          <p:cNvPr id="36" name="Picture 35">
            <a:extLst>
              <a:ext uri="{FF2B5EF4-FFF2-40B4-BE49-F238E27FC236}">
                <a16:creationId xmlns:a16="http://schemas.microsoft.com/office/drawing/2014/main" id="{731C4E46-96F5-42CF-A6A6-6F6AFF3794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2151" y="1151572"/>
            <a:ext cx="10013950" cy="5580532"/>
          </a:xfrm>
          <a:prstGeom prst="rect">
            <a:avLst/>
          </a:prstGeom>
          <a:noFill/>
          <a:ln>
            <a:noFill/>
          </a:ln>
        </p:spPr>
      </p:pic>
    </p:spTree>
    <p:extLst>
      <p:ext uri="{BB962C8B-B14F-4D97-AF65-F5344CB8AC3E}">
        <p14:creationId xmlns:p14="http://schemas.microsoft.com/office/powerpoint/2010/main" val="3772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494C-2543-4319-8338-B3E96860FC88}"/>
              </a:ext>
            </a:extLst>
          </p:cNvPr>
          <p:cNvSpPr>
            <a:spLocks noGrp="1"/>
          </p:cNvSpPr>
          <p:nvPr>
            <p:ph type="title"/>
          </p:nvPr>
        </p:nvSpPr>
        <p:spPr/>
        <p:txBody>
          <a:bodyPr>
            <a:normAutofit fontScale="90000"/>
          </a:bodyPr>
          <a:lstStyle/>
          <a:p>
            <a:r>
              <a:rPr lang="en-US" dirty="0"/>
              <a:t>Relationship between our numerical features and relative ratings</a:t>
            </a:r>
          </a:p>
        </p:txBody>
      </p:sp>
      <p:pic>
        <p:nvPicPr>
          <p:cNvPr id="1028" name="Picture 10">
            <a:extLst>
              <a:ext uri="{FF2B5EF4-FFF2-40B4-BE49-F238E27FC236}">
                <a16:creationId xmlns:a16="http://schemas.microsoft.com/office/drawing/2014/main" id="{14B8E02C-446E-48EB-84CC-9C355E6EA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332" y="921684"/>
            <a:ext cx="3602764" cy="24564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1">
            <a:extLst>
              <a:ext uri="{FF2B5EF4-FFF2-40B4-BE49-F238E27FC236}">
                <a16:creationId xmlns:a16="http://schemas.microsoft.com/office/drawing/2014/main" id="{00452F4F-0431-455D-9B51-BAE75C8D0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7097" y="924158"/>
            <a:ext cx="3763752" cy="25048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2">
            <a:extLst>
              <a:ext uri="{FF2B5EF4-FFF2-40B4-BE49-F238E27FC236}">
                <a16:creationId xmlns:a16="http://schemas.microsoft.com/office/drawing/2014/main" id="{4C555E8B-7003-45D0-BC59-B483FA970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526" y="3340057"/>
            <a:ext cx="3749285" cy="245642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3">
            <a:extLst>
              <a:ext uri="{FF2B5EF4-FFF2-40B4-BE49-F238E27FC236}">
                <a16:creationId xmlns:a16="http://schemas.microsoft.com/office/drawing/2014/main" id="{A7DC4F36-2C04-4E6E-9137-441DA72265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7096" y="3367749"/>
            <a:ext cx="3665038" cy="24391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CE78744B-6DD3-45B7-B7FD-B31F9786CC91}"/>
              </a:ext>
            </a:extLst>
          </p:cNvPr>
          <p:cNvSpPr>
            <a:spLocks noChangeArrowheads="1"/>
          </p:cNvSpPr>
          <p:nvPr/>
        </p:nvSpPr>
        <p:spPr bwMode="auto">
          <a:xfrm>
            <a:off x="5080242" y="35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5E09243B-07A0-46D2-BD84-EC0048E0BC60}"/>
              </a:ext>
            </a:extLst>
          </p:cNvPr>
          <p:cNvSpPr>
            <a:spLocks noChangeArrowheads="1"/>
          </p:cNvSpPr>
          <p:nvPr/>
        </p:nvSpPr>
        <p:spPr bwMode="auto">
          <a:xfrm>
            <a:off x="5080242" y="43406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8144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215174DD-F844-4A16-9B43-188B74C5E937}"/>
              </a:ext>
            </a:extLst>
          </p:cNvPr>
          <p:cNvGraphicFramePr>
            <a:graphicFrameLocks noGrp="1"/>
          </p:cNvGraphicFramePr>
          <p:nvPr>
            <p:ph idx="1"/>
            <p:extLst>
              <p:ext uri="{D42A27DB-BD31-4B8C-83A1-F6EECF244321}">
                <p14:modId xmlns:p14="http://schemas.microsoft.com/office/powerpoint/2010/main" val="114311333"/>
              </p:ext>
            </p:extLst>
          </p:nvPr>
        </p:nvGraphicFramePr>
        <p:xfrm>
          <a:off x="807722" y="509589"/>
          <a:ext cx="10576558" cy="5656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05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83911F-F04F-458C-8A52-F319BEBE4F7F}"/>
              </a:ext>
            </a:extLst>
          </p:cNvPr>
          <p:cNvSpPr>
            <a:spLocks noGrp="1"/>
          </p:cNvSpPr>
          <p:nvPr>
            <p:ph type="title"/>
          </p:nvPr>
        </p:nvSpPr>
        <p:spPr>
          <a:xfrm>
            <a:off x="7874928" y="1124998"/>
            <a:ext cx="3456122" cy="4589717"/>
          </a:xfrm>
        </p:spPr>
        <p:txBody>
          <a:bodyPr>
            <a:normAutofit/>
          </a:bodyPr>
          <a:lstStyle/>
          <a:p>
            <a:pPr algn="l"/>
            <a:r>
              <a:rPr lang="en-US" sz="4800" dirty="0"/>
              <a:t>Modelling</a:t>
            </a:r>
          </a:p>
        </p:txBody>
      </p:sp>
      <p:sp>
        <p:nvSpPr>
          <p:cNvPr id="3" name="Content Placeholder 2">
            <a:extLst>
              <a:ext uri="{FF2B5EF4-FFF2-40B4-BE49-F238E27FC236}">
                <a16:creationId xmlns:a16="http://schemas.microsoft.com/office/drawing/2014/main" id="{26D9FC25-B79D-4E15-BF05-D072B046FCBD}"/>
              </a:ext>
            </a:extLst>
          </p:cNvPr>
          <p:cNvSpPr>
            <a:spLocks noGrp="1"/>
          </p:cNvSpPr>
          <p:nvPr>
            <p:ph idx="1"/>
          </p:nvPr>
        </p:nvSpPr>
        <p:spPr>
          <a:xfrm>
            <a:off x="798577" y="794042"/>
            <a:ext cx="5427137" cy="5248622"/>
          </a:xfrm>
        </p:spPr>
        <p:txBody>
          <a:bodyPr>
            <a:normAutofit/>
          </a:bodyPr>
          <a:lstStyle/>
          <a:p>
            <a:r>
              <a:rPr lang="en-US" sz="1600" dirty="0"/>
              <a:t>Finally, let’s build our predictive models! We are going to fit a multiple linear regression and a regression tree to our features and ratings.</a:t>
            </a:r>
          </a:p>
        </p:txBody>
      </p:sp>
    </p:spTree>
    <p:extLst>
      <p:ext uri="{BB962C8B-B14F-4D97-AF65-F5344CB8AC3E}">
        <p14:creationId xmlns:p14="http://schemas.microsoft.com/office/powerpoint/2010/main" val="98212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39EB737-DF88-475B-8BF2-5E80B4174522}"/>
              </a:ext>
            </a:extLst>
          </p:cNvPr>
          <p:cNvSpPr>
            <a:spLocks noGrp="1"/>
          </p:cNvSpPr>
          <p:nvPr>
            <p:ph type="title"/>
          </p:nvPr>
        </p:nvSpPr>
        <p:spPr>
          <a:xfrm>
            <a:off x="7361031" y="385763"/>
            <a:ext cx="4123738" cy="1433323"/>
          </a:xfrm>
        </p:spPr>
        <p:txBody>
          <a:bodyPr>
            <a:normAutofit/>
          </a:bodyPr>
          <a:lstStyle/>
          <a:p>
            <a:pPr algn="l"/>
            <a:r>
              <a:rPr lang="en-US" sz="3200" dirty="0">
                <a:solidFill>
                  <a:schemeClr val="tx2"/>
                </a:solidFill>
              </a:rPr>
              <a:t>Multiple Linear Regression</a:t>
            </a:r>
          </a:p>
        </p:txBody>
      </p:sp>
      <p:sp>
        <p:nvSpPr>
          <p:cNvPr id="38" name="Rectangle 3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04820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F3424C1-C98C-4BCF-B2E3-6E6A3D2EDE99}"/>
              </a:ext>
            </a:extLst>
          </p:cNvPr>
          <p:cNvPicPr>
            <a:picLocks/>
          </p:cNvPicPr>
          <p:nvPr/>
        </p:nvPicPr>
        <p:blipFill rotWithShape="1">
          <a:blip r:embed="rId2">
            <a:extLst>
              <a:ext uri="{28A0092B-C50C-407E-A947-70E740481C1C}">
                <a14:useLocalDpi xmlns:a14="http://schemas.microsoft.com/office/drawing/2010/main" val="0"/>
              </a:ext>
            </a:extLst>
          </a:blip>
          <a:srcRect l="5645" r="6906" b="-3"/>
          <a:stretch/>
        </p:blipFill>
        <p:spPr bwMode="auto">
          <a:xfrm>
            <a:off x="972115" y="960214"/>
            <a:ext cx="5641848" cy="4919472"/>
          </a:xfrm>
          <a:prstGeom prst="rect">
            <a:avLst/>
          </a:prstGeom>
          <a:noFill/>
          <a:ln w="12700">
            <a:noFill/>
          </a:ln>
        </p:spPr>
      </p:pic>
      <p:sp>
        <p:nvSpPr>
          <p:cNvPr id="10" name="Content Placeholder 9">
            <a:extLst>
              <a:ext uri="{FF2B5EF4-FFF2-40B4-BE49-F238E27FC236}">
                <a16:creationId xmlns:a16="http://schemas.microsoft.com/office/drawing/2014/main" id="{D9EEC6D1-DAD5-4E11-99EC-4AD9BD3824CC}"/>
              </a:ext>
            </a:extLst>
          </p:cNvPr>
          <p:cNvSpPr>
            <a:spLocks noGrp="1"/>
          </p:cNvSpPr>
          <p:nvPr>
            <p:ph idx="1"/>
          </p:nvPr>
        </p:nvSpPr>
        <p:spPr>
          <a:xfrm>
            <a:off x="7267760" y="1708944"/>
            <a:ext cx="4099607" cy="4652099"/>
          </a:xfrm>
        </p:spPr>
        <p:txBody>
          <a:bodyPr>
            <a:normAutofit fontScale="85000" lnSpcReduction="20000"/>
          </a:bodyPr>
          <a:lstStyle/>
          <a:p>
            <a:pPr>
              <a:buClr>
                <a:srgbClr val="048204"/>
              </a:buClr>
            </a:pPr>
            <a:r>
              <a:rPr lang="en-US" dirty="0"/>
              <a:t>The figure on the left shows which features seem more relevant for predicting rating according to the multiple linear regression model.</a:t>
            </a:r>
          </a:p>
          <a:p>
            <a:pPr marL="0" indent="0">
              <a:buClr>
                <a:srgbClr val="048204"/>
              </a:buClr>
              <a:buNone/>
            </a:pPr>
            <a:endParaRPr lang="en-US" dirty="0"/>
          </a:p>
          <a:p>
            <a:pPr marL="0" marR="0" algn="just">
              <a:lnSpc>
                <a:spcPct val="107000"/>
              </a:lnSpc>
              <a:spcBef>
                <a:spcPts val="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Important highlights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Fast-food restaurants do not seem to be particularly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appreaciated</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in Florence, nor Ramen Restaurants.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Staying in a densely populated and large enough area might help your restaurant having success, probably because many people are available as potential customers but the competition is more distributed.</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Indian, Italian,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Tuscanian</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Restaurants and </a:t>
            </a:r>
            <a:r>
              <a:rPr lang="en-U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Trattorie</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(typical restaurants) seem to be appreciated type of restaurants.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Clr>
                <a:srgbClr val="048204"/>
              </a:buClr>
            </a:pPr>
            <a:endParaRPr lang="en-US" dirty="0"/>
          </a:p>
        </p:txBody>
      </p:sp>
    </p:spTree>
    <p:extLst>
      <p:ext uri="{BB962C8B-B14F-4D97-AF65-F5344CB8AC3E}">
        <p14:creationId xmlns:p14="http://schemas.microsoft.com/office/powerpoint/2010/main" val="189108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39EB737-DF88-475B-8BF2-5E80B4174522}"/>
              </a:ext>
            </a:extLst>
          </p:cNvPr>
          <p:cNvSpPr>
            <a:spLocks noGrp="1"/>
          </p:cNvSpPr>
          <p:nvPr>
            <p:ph type="title"/>
          </p:nvPr>
        </p:nvSpPr>
        <p:spPr>
          <a:xfrm>
            <a:off x="7361031" y="385763"/>
            <a:ext cx="4123738" cy="1433323"/>
          </a:xfrm>
        </p:spPr>
        <p:txBody>
          <a:bodyPr>
            <a:normAutofit/>
          </a:bodyPr>
          <a:lstStyle/>
          <a:p>
            <a:pPr algn="l"/>
            <a:r>
              <a:rPr lang="en-US" sz="3200" dirty="0">
                <a:solidFill>
                  <a:schemeClr val="tx2"/>
                </a:solidFill>
              </a:rPr>
              <a:t>Regression Tree</a:t>
            </a:r>
          </a:p>
        </p:txBody>
      </p:sp>
      <p:sp>
        <p:nvSpPr>
          <p:cNvPr id="38" name="Rectangle 3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04820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D9EEC6D1-DAD5-4E11-99EC-4AD9BD3824CC}"/>
              </a:ext>
            </a:extLst>
          </p:cNvPr>
          <p:cNvSpPr>
            <a:spLocks noGrp="1"/>
          </p:cNvSpPr>
          <p:nvPr>
            <p:ph idx="1"/>
          </p:nvPr>
        </p:nvSpPr>
        <p:spPr>
          <a:xfrm>
            <a:off x="7267760" y="1708944"/>
            <a:ext cx="4099607" cy="4652099"/>
          </a:xfrm>
        </p:spPr>
        <p:txBody>
          <a:bodyPr>
            <a:normAutofit fontScale="92500" lnSpcReduction="10000"/>
          </a:bodyPr>
          <a:lstStyle/>
          <a:p>
            <a:pPr marL="0" marR="0" algn="just">
              <a:lnSpc>
                <a:spcPct val="107000"/>
              </a:lnSpc>
              <a:spcBef>
                <a:spcPts val="0"/>
              </a:spcBef>
              <a:spcAft>
                <a:spcPts val="800"/>
              </a:spcAft>
            </a:pPr>
            <a:r>
              <a:rPr lang="en-GB"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tree is very big and, as such, reading in the various boxes is very hard. By downloading the above image and zoom into it, however, the various factor leading to a prediction can be individuated. In particular, it can be seen how the decisions over dummy variables are represented as </a:t>
            </a:r>
            <a:r>
              <a:rPr lang="en-US" sz="1800" i="1" dirty="0">
                <a:effectLst/>
                <a:latin typeface="Helvetica" panose="020B0604020202020204" pitchFamily="34" charset="0"/>
                <a:ea typeface="Calibri" panose="020F0502020204030204" pitchFamily="34" charset="0"/>
                <a:cs typeface="Times New Roman" panose="02020603050405020304" pitchFamily="18" charset="0"/>
              </a:rPr>
              <a:t>category</a:t>
            </a:r>
            <a:r>
              <a:rPr lang="en-US" sz="1800" dirty="0">
                <a:effectLst/>
                <a:latin typeface="Calibri" panose="020F0502020204030204" pitchFamily="34" charset="0"/>
                <a:ea typeface="Calibri" panose="020F0502020204030204" pitchFamily="34" charset="0"/>
                <a:cs typeface="Times New Roman" panose="02020603050405020304" pitchFamily="18" charset="0"/>
              </a:rPr>
              <a:t>&lt;=0.5, meaning </a:t>
            </a:r>
            <a:r>
              <a:rPr lang="en-US" sz="1800" i="1" dirty="0">
                <a:effectLst/>
                <a:latin typeface="Helvetica" panose="020B0604020202020204" pitchFamily="34" charset="0"/>
                <a:ea typeface="Calibri" panose="020F0502020204030204" pitchFamily="34" charset="0"/>
                <a:cs typeface="Times New Roman" panose="02020603050405020304" pitchFamily="18" charset="0"/>
              </a:rPr>
              <a:t>if is not that category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results of the regression tree seems to confirm the ones from the multiple regression model in the importance it's given to the various features. In particular, the first split highlight once more and even more strongly that to have success in ratings in Florence you should not open a fast-food restaurant and the same applies to Ramen restaurants.</a:t>
            </a:r>
          </a:p>
          <a:p>
            <a:pPr>
              <a:buClr>
                <a:srgbClr val="048204"/>
              </a:buClr>
            </a:pPr>
            <a:endParaRPr lang="en-US" dirty="0"/>
          </a:p>
        </p:txBody>
      </p:sp>
      <p:pic>
        <p:nvPicPr>
          <p:cNvPr id="37" name="Picture 36">
            <a:extLst>
              <a:ext uri="{FF2B5EF4-FFF2-40B4-BE49-F238E27FC236}">
                <a16:creationId xmlns:a16="http://schemas.microsoft.com/office/drawing/2014/main" id="{6687CBB2-5756-4C09-BB9A-E8AA2581A4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633" y="795528"/>
            <a:ext cx="5953725" cy="5221098"/>
          </a:xfrm>
          <a:prstGeom prst="rect">
            <a:avLst/>
          </a:prstGeom>
          <a:noFill/>
          <a:ln>
            <a:noFill/>
          </a:ln>
        </p:spPr>
      </p:pic>
    </p:spTree>
    <p:extLst>
      <p:ext uri="{BB962C8B-B14F-4D97-AF65-F5344CB8AC3E}">
        <p14:creationId xmlns:p14="http://schemas.microsoft.com/office/powerpoint/2010/main" val="244813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54064-1B07-458C-B389-59F043259508}"/>
              </a:ext>
            </a:extLst>
          </p:cNvPr>
          <p:cNvSpPr>
            <a:spLocks noGrp="1"/>
          </p:cNvSpPr>
          <p:nvPr>
            <p:ph type="title"/>
          </p:nvPr>
        </p:nvSpPr>
        <p:spPr>
          <a:xfrm>
            <a:off x="645459" y="960120"/>
            <a:ext cx="3865695" cy="4171278"/>
          </a:xfrm>
        </p:spPr>
        <p:txBody>
          <a:bodyPr>
            <a:normAutofit/>
          </a:bodyPr>
          <a:lstStyle/>
          <a:p>
            <a:pPr algn="r"/>
            <a:r>
              <a:rPr lang="en-US" sz="3700">
                <a:solidFill>
                  <a:schemeClr val="tx1"/>
                </a:solidFill>
              </a:rPr>
              <a:t>Finally, let’s say that a stakeholder already now the location and the type of restaurant she wants to open</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027B8F-A59D-4D06-9AFE-78D758C10A5F}"/>
              </a:ext>
            </a:extLst>
          </p:cNvPr>
          <p:cNvSpPr>
            <a:spLocks noGrp="1"/>
          </p:cNvSpPr>
          <p:nvPr>
            <p:ph idx="1"/>
          </p:nvPr>
        </p:nvSpPr>
        <p:spPr>
          <a:xfrm>
            <a:off x="4983164" y="960120"/>
            <a:ext cx="5511800" cy="4171278"/>
          </a:xfrm>
        </p:spPr>
        <p:txBody>
          <a:bodyPr>
            <a:normAutofit lnSpcReduction="10000"/>
          </a:bodyPr>
          <a:lstStyle/>
          <a:p>
            <a:r>
              <a:rPr lang="en-US" dirty="0"/>
              <a:t>We can predict the expected rating for the restaurant, let’s say an Indian Restaurant in the neighborhood of </a:t>
            </a:r>
            <a:r>
              <a:rPr lang="en-US" dirty="0" err="1"/>
              <a:t>S.Ambrogio</a:t>
            </a:r>
            <a:r>
              <a:rPr lang="en-US" dirty="0"/>
              <a:t>.</a:t>
            </a:r>
          </a:p>
          <a:p>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for the example restaurant with multiple linear regression model: 4.454758295479506</a:t>
            </a:r>
          </a:p>
          <a:p>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for the example restaurant with regression tree model: 4.250034838350056</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dirty="0"/>
              <a:t>Here, we go! Our stakeholder can expect customers to appreciate her idea.</a:t>
            </a:r>
          </a:p>
        </p:txBody>
      </p:sp>
      <p:sp>
        <p:nvSpPr>
          <p:cNvPr id="4" name="Rectangle 1">
            <a:extLst>
              <a:ext uri="{FF2B5EF4-FFF2-40B4-BE49-F238E27FC236}">
                <a16:creationId xmlns:a16="http://schemas.microsoft.com/office/drawing/2014/main" id="{3E705A44-7803-4AB2-9D63-8D008E8F34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1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4A57-0054-4E21-B46E-14C5742E103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92D0E6-FE20-4503-A93C-590278E643E0}"/>
              </a:ext>
            </a:extLst>
          </p:cNvPr>
          <p:cNvSpPr>
            <a:spLocks noGrp="1"/>
          </p:cNvSpPr>
          <p:nvPr>
            <p:ph idx="1"/>
          </p:nvPr>
        </p:nvSpPr>
        <p:spPr/>
        <p:txBody>
          <a:bodyPr/>
          <a:lstStyle/>
          <a:p>
            <a:r>
              <a:rPr lang="en-US" dirty="0"/>
              <a:t>We have seen a case study in which restaurants’ success was predicted via machine learning techniques. Along the way we found problems and interesting results. For the first ones, more data could be gathered and fed to the general pipeline, so as to tackle the problem of underrepresentation of certain categories. Notwithstanding this, the results seem likely to already generate value for the stakeholders.</a:t>
            </a:r>
          </a:p>
          <a:p>
            <a:r>
              <a:rPr lang="en-US" dirty="0"/>
              <a:t>Thank you!</a:t>
            </a:r>
          </a:p>
        </p:txBody>
      </p:sp>
    </p:spTree>
    <p:extLst>
      <p:ext uri="{BB962C8B-B14F-4D97-AF65-F5344CB8AC3E}">
        <p14:creationId xmlns:p14="http://schemas.microsoft.com/office/powerpoint/2010/main" val="390655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4239-2234-4C74-9B4F-0224B4B2C806}"/>
              </a:ext>
            </a:extLst>
          </p:cNvPr>
          <p:cNvSpPr>
            <a:spLocks noGrp="1"/>
          </p:cNvSpPr>
          <p:nvPr>
            <p:ph type="title"/>
          </p:nvPr>
        </p:nvSpPr>
        <p:spPr/>
        <p:txBody>
          <a:bodyPr/>
          <a:lstStyle/>
          <a:p>
            <a:r>
              <a:rPr lang="en-US" dirty="0"/>
              <a:t>The Problem </a:t>
            </a:r>
            <a:r>
              <a:rPr lang="en-US" sz="3600" dirty="0"/>
              <a:t>(and its solution)</a:t>
            </a:r>
          </a:p>
        </p:txBody>
      </p:sp>
      <p:sp>
        <p:nvSpPr>
          <p:cNvPr id="3" name="Content Placeholder 2">
            <a:extLst>
              <a:ext uri="{FF2B5EF4-FFF2-40B4-BE49-F238E27FC236}">
                <a16:creationId xmlns:a16="http://schemas.microsoft.com/office/drawing/2014/main" id="{B5A6E640-43A4-476E-AD81-DAC3AA10C95F}"/>
              </a:ext>
            </a:extLst>
          </p:cNvPr>
          <p:cNvSpPr>
            <a:spLocks noGrp="1"/>
          </p:cNvSpPr>
          <p:nvPr>
            <p:ph idx="1"/>
          </p:nvPr>
        </p:nvSpPr>
        <p:spPr/>
        <p:txBody>
          <a:bodyPr/>
          <a:lstStyle/>
          <a:p>
            <a:r>
              <a:rPr lang="en-US" dirty="0"/>
              <a:t>Restaurant business is a driving economic force in a touristic city and, as such, competition might be high, given the potential high profit.</a:t>
            </a:r>
          </a:p>
          <a:p>
            <a:r>
              <a:rPr lang="en-US" dirty="0"/>
              <a:t>Data Science might help stakeholders that want to invest in such a business making the best decision in terms of what kind of restaurant might have more chances of success and which location inside the city might be the optimal one.</a:t>
            </a:r>
          </a:p>
          <a:p>
            <a:r>
              <a:rPr lang="en-US" dirty="0"/>
              <a:t>I employed machine learning in a case study of restaurants in Florence, Italy, to highlight the potentiality of such techniques in helping stakeholders making a smart data driven decision on some factors of success of restaurants in their city.</a:t>
            </a:r>
          </a:p>
        </p:txBody>
      </p:sp>
    </p:spTree>
    <p:extLst>
      <p:ext uri="{BB962C8B-B14F-4D97-AF65-F5344CB8AC3E}">
        <p14:creationId xmlns:p14="http://schemas.microsoft.com/office/powerpoint/2010/main" val="309716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6F78DA-77BD-46EF-BF30-D9D317D6DCD5}"/>
              </a:ext>
            </a:extLst>
          </p:cNvPr>
          <p:cNvSpPr>
            <a:spLocks noGrp="1"/>
          </p:cNvSpPr>
          <p:nvPr>
            <p:ph type="title"/>
          </p:nvPr>
        </p:nvSpPr>
        <p:spPr>
          <a:xfrm>
            <a:off x="4786184" y="1771135"/>
            <a:ext cx="6450227" cy="3714834"/>
          </a:xfrm>
        </p:spPr>
        <p:txBody>
          <a:bodyPr vert="horz" lIns="228600" tIns="228600" rIns="228600" bIns="0" rtlCol="0" anchor="ctr">
            <a:normAutofit/>
          </a:bodyPr>
          <a:lstStyle/>
          <a:p>
            <a:pPr>
              <a:lnSpc>
                <a:spcPct val="80000"/>
              </a:lnSpc>
            </a:pPr>
            <a:r>
              <a:rPr lang="en-US" sz="6000">
                <a:solidFill>
                  <a:schemeClr val="bg1"/>
                </a:solidFill>
              </a:rPr>
              <a:t>The Data and Problem Definition</a:t>
            </a:r>
          </a:p>
        </p:txBody>
      </p:sp>
      <p:sp>
        <p:nvSpPr>
          <p:cNvPr id="3" name="Content Placeholder 2">
            <a:extLst>
              <a:ext uri="{FF2B5EF4-FFF2-40B4-BE49-F238E27FC236}">
                <a16:creationId xmlns:a16="http://schemas.microsoft.com/office/drawing/2014/main" id="{EE41046F-F22F-4C12-B1D6-EDC9E4303D7D}"/>
              </a:ext>
            </a:extLst>
          </p:cNvPr>
          <p:cNvSpPr>
            <a:spLocks noGrp="1"/>
          </p:cNvSpPr>
          <p:nvPr>
            <p:ph idx="1"/>
          </p:nvPr>
        </p:nvSpPr>
        <p:spPr>
          <a:xfrm>
            <a:off x="1171964" y="1771135"/>
            <a:ext cx="2131409" cy="3542217"/>
          </a:xfrm>
        </p:spPr>
        <p:txBody>
          <a:bodyPr vert="horz" lIns="91440" tIns="0" rIns="91440" bIns="45720" rtlCol="0" anchor="ctr">
            <a:normAutofit fontScale="92500"/>
          </a:bodyPr>
          <a:lstStyle/>
          <a:p>
            <a:pPr marL="0" indent="0">
              <a:lnSpc>
                <a:spcPct val="100000"/>
              </a:lnSpc>
              <a:buNone/>
            </a:pPr>
            <a:r>
              <a:rPr lang="en-US" dirty="0">
                <a:solidFill>
                  <a:srgbClr val="FFFEFF"/>
                </a:solidFill>
              </a:rPr>
              <a:t>. One of the driving force of nowadays data science is the availability of data.</a:t>
            </a:r>
          </a:p>
          <a:p>
            <a:pPr marL="0" indent="0">
              <a:lnSpc>
                <a:spcPct val="100000"/>
              </a:lnSpc>
              <a:buNone/>
            </a:pPr>
            <a:r>
              <a:rPr lang="en-US" dirty="0">
                <a:solidFill>
                  <a:srgbClr val="FFFEFF"/>
                </a:solidFill>
              </a:rPr>
              <a:t>. Identifying the right data for our problem can also further clarify the role of data science in suggesting solutions for the particular case. </a:t>
            </a:r>
          </a:p>
        </p:txBody>
      </p:sp>
    </p:spTree>
    <p:extLst>
      <p:ext uri="{BB962C8B-B14F-4D97-AF65-F5344CB8AC3E}">
        <p14:creationId xmlns:p14="http://schemas.microsoft.com/office/powerpoint/2010/main" val="134420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C997F91-37EA-42E5-90B9-999B6ED95BDB}"/>
              </a:ext>
            </a:extLst>
          </p:cNvPr>
          <p:cNvSpPr>
            <a:spLocks noGrp="1"/>
          </p:cNvSpPr>
          <p:nvPr>
            <p:ph type="title"/>
          </p:nvPr>
        </p:nvSpPr>
        <p:spPr>
          <a:xfrm>
            <a:off x="888631" y="4760132"/>
            <a:ext cx="3947420" cy="1777829"/>
          </a:xfrm>
        </p:spPr>
        <p:txBody>
          <a:bodyPr>
            <a:normAutofit/>
          </a:bodyPr>
          <a:lstStyle/>
          <a:p>
            <a:pPr algn="l"/>
            <a:r>
              <a:rPr lang="en-US" dirty="0"/>
              <a:t>Data Sources</a:t>
            </a:r>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id="{B0993710-D046-4E13-9B61-A108340CD5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945" y="165993"/>
            <a:ext cx="3359108" cy="3359108"/>
          </a:xfrm>
          <a:prstGeom prst="rect">
            <a:avLst/>
          </a:prstGeom>
        </p:spPr>
      </p:pic>
      <p:sp>
        <p:nvSpPr>
          <p:cNvPr id="3" name="Content Placeholder 2">
            <a:extLst>
              <a:ext uri="{FF2B5EF4-FFF2-40B4-BE49-F238E27FC236}">
                <a16:creationId xmlns:a16="http://schemas.microsoft.com/office/drawing/2014/main" id="{7AA1AE08-319C-4A83-BFE5-D996069DFDD5}"/>
              </a:ext>
            </a:extLst>
          </p:cNvPr>
          <p:cNvSpPr>
            <a:spLocks noGrp="1"/>
          </p:cNvSpPr>
          <p:nvPr>
            <p:ph idx="1"/>
          </p:nvPr>
        </p:nvSpPr>
        <p:spPr>
          <a:xfrm>
            <a:off x="5118447" y="4767660"/>
            <a:ext cx="6281873" cy="1770300"/>
          </a:xfrm>
        </p:spPr>
        <p:txBody>
          <a:bodyPr>
            <a:normAutofit/>
          </a:bodyPr>
          <a:lstStyle/>
          <a:p>
            <a:r>
              <a:rPr lang="en-US" dirty="0"/>
              <a:t>So, what kind of data are out there? </a:t>
            </a:r>
          </a:p>
        </p:txBody>
      </p:sp>
      <p:sp>
        <p:nvSpPr>
          <p:cNvPr id="4" name="TextBox 3">
            <a:extLst>
              <a:ext uri="{FF2B5EF4-FFF2-40B4-BE49-F238E27FC236}">
                <a16:creationId xmlns:a16="http://schemas.microsoft.com/office/drawing/2014/main" id="{CAEA3632-3E9A-4AAB-B8DA-6611ACD3F5BF}"/>
              </a:ext>
            </a:extLst>
          </p:cNvPr>
          <p:cNvSpPr txBox="1"/>
          <p:nvPr/>
        </p:nvSpPr>
        <p:spPr>
          <a:xfrm>
            <a:off x="880883" y="75346"/>
            <a:ext cx="2885987" cy="4247317"/>
          </a:xfrm>
          <a:prstGeom prst="rect">
            <a:avLst/>
          </a:prstGeom>
          <a:noFill/>
          <a:ln>
            <a:solidFill>
              <a:schemeClr val="bg1"/>
            </a:solidFill>
          </a:ln>
        </p:spPr>
        <p:txBody>
          <a:bodyPr wrap="square" rtlCol="0">
            <a:spAutoFit/>
          </a:bodyPr>
          <a:lstStyle/>
          <a:p>
            <a:r>
              <a:rPr lang="en-US" dirty="0">
                <a:solidFill>
                  <a:schemeClr val="bg1"/>
                </a:solidFill>
              </a:rPr>
              <a:t>Wikipedia:</a:t>
            </a:r>
          </a:p>
          <a:p>
            <a:endParaRPr lang="en-US" dirty="0">
              <a:solidFill>
                <a:schemeClr val="bg1"/>
              </a:solidFill>
            </a:endParaRPr>
          </a:p>
          <a:p>
            <a:r>
              <a:rPr lang="en-US" dirty="0">
                <a:solidFill>
                  <a:schemeClr val="bg1"/>
                </a:solidFill>
              </a:rPr>
              <a:t>The famous open encyclopedia is always a good source of information. In our case, we can obtain information about the demographic and the names of Florence’s neighborhoods via</a:t>
            </a:r>
          </a:p>
          <a:p>
            <a:r>
              <a:rPr lang="en-US" sz="1800" u="sng" dirty="0">
                <a:solidFill>
                  <a:srgbClr val="296EAA"/>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https://it.wikipedia.org/wiki/Quartieri_di_Firenze</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bg1"/>
              </a:solidFill>
            </a:endParaRPr>
          </a:p>
          <a:p>
            <a:endParaRPr lang="en-US" dirty="0">
              <a:solidFill>
                <a:schemeClr val="bg1"/>
              </a:solidFill>
            </a:endParaRPr>
          </a:p>
        </p:txBody>
      </p:sp>
      <p:sp>
        <p:nvSpPr>
          <p:cNvPr id="32" name="TextBox 31">
            <a:extLst>
              <a:ext uri="{FF2B5EF4-FFF2-40B4-BE49-F238E27FC236}">
                <a16:creationId xmlns:a16="http://schemas.microsoft.com/office/drawing/2014/main" id="{00AD8BDF-B2C6-4D36-A4E6-9B2217F807AD}"/>
              </a:ext>
            </a:extLst>
          </p:cNvPr>
          <p:cNvSpPr txBox="1"/>
          <p:nvPr/>
        </p:nvSpPr>
        <p:spPr>
          <a:xfrm>
            <a:off x="4414570" y="265427"/>
            <a:ext cx="2885987" cy="3139321"/>
          </a:xfrm>
          <a:prstGeom prst="rect">
            <a:avLst/>
          </a:prstGeom>
          <a:noFill/>
          <a:ln>
            <a:solidFill>
              <a:schemeClr val="bg1"/>
            </a:solidFill>
          </a:ln>
        </p:spPr>
        <p:txBody>
          <a:bodyPr wrap="square" rtlCol="0">
            <a:spAutoFit/>
          </a:bodyPr>
          <a:lstStyle/>
          <a:p>
            <a:r>
              <a:rPr lang="en-US" dirty="0">
                <a:solidFill>
                  <a:schemeClr val="bg1"/>
                </a:solidFill>
              </a:rPr>
              <a:t>Foursquare:</a:t>
            </a:r>
          </a:p>
          <a:p>
            <a:endParaRPr lang="en-US" dirty="0">
              <a:solidFill>
                <a:schemeClr val="bg1"/>
              </a:solidFill>
            </a:endParaRPr>
          </a:p>
          <a:p>
            <a:r>
              <a:rPr lang="en-US" dirty="0">
                <a:solidFill>
                  <a:schemeClr val="bg1"/>
                </a:solidFill>
              </a:rPr>
              <a:t>Foursquare is a company specializing in up-to date geographic information, including venues (e.g. restaurants) surrounding a given geographic area, their name, location and category</a:t>
            </a:r>
          </a:p>
          <a:p>
            <a:endParaRPr lang="en-US" dirty="0">
              <a:solidFill>
                <a:schemeClr val="bg1"/>
              </a:solidFill>
            </a:endParaRPr>
          </a:p>
        </p:txBody>
      </p:sp>
      <p:sp>
        <p:nvSpPr>
          <p:cNvPr id="34" name="TextBox 33">
            <a:extLst>
              <a:ext uri="{FF2B5EF4-FFF2-40B4-BE49-F238E27FC236}">
                <a16:creationId xmlns:a16="http://schemas.microsoft.com/office/drawing/2014/main" id="{3386C2A8-FF6B-42CB-B568-83E283BB8CE1}"/>
              </a:ext>
            </a:extLst>
          </p:cNvPr>
          <p:cNvSpPr txBox="1"/>
          <p:nvPr/>
        </p:nvSpPr>
        <p:spPr>
          <a:xfrm>
            <a:off x="8287276" y="1108180"/>
            <a:ext cx="2885987" cy="3139321"/>
          </a:xfrm>
          <a:prstGeom prst="rect">
            <a:avLst/>
          </a:prstGeom>
          <a:noFill/>
          <a:ln>
            <a:solidFill>
              <a:schemeClr val="bg1"/>
            </a:solidFill>
          </a:ln>
        </p:spPr>
        <p:txBody>
          <a:bodyPr wrap="square" rtlCol="0">
            <a:spAutoFit/>
          </a:bodyPr>
          <a:lstStyle/>
          <a:p>
            <a:r>
              <a:rPr lang="en-US" dirty="0">
                <a:solidFill>
                  <a:schemeClr val="bg1"/>
                </a:solidFill>
              </a:rPr>
              <a:t>TripAdvisor:</a:t>
            </a:r>
          </a:p>
          <a:p>
            <a:endParaRPr lang="en-US" dirty="0">
              <a:solidFill>
                <a:schemeClr val="bg1"/>
              </a:solidFill>
            </a:endParaRPr>
          </a:p>
          <a:p>
            <a:r>
              <a:rPr lang="en-US" dirty="0">
                <a:solidFill>
                  <a:schemeClr val="bg1"/>
                </a:solidFill>
              </a:rPr>
              <a:t>The famous travel website contains user-generated reviews for many restaurants in many cities around the world. Such ratings can give us a measure of the success of existing businesses.</a:t>
            </a:r>
          </a:p>
          <a:p>
            <a:endParaRPr lang="en-US" dirty="0">
              <a:solidFill>
                <a:schemeClr val="bg1"/>
              </a:solidFill>
            </a:endParaRPr>
          </a:p>
        </p:txBody>
      </p:sp>
    </p:spTree>
    <p:extLst>
      <p:ext uri="{BB962C8B-B14F-4D97-AF65-F5344CB8AC3E}">
        <p14:creationId xmlns:p14="http://schemas.microsoft.com/office/powerpoint/2010/main" val="29238842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C997F91-37EA-42E5-90B9-999B6ED95BDB}"/>
              </a:ext>
            </a:extLst>
          </p:cNvPr>
          <p:cNvSpPr>
            <a:spLocks noGrp="1"/>
          </p:cNvSpPr>
          <p:nvPr>
            <p:ph type="title"/>
          </p:nvPr>
        </p:nvSpPr>
        <p:spPr>
          <a:xfrm>
            <a:off x="888631" y="4760132"/>
            <a:ext cx="3947420" cy="1777829"/>
          </a:xfrm>
        </p:spPr>
        <p:txBody>
          <a:bodyPr>
            <a:normAutofit/>
          </a:bodyPr>
          <a:lstStyle/>
          <a:p>
            <a:pPr algn="l"/>
            <a:r>
              <a:rPr lang="en-US" dirty="0"/>
              <a:t>Problem definition</a:t>
            </a:r>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id="{B0993710-D046-4E13-9B61-A108340CD5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640" y="755570"/>
            <a:ext cx="3359108" cy="3359108"/>
          </a:xfrm>
          <a:prstGeom prst="rect">
            <a:avLst/>
          </a:prstGeom>
        </p:spPr>
      </p:pic>
      <p:sp>
        <p:nvSpPr>
          <p:cNvPr id="3" name="Content Placeholder 2">
            <a:extLst>
              <a:ext uri="{FF2B5EF4-FFF2-40B4-BE49-F238E27FC236}">
                <a16:creationId xmlns:a16="http://schemas.microsoft.com/office/drawing/2014/main" id="{7AA1AE08-319C-4A83-BFE5-D996069DFDD5}"/>
              </a:ext>
            </a:extLst>
          </p:cNvPr>
          <p:cNvSpPr>
            <a:spLocks noGrp="1"/>
          </p:cNvSpPr>
          <p:nvPr>
            <p:ph idx="1"/>
          </p:nvPr>
        </p:nvSpPr>
        <p:spPr>
          <a:xfrm>
            <a:off x="5118447" y="4767660"/>
            <a:ext cx="6281873" cy="1770300"/>
          </a:xfrm>
        </p:spPr>
        <p:txBody>
          <a:bodyPr>
            <a:normAutofit/>
          </a:bodyPr>
          <a:lstStyle/>
          <a:p>
            <a:r>
              <a:rPr lang="en-US" dirty="0"/>
              <a:t>And what we can do with them? </a:t>
            </a:r>
          </a:p>
        </p:txBody>
      </p:sp>
      <p:sp>
        <p:nvSpPr>
          <p:cNvPr id="4" name="TextBox 3">
            <a:extLst>
              <a:ext uri="{FF2B5EF4-FFF2-40B4-BE49-F238E27FC236}">
                <a16:creationId xmlns:a16="http://schemas.microsoft.com/office/drawing/2014/main" id="{CAEA3632-3E9A-4AAB-B8DA-6611ACD3F5BF}"/>
              </a:ext>
            </a:extLst>
          </p:cNvPr>
          <p:cNvSpPr txBox="1"/>
          <p:nvPr/>
        </p:nvSpPr>
        <p:spPr>
          <a:xfrm>
            <a:off x="880911" y="1280534"/>
            <a:ext cx="9741187" cy="2862322"/>
          </a:xfrm>
          <a:prstGeom prst="rect">
            <a:avLst/>
          </a:prstGeom>
          <a:noFill/>
          <a:ln>
            <a:solidFill>
              <a:schemeClr val="bg1"/>
            </a:solidFill>
          </a:ln>
        </p:spPr>
        <p:txBody>
          <a:bodyPr wrap="square" rtlCol="0">
            <a:spAutoFit/>
          </a:bodyPr>
          <a:lstStyle/>
          <a:p>
            <a:r>
              <a:rPr lang="en-US" dirty="0">
                <a:solidFill>
                  <a:schemeClr val="bg1"/>
                </a:solidFill>
              </a:rPr>
              <a:t>Predictive Modelling:</a:t>
            </a:r>
          </a:p>
          <a:p>
            <a:endParaRPr lang="en-US" dirty="0">
              <a:solidFill>
                <a:schemeClr val="bg1"/>
              </a:solidFill>
            </a:endParaRPr>
          </a:p>
          <a:p>
            <a:r>
              <a:rPr lang="en-US" dirty="0">
                <a:solidFill>
                  <a:schemeClr val="bg1"/>
                </a:solidFill>
              </a:rPr>
              <a:t>With enough examples of restaurants in Florence and their ratings, we can build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bg1"/>
                </a:solidFill>
              </a:rPr>
              <a:t>a machine learning model identifying statistical patterns between restaurants’ features and their success (in terms of rating obtained). Once the model is built and given a satisfactory performance on its behalf, we can interrogate it either to predict the success that a certain restaurant idea might have given the proposed characteristics and/or to highlight which features seem to be more relevant for the success of a restaurant in our context, therefore giving the stakeholders valuable suggestions about their future activity.</a:t>
            </a:r>
          </a:p>
          <a:p>
            <a:endParaRPr lang="en-US" dirty="0">
              <a:solidFill>
                <a:schemeClr val="bg1"/>
              </a:solidFill>
            </a:endParaRPr>
          </a:p>
        </p:txBody>
      </p:sp>
    </p:spTree>
    <p:extLst>
      <p:ext uri="{BB962C8B-B14F-4D97-AF65-F5344CB8AC3E}">
        <p14:creationId xmlns:p14="http://schemas.microsoft.com/office/powerpoint/2010/main" val="181514157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B029B82E-722D-45BB-B34F-D4423CBF9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F7980BB-894F-43B4-B764-9CE95DEF8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D6D9E82D-9E8F-4365-8DD3-F87F575AF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1CD7CE6C-6D35-4CDB-8C9B-3749731FB4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D897CC5-D9DC-4B84-8FEE-769DDB3ED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A7F9F68E-05A6-4B4F-A9C4-99F56BA4DE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FE459AB8-6C83-4017-AD7E-34DDCC29B5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7E35D375-D544-4AA6-B2C0-AECF72D6D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330D17F1-A1B0-40BD-8617-EE4D6750C8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B66F0F2E-CF96-4F3A-B20B-7A67FED93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A12D58E-271D-4783-99B0-2C1098B90B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F9B86422-0052-4CDC-906A-A0991A2900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C6847113-CFAE-4362-A26F-0B1D18996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2AD566C5-BF8B-4C51-82C6-4633CAE5BD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F156CA36-0366-443D-9A53-7806BDE207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854E694-6F0F-4143-B88B-DE4C9E02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65CBB851-7142-4AAB-8038-999CAB8CE9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5560487F-527D-416F-A6A5-16BC6F62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1F3D29D7-04A7-4C39-ABC0-CCFFE39BD3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AB11EF01-3B4E-41D2-9E08-0106F319A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9E2C3217-DC0B-4F91-9F62-A04CDEB2F7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5" name="Picture 4">
            <a:extLst>
              <a:ext uri="{FF2B5EF4-FFF2-40B4-BE49-F238E27FC236}">
                <a16:creationId xmlns:a16="http://schemas.microsoft.com/office/drawing/2014/main" id="{90E219FA-1783-4E1D-897C-8BC1063EAAF1}"/>
              </a:ext>
            </a:extLst>
          </p:cNvPr>
          <p:cNvPicPr>
            <a:picLocks noChangeAspect="1"/>
          </p:cNvPicPr>
          <p:nvPr/>
        </p:nvPicPr>
        <p:blipFill rotWithShape="1">
          <a:blip r:embed="rId2"/>
          <a:srcRect l="44639" r="4647"/>
          <a:stretch/>
        </p:blipFill>
        <p:spPr>
          <a:xfrm>
            <a:off x="20" y="227"/>
            <a:ext cx="4637303" cy="6858000"/>
          </a:xfrm>
          <a:prstGeom prst="rect">
            <a:avLst/>
          </a:prstGeom>
          <a:ln w="9525">
            <a:noFill/>
          </a:ln>
        </p:spPr>
      </p:pic>
      <p:grpSp>
        <p:nvGrpSpPr>
          <p:cNvPr id="58" name="Group 57">
            <a:extLst>
              <a:ext uri="{FF2B5EF4-FFF2-40B4-BE49-F238E27FC236}">
                <a16:creationId xmlns:a16="http://schemas.microsoft.com/office/drawing/2014/main" id="{F2B7CF55-CC81-4559-9768-354C7462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59" name="Rectangle 58">
              <a:extLst>
                <a:ext uri="{FF2B5EF4-FFF2-40B4-BE49-F238E27FC236}">
                  <a16:creationId xmlns:a16="http://schemas.microsoft.com/office/drawing/2014/main" id="{9FDAF335-846C-48F5-A261-6D242B1ED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39">
              <a:extLst>
                <a:ext uri="{FF2B5EF4-FFF2-40B4-BE49-F238E27FC236}">
                  <a16:creationId xmlns:a16="http://schemas.microsoft.com/office/drawing/2014/main" id="{598CCBBA-616E-4339-A7DE-6168CEEE5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FDCDAE4-2A39-4204-B094-CA4F1493D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B692DB0-FD86-4F28-B030-493C4D0CCECA}"/>
              </a:ext>
            </a:extLst>
          </p:cNvPr>
          <p:cNvSpPr>
            <a:spLocks noGrp="1"/>
          </p:cNvSpPr>
          <p:nvPr>
            <p:ph type="title"/>
          </p:nvPr>
        </p:nvSpPr>
        <p:spPr>
          <a:xfrm>
            <a:off x="5543394" y="2075504"/>
            <a:ext cx="5769989" cy="1748729"/>
          </a:xfrm>
        </p:spPr>
        <p:txBody>
          <a:bodyPr vert="horz" lIns="228600" tIns="228600" rIns="228600" bIns="0" rtlCol="0" anchor="b">
            <a:normAutofit/>
          </a:bodyPr>
          <a:lstStyle/>
          <a:p>
            <a:pPr>
              <a:lnSpc>
                <a:spcPct val="80000"/>
              </a:lnSpc>
            </a:pPr>
            <a:r>
              <a:rPr lang="en-US" sz="3000" dirty="0"/>
              <a:t>We have the problem well formulated and we know what data are out there: how do we put this together?</a:t>
            </a:r>
          </a:p>
        </p:txBody>
      </p:sp>
    </p:spTree>
    <p:extLst>
      <p:ext uri="{BB962C8B-B14F-4D97-AF65-F5344CB8AC3E}">
        <p14:creationId xmlns:p14="http://schemas.microsoft.com/office/powerpoint/2010/main" val="406993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026D-A286-4AE6-A412-8287C26998AA}"/>
              </a:ext>
            </a:extLst>
          </p:cNvPr>
          <p:cNvSpPr>
            <a:spLocks noGrp="1"/>
          </p:cNvSpPr>
          <p:nvPr>
            <p:ph type="title"/>
          </p:nvPr>
        </p:nvSpPr>
        <p:spPr/>
        <p:txBody>
          <a:bodyPr/>
          <a:lstStyle/>
          <a:p>
            <a:r>
              <a:rPr lang="en-US" dirty="0"/>
              <a:t>A Recipe for Success</a:t>
            </a:r>
          </a:p>
        </p:txBody>
      </p:sp>
      <p:sp>
        <p:nvSpPr>
          <p:cNvPr id="3" name="Content Placeholder 2">
            <a:extLst>
              <a:ext uri="{FF2B5EF4-FFF2-40B4-BE49-F238E27FC236}">
                <a16:creationId xmlns:a16="http://schemas.microsoft.com/office/drawing/2014/main" id="{D8CDA338-C50B-439E-B282-C94725F56F39}"/>
              </a:ext>
            </a:extLst>
          </p:cNvPr>
          <p:cNvSpPr>
            <a:spLocks noGrp="1"/>
          </p:cNvSpPr>
          <p:nvPr>
            <p:ph idx="1"/>
          </p:nvPr>
        </p:nvSpPr>
        <p:spPr>
          <a:xfrm>
            <a:off x="5118447" y="473765"/>
            <a:ext cx="6281873" cy="5910470"/>
          </a:xfrm>
        </p:spPr>
        <p:txBody>
          <a:bodyPr>
            <a:normAutofit fontScale="92500" lnSpcReduction="10000"/>
          </a:bodyPr>
          <a:lstStyle/>
          <a:p>
            <a:pPr marL="342900" indent="-342900">
              <a:buFont typeface="+mj-lt"/>
              <a:buAutoNum type="arabicPeriod"/>
            </a:pPr>
            <a:r>
              <a:rPr lang="en-US" dirty="0"/>
              <a:t>Obtain the data (scrape data from Wikipedia, TripAdvisor and send request to Foursquare API). Now we are going to have geolocated restaurants in Florence on one table and restaurants in Florence with associated ratings on another.</a:t>
            </a:r>
          </a:p>
          <a:p>
            <a:pPr marL="342900" indent="-342900">
              <a:buFont typeface="+mj-lt"/>
              <a:buAutoNum type="arabicPeriod"/>
            </a:pPr>
            <a:r>
              <a:rPr lang="en-US" dirty="0"/>
              <a:t>Merge the two tables. Now we have a single table with the above information.</a:t>
            </a:r>
          </a:p>
          <a:p>
            <a:pPr marL="342900" indent="-342900">
              <a:buFont typeface="+mj-lt"/>
              <a:buAutoNum type="arabicPeriod"/>
            </a:pPr>
            <a:r>
              <a:rPr lang="en-US" dirty="0"/>
              <a:t>Identify relevant features that might predict the rating for each restaurant: 	</a:t>
            </a:r>
          </a:p>
          <a:p>
            <a:pPr marL="800100" lvl="1" indent="-342900">
              <a:buFont typeface="+mj-lt"/>
              <a:buAutoNum type="alphaLcParenR"/>
            </a:pPr>
            <a:r>
              <a:rPr lang="en-US" dirty="0"/>
              <a:t>Distance From city </a:t>
            </a:r>
            <a:r>
              <a:rPr lang="en-US" dirty="0" err="1"/>
              <a:t>centre</a:t>
            </a:r>
            <a:r>
              <a:rPr lang="en-US" dirty="0"/>
              <a:t>.</a:t>
            </a:r>
          </a:p>
          <a:p>
            <a:pPr marL="800100" lvl="1" indent="-342900">
              <a:buFont typeface="+mj-lt"/>
              <a:buAutoNum type="alphaLcParenR"/>
            </a:pPr>
            <a:r>
              <a:rPr lang="en-US" dirty="0"/>
              <a:t>Inhabitants in the borough of the restaurant.</a:t>
            </a:r>
          </a:p>
          <a:p>
            <a:pPr marL="800100" lvl="1" indent="-342900">
              <a:buFont typeface="+mj-lt"/>
              <a:buAutoNum type="alphaLcParenR"/>
            </a:pPr>
            <a:r>
              <a:rPr lang="en-US" dirty="0"/>
              <a:t>Density of population in the borough.</a:t>
            </a:r>
          </a:p>
          <a:p>
            <a:pPr marL="800100" lvl="1" indent="-342900">
              <a:buFont typeface="+mj-lt"/>
              <a:buAutoNum type="alphaLcParenR"/>
            </a:pPr>
            <a:r>
              <a:rPr lang="en-US" dirty="0"/>
              <a:t>Area of the borough.</a:t>
            </a:r>
          </a:p>
          <a:p>
            <a:pPr marL="800100" lvl="1" indent="-342900">
              <a:buFont typeface="+mj-lt"/>
              <a:buAutoNum type="alphaLcParenR"/>
            </a:pPr>
            <a:r>
              <a:rPr lang="en-US" dirty="0"/>
              <a:t>Category of the restaurant (e.g.  Italian, Indian, Chinese cuisine).</a:t>
            </a:r>
          </a:p>
          <a:p>
            <a:pPr marL="800100" lvl="1" indent="-342900">
              <a:buFont typeface="+mj-lt"/>
              <a:buAutoNum type="alphaLcParenR"/>
            </a:pPr>
            <a:r>
              <a:rPr lang="en-US" dirty="0"/>
              <a:t>Some more complicated feature engineering: apply k-means to find clusters of similar neighborhood according to which venues they contain and use the cluster associated to each restaurant as a feature, as well.</a:t>
            </a:r>
          </a:p>
          <a:p>
            <a:pPr marL="800100" lvl="1" indent="-342900">
              <a:buFont typeface="+mj-lt"/>
              <a:buAutoNum type="alphaLcParen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74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Rectangle 56">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8F4D7-A726-416E-8912-F9CF3D1E1AF3}"/>
              </a:ext>
            </a:extLst>
          </p:cNvPr>
          <p:cNvSpPr>
            <a:spLocks noGrp="1"/>
          </p:cNvSpPr>
          <p:nvPr>
            <p:ph type="title"/>
          </p:nvPr>
        </p:nvSpPr>
        <p:spPr>
          <a:xfrm>
            <a:off x="807721" y="760830"/>
            <a:ext cx="6884244" cy="5336340"/>
          </a:xfrm>
        </p:spPr>
        <p:txBody>
          <a:bodyPr vert="horz" lIns="228600" tIns="228600" rIns="228600" bIns="0" rtlCol="0" anchor="ctr">
            <a:normAutofit/>
          </a:bodyPr>
          <a:lstStyle/>
          <a:p>
            <a:pPr algn="r">
              <a:lnSpc>
                <a:spcPct val="80000"/>
              </a:lnSpc>
            </a:pPr>
            <a:r>
              <a:rPr lang="en-US" sz="5500" dirty="0">
                <a:solidFill>
                  <a:schemeClr val="tx1"/>
                </a:solidFill>
              </a:rPr>
              <a:t>Now we have all the features and the ratings to predict. Let’s investigate them with some basic exploratory data analysis</a:t>
            </a:r>
          </a:p>
        </p:txBody>
      </p:sp>
      <p:sp>
        <p:nvSpPr>
          <p:cNvPr id="59" name="Isosceles Triangle 58">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3966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2F74268-893C-4FBF-B696-4DA41E776BF7}"/>
              </a:ext>
            </a:extLst>
          </p:cNvPr>
          <p:cNvSpPr>
            <a:spLocks noGrp="1"/>
          </p:cNvSpPr>
          <p:nvPr>
            <p:ph idx="1"/>
          </p:nvPr>
        </p:nvSpPr>
        <p:spPr>
          <a:xfrm>
            <a:off x="1698557" y="22495"/>
            <a:ext cx="10468513" cy="1304383"/>
          </a:xfrm>
        </p:spPr>
        <p:txBody>
          <a:bodyPr anchor="t">
            <a:normAutofit/>
          </a:bodyPr>
          <a:lstStyle/>
          <a:p>
            <a:r>
              <a:rPr lang="en-US" sz="2800" dirty="0"/>
              <a:t>Distributions of Restaurant Categories (a), neighborhood clusters (b).</a:t>
            </a:r>
          </a:p>
        </p:txBody>
      </p:sp>
      <p:pic>
        <p:nvPicPr>
          <p:cNvPr id="32" name="Picture 31">
            <a:extLst>
              <a:ext uri="{FF2B5EF4-FFF2-40B4-BE49-F238E27FC236}">
                <a16:creationId xmlns:a16="http://schemas.microsoft.com/office/drawing/2014/main" id="{0156F1E2-690A-4CF3-BE4E-2FC960CB2A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08131" y="1227766"/>
            <a:ext cx="5251450" cy="3369945"/>
          </a:xfrm>
          <a:prstGeom prst="rect">
            <a:avLst/>
          </a:prstGeom>
          <a:noFill/>
          <a:ln>
            <a:noFill/>
          </a:ln>
        </p:spPr>
      </p:pic>
      <p:sp>
        <p:nvSpPr>
          <p:cNvPr id="4" name="TextBox 3">
            <a:extLst>
              <a:ext uri="{FF2B5EF4-FFF2-40B4-BE49-F238E27FC236}">
                <a16:creationId xmlns:a16="http://schemas.microsoft.com/office/drawing/2014/main" id="{DF455577-F697-4E92-9EC8-3A9711104EA9}"/>
              </a:ext>
            </a:extLst>
          </p:cNvPr>
          <p:cNvSpPr txBox="1"/>
          <p:nvPr/>
        </p:nvSpPr>
        <p:spPr>
          <a:xfrm>
            <a:off x="1940183" y="1339848"/>
            <a:ext cx="393056" cy="369332"/>
          </a:xfrm>
          <a:prstGeom prst="rect">
            <a:avLst/>
          </a:prstGeom>
          <a:noFill/>
        </p:spPr>
        <p:txBody>
          <a:bodyPr wrap="none" rtlCol="0">
            <a:spAutoFit/>
          </a:bodyPr>
          <a:lstStyle/>
          <a:p>
            <a:r>
              <a:rPr lang="en-US"/>
              <a:t>a)</a:t>
            </a:r>
          </a:p>
        </p:txBody>
      </p:sp>
      <p:pic>
        <p:nvPicPr>
          <p:cNvPr id="34" name="Picture 33">
            <a:extLst>
              <a:ext uri="{FF2B5EF4-FFF2-40B4-BE49-F238E27FC236}">
                <a16:creationId xmlns:a16="http://schemas.microsoft.com/office/drawing/2014/main" id="{7092C113-7B45-44A8-B2D8-CAD03948AF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79034" y="3519472"/>
            <a:ext cx="4253932" cy="3249644"/>
          </a:xfrm>
          <a:prstGeom prst="rect">
            <a:avLst/>
          </a:prstGeom>
          <a:noFill/>
          <a:ln>
            <a:noFill/>
          </a:ln>
        </p:spPr>
      </p:pic>
      <p:sp>
        <p:nvSpPr>
          <p:cNvPr id="5" name="TextBox 4">
            <a:extLst>
              <a:ext uri="{FF2B5EF4-FFF2-40B4-BE49-F238E27FC236}">
                <a16:creationId xmlns:a16="http://schemas.microsoft.com/office/drawing/2014/main" id="{9F03286E-0FEC-4F1A-9A7E-D04617C119CF}"/>
              </a:ext>
            </a:extLst>
          </p:cNvPr>
          <p:cNvSpPr txBox="1"/>
          <p:nvPr/>
        </p:nvSpPr>
        <p:spPr>
          <a:xfrm>
            <a:off x="7356786" y="3715963"/>
            <a:ext cx="420308"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10255428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TotalTime>
  <Words>1100</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Courier New</vt:lpstr>
      <vt:lpstr>Helvetica</vt:lpstr>
      <vt:lpstr>inherit</vt:lpstr>
      <vt:lpstr>Rockwell</vt:lpstr>
      <vt:lpstr>Symbol</vt:lpstr>
      <vt:lpstr>Wingdings</vt:lpstr>
      <vt:lpstr>Atlas</vt:lpstr>
      <vt:lpstr>Exploring Factors of a Restaurant Success in Florence Via Predictive Modelling </vt:lpstr>
      <vt:lpstr>The Problem (and its solution)</vt:lpstr>
      <vt:lpstr>The Data and Problem Definition</vt:lpstr>
      <vt:lpstr>Data Sources</vt:lpstr>
      <vt:lpstr>Problem definition</vt:lpstr>
      <vt:lpstr>We have the problem well formulated and we know what data are out there: how do we put this together?</vt:lpstr>
      <vt:lpstr>A Recipe for Success</vt:lpstr>
      <vt:lpstr>Now we have all the features and the ratings to predict. Let’s investigate them with some basic exploratory data analysis</vt:lpstr>
      <vt:lpstr>PowerPoint Presentation</vt:lpstr>
      <vt:lpstr>PowerPoint Presentation</vt:lpstr>
      <vt:lpstr>Relationship between our numerical features and relative ratings</vt:lpstr>
      <vt:lpstr>PowerPoint Presentation</vt:lpstr>
      <vt:lpstr>Modelling</vt:lpstr>
      <vt:lpstr>Multiple Linear Regression</vt:lpstr>
      <vt:lpstr>Regression Tree</vt:lpstr>
      <vt:lpstr>Finally, let’s say that a stakeholder already now the location and the type of restaurant she wants to open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Factors of a Restaurant Success in Florence Via Predictive Modelling </dc:title>
  <dc:creator>ghina anche</dc:creator>
  <cp:lastModifiedBy>ghina anche</cp:lastModifiedBy>
  <cp:revision>1</cp:revision>
  <dcterms:created xsi:type="dcterms:W3CDTF">2020-11-21T21:50:08Z</dcterms:created>
  <dcterms:modified xsi:type="dcterms:W3CDTF">2020-11-21T21:56:23Z</dcterms:modified>
</cp:coreProperties>
</file>