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f96bc1b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f96bc1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f96bc1b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f96bc1b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f96bc1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af96bc1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f96bc1b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f96bc1b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af96bc1b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af96bc1b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zh-CN" sz="2800">
                <a:solidFill>
                  <a:srgbClr val="333435"/>
                </a:solidFill>
              </a:rPr>
              <a:t>Gestión de tecnologías informáticas en las organizaciones</a:t>
            </a:r>
            <a:endParaRPr b="1" sz="2800">
              <a:solidFill>
                <a:srgbClr val="333435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Xinyu Chen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Igor Irigoyen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Iker Urdaniz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zh-CN" sz="2000"/>
              <a:t>Organización de la empresa y equipo</a:t>
            </a:r>
            <a:endParaRPr b="1"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/>
              <a:t>La empresa esta organizada en distintos categorías, por una parte estan los participantes del equipo de un equipo de desarrollo, formado por los siguientes tres roles: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zh-CN" sz="1200"/>
              <a:t>Product Owner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CN" sz="1200"/>
              <a:t>Scrum Master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CN" sz="1200"/>
              <a:t>Desarrollor</a:t>
            </a:r>
            <a:endParaRPr sz="12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0" y="2078875"/>
            <a:ext cx="3774300" cy="28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/>
              <a:t>Dejando a un lado el equipo de desarrollo la empresa cuenta también con otros dos equipos para complementar el trabajo del equipo de desarrollo: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200"/>
              <a:t>Equipo de Mantenimiento: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Ingenieros de Software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Control de Calidad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200"/>
              <a:t>Equipo de Operaciones: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Administradores de Sistemas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Administradores de Bases de Datos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Desplegadores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768"/>
              <a:buFont typeface="Arial"/>
              <a:buNone/>
            </a:pPr>
            <a:r>
              <a:rPr b="1" lang="zh-CN" sz="2255"/>
              <a:t>Miembros del equipo y sus roles</a:t>
            </a:r>
            <a:endParaRPr b="1" sz="2477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/>
              <a:t>El equipo esta conformado por tres miembros: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Xinyu Chen 	→ 	</a:t>
            </a:r>
            <a:r>
              <a:rPr b="1" lang="zh-CN" sz="1200"/>
              <a:t>Product Owner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Igor Irigoyen 	→ 	</a:t>
            </a:r>
            <a:r>
              <a:rPr b="1" lang="zh-CN" sz="1200"/>
              <a:t>Scrum Master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zh-CN" sz="1200"/>
              <a:t>Iker Urdaniz 	→ 	</a:t>
            </a:r>
            <a:r>
              <a:rPr b="1" lang="zh-CN" sz="1200"/>
              <a:t>Desarrollador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925" y="3655825"/>
            <a:ext cx="1358025" cy="13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225" y="2712400"/>
            <a:ext cx="1245574" cy="1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900" y="1160462"/>
            <a:ext cx="1279675" cy="12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CN" sz="2029">
                <a:solidFill>
                  <a:srgbClr val="1F2328"/>
                </a:solidFill>
                <a:highlight>
                  <a:srgbClr val="FFFFFF"/>
                </a:highlight>
              </a:rPr>
              <a:t>¿Cuáles son las herramientas de gestión del proyecto?</a:t>
            </a:r>
            <a:endParaRPr sz="252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6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zh-CN" sz="1200">
                <a:highlight>
                  <a:srgbClr val="FFFFFF"/>
                </a:highlight>
              </a:rPr>
              <a:t>Burndown Chart.</a:t>
            </a:r>
            <a:r>
              <a:rPr lang="zh-CN" sz="1200">
                <a:highlight>
                  <a:srgbClr val="FFFFFF"/>
                </a:highlight>
              </a:rPr>
              <a:t> En </a:t>
            </a:r>
            <a:r>
              <a:rPr i="1" lang="zh-CN" sz="1200">
                <a:highlight>
                  <a:srgbClr val="FFFFFF"/>
                </a:highlight>
              </a:rPr>
              <a:t>Scrum</a:t>
            </a:r>
            <a:r>
              <a:rPr lang="zh-CN" sz="1200">
                <a:highlight>
                  <a:srgbClr val="FFFFFF"/>
                </a:highlight>
              </a:rPr>
              <a:t> una de las métricas más importantes es el </a:t>
            </a:r>
            <a:r>
              <a:rPr i="1" lang="zh-CN" sz="1200">
                <a:highlight>
                  <a:srgbClr val="FFFFFF"/>
                </a:highlight>
              </a:rPr>
              <a:t>Burndown Chart</a:t>
            </a:r>
            <a:r>
              <a:rPr lang="zh-CN" sz="1200">
                <a:highlight>
                  <a:srgbClr val="FFFFFF"/>
                </a:highlight>
              </a:rPr>
              <a:t> o gráfico de velocidad, que indica la cantidad de puntos de historia que es capaz de realizar un equipo por </a:t>
            </a:r>
            <a:r>
              <a:rPr i="1" lang="zh-CN" sz="1200">
                <a:highlight>
                  <a:srgbClr val="FFFFFF"/>
                </a:highlight>
              </a:rPr>
              <a:t>Sprint</a:t>
            </a:r>
            <a:r>
              <a:rPr lang="zh-CN" sz="1200">
                <a:highlight>
                  <a:srgbClr val="FFFFFF"/>
                </a:highlight>
              </a:rPr>
              <a:t>, y cómo esa velocidad cambia a lo largo del tiempo.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zh-CN" sz="1200">
                <a:highlight>
                  <a:srgbClr val="FFFFFF"/>
                </a:highlight>
              </a:rPr>
              <a:t>GitHub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zh-CN" sz="1200">
                <a:highlight>
                  <a:srgbClr val="FFFFFF"/>
                </a:highlight>
              </a:rPr>
              <a:t>Backlog.</a:t>
            </a:r>
            <a:r>
              <a:rPr lang="zh-CN" sz="1200">
                <a:highlight>
                  <a:srgbClr val="FFFFFF"/>
                </a:highlight>
              </a:rPr>
              <a:t> En Kanban, por ejemplo, el backlog solo consiste en tareas que se priorizan, no obstante se pueden tener etiquetas dependiendo del ámbito.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highlight>
                  <a:srgbClr val="FFFFFF"/>
                </a:highlight>
              </a:rPr>
              <a:t>Aunque GitHub es más conocido como una plataforma de control de versiones, también ofrece funciones para la gestión del proyecto.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highlight>
                  <a:srgbClr val="FFFFFF"/>
                </a:highlight>
              </a:rPr>
              <a:t>En nuestro caso, hemos usado una de sus funcionalidades "Issues", allí hemos enumerado los distintos problemas que encontramos a la hora de avanzar el proyecto y ver entre todos para solucionar los problemas.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zh-CN" sz="1829">
                <a:solidFill>
                  <a:srgbClr val="1F2328"/>
                </a:solidFill>
                <a:highlight>
                  <a:srgbClr val="FFFFFF"/>
                </a:highlight>
              </a:rPr>
              <a:t>¿</a:t>
            </a:r>
            <a:r>
              <a:rPr lang="zh-CN" sz="2029">
                <a:solidFill>
                  <a:srgbClr val="1F2328"/>
                </a:solidFill>
                <a:highlight>
                  <a:srgbClr val="FFFFFF"/>
                </a:highlight>
              </a:rPr>
              <a:t>Cuáles</a:t>
            </a:r>
            <a:r>
              <a:rPr b="1" lang="zh-CN" sz="1829">
                <a:solidFill>
                  <a:srgbClr val="1F2328"/>
                </a:solidFill>
                <a:highlight>
                  <a:srgbClr val="FFFFFF"/>
                </a:highlight>
              </a:rPr>
              <a:t> son las herramientas de gestión de la configuración del proyecto?</a:t>
            </a:r>
            <a:endParaRPr b="1" sz="1829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334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>
                <a:highlight>
                  <a:srgbClr val="FFFFFF"/>
                </a:highlight>
              </a:rPr>
              <a:t>Utilizar </a:t>
            </a:r>
            <a:r>
              <a:rPr b="1" lang="zh-CN" sz="1200">
                <a:highlight>
                  <a:srgbClr val="FFFFFF"/>
                </a:highlight>
              </a:rPr>
              <a:t>GitHub</a:t>
            </a:r>
            <a:endParaRPr b="1" sz="1200">
              <a:highlight>
                <a:srgbClr val="FFFFFF"/>
              </a:highlight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zh-CN" sz="1200">
                <a:highlight>
                  <a:srgbClr val="FFFFFF"/>
                </a:highlight>
              </a:rPr>
              <a:t>Utilizar </a:t>
            </a:r>
            <a:r>
              <a:rPr b="1" lang="zh-CN" sz="1200">
                <a:highlight>
                  <a:srgbClr val="FFFFFF"/>
                </a:highlight>
              </a:rPr>
              <a:t>GitLab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>
                <a:highlight>
                  <a:srgbClr val="FFFFFF"/>
                </a:highlight>
              </a:rPr>
              <a:t>Para este proyecto hemos usado GitHub que es una herramienta muy adecuada para la gestión de la configuración del proyecto.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200">
                <a:highlight>
                  <a:srgbClr val="FFFFFF"/>
                </a:highlight>
              </a:rPr>
              <a:t>Girhub permite controlar versiones del código, gestionar ramificaciones (crear diferentes branches), fusionar cambios (haciendo merge solo o utilizando pull requests), y mantener un historial de todos los cambios realizados en el proyecto.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58235"/>
              <a:buFont typeface="Arial"/>
              <a:buNone/>
            </a:pPr>
            <a:r>
              <a:rPr b="1" lang="zh-CN" sz="1700"/>
              <a:t>¿</a:t>
            </a:r>
            <a:r>
              <a:rPr lang="zh-CN" sz="2029">
                <a:solidFill>
                  <a:srgbClr val="1F2328"/>
                </a:solidFill>
                <a:highlight>
                  <a:srgbClr val="FFFFFF"/>
                </a:highlight>
              </a:rPr>
              <a:t>Cómo</a:t>
            </a:r>
            <a:r>
              <a:rPr b="1" lang="zh-CN" sz="1700"/>
              <a:t> </a:t>
            </a:r>
            <a:r>
              <a:rPr b="1" lang="zh-CN" sz="1829">
                <a:solidFill>
                  <a:srgbClr val="1F2328"/>
                </a:solidFill>
                <a:highlight>
                  <a:srgbClr val="FFFFFF"/>
                </a:highlight>
              </a:rPr>
              <a:t>se</a:t>
            </a:r>
            <a:r>
              <a:rPr b="1" lang="zh-CN" sz="1700"/>
              <a:t> despliega el sistema en un entorno de test local?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highlight>
                  <a:srgbClr val="FFFFFF"/>
                </a:highlight>
              </a:rPr>
              <a:t>Para desplegar el sistema en un entorno de prueba local: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highlight>
                  <a:srgbClr val="FFFFFF"/>
                </a:highlight>
              </a:rPr>
              <a:t>Docker Compose: Herramienta que facilita la gestión de aplicaciones multi-contenedor. 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highlight>
                  <a:srgbClr val="FFFFFF"/>
                </a:highlight>
              </a:rPr>
              <a:t>Proporcionamos un archivo de configuración docker-compose.yml, que define y configura los servicios necesarios para el despliegue. Además, se emplea un archivo Dockerfile, con las instrucciones para la construcción de la imagen del servidor web.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highlight>
                  <a:srgbClr val="FFFFFF"/>
                </a:highlight>
              </a:rPr>
              <a:t>docker compose up: inicia el despliegue </a:t>
            </a:r>
            <a:r>
              <a:rPr lang="zh-CN" sz="1200">
                <a:highlight>
                  <a:srgbClr val="FFFFFF"/>
                </a:highlight>
              </a:rPr>
              <a:t>(automatizado) </a:t>
            </a:r>
            <a:r>
              <a:rPr lang="zh-CN" sz="1200">
                <a:highlight>
                  <a:srgbClr val="FFFFFF"/>
                </a:highlight>
              </a:rPr>
              <a:t>del sistema en su entorno local.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>
                <a:highlight>
                  <a:srgbClr val="FFFFFF"/>
                </a:highlight>
              </a:rPr>
              <a:t>Permite una configuración rápida, consistente y eficiente de todos los entornos.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38" y="3693225"/>
            <a:ext cx="2356925" cy="13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7412" l="7675" r="6941" t="7386"/>
          <a:stretch/>
        </p:blipFill>
        <p:spPr>
          <a:xfrm>
            <a:off x="6494750" y="3774675"/>
            <a:ext cx="2426425" cy="11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