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306" r:id="rId5"/>
    <p:sldId id="259" r:id="rId7"/>
    <p:sldId id="260" r:id="rId8"/>
    <p:sldId id="307" r:id="rId9"/>
    <p:sldId id="309" r:id="rId10"/>
    <p:sldId id="319" r:id="rId11"/>
    <p:sldId id="310" r:id="rId12"/>
    <p:sldId id="320" r:id="rId13"/>
    <p:sldId id="308" r:id="rId14"/>
    <p:sldId id="311" r:id="rId15"/>
    <p:sldId id="313" r:id="rId16"/>
    <p:sldId id="314" r:id="rId17"/>
    <p:sldId id="268" r:id="rId18"/>
    <p:sldId id="266" r:id="rId19"/>
    <p:sldId id="265" r:id="rId20"/>
    <p:sldId id="269" r:id="rId21"/>
    <p:sldId id="286" r:id="rId22"/>
    <p:sldId id="287" r:id="rId23"/>
    <p:sldId id="288" r:id="rId24"/>
    <p:sldId id="289" r:id="rId25"/>
    <p:sldId id="270" r:id="rId26"/>
    <p:sldId id="271" r:id="rId27"/>
    <p:sldId id="272" r:id="rId28"/>
    <p:sldId id="316" r:id="rId29"/>
    <p:sldId id="275" r:id="rId30"/>
    <p:sldId id="315" r:id="rId31"/>
    <p:sldId id="277" r:id="rId32"/>
    <p:sldId id="281" r:id="rId33"/>
    <p:sldId id="279" r:id="rId34"/>
    <p:sldId id="280" r:id="rId35"/>
    <p:sldId id="282" r:id="rId36"/>
    <p:sldId id="283" r:id="rId37"/>
    <p:sldId id="284" r:id="rId38"/>
    <p:sldId id="28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F47E-677B-4542-A9F9-3E21CFABA463}">
          <p14:sldIdLst>
            <p14:sldId id="256"/>
            <p14:sldId id="257"/>
            <p14:sldId id="260"/>
            <p14:sldId id="307"/>
            <p14:sldId id="309"/>
            <p14:sldId id="319"/>
            <p14:sldId id="310"/>
            <p14:sldId id="320"/>
            <p14:sldId id="308"/>
            <p14:sldId id="311"/>
            <p14:sldId id="313"/>
            <p14:sldId id="314"/>
            <p14:sldId id="268"/>
            <p14:sldId id="266"/>
            <p14:sldId id="265"/>
            <p14:sldId id="269"/>
            <p14:sldId id="286"/>
            <p14:sldId id="287"/>
            <p14:sldId id="288"/>
            <p14:sldId id="289"/>
            <p14:sldId id="270"/>
            <p14:sldId id="271"/>
            <p14:sldId id="272"/>
            <p14:sldId id="316"/>
            <p14:sldId id="275"/>
            <p14:sldId id="315"/>
            <p14:sldId id="277"/>
            <p14:sldId id="281"/>
            <p14:sldId id="279"/>
            <p14:sldId id="280"/>
            <p14:sldId id="282"/>
            <p14:sldId id="283"/>
            <p14:sldId id="284"/>
            <p14:sldId id="285"/>
            <p14:sldId id="259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Missed instructions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CanvasWindow</c:v>
                </c:pt>
                <c:pt idx="1">
                  <c:v>paint()</c:v>
                </c:pt>
                <c:pt idx="2">
                  <c:v>Our code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525</c:v>
                </c:pt>
                <c:pt idx="1">
                  <c:v>874</c:v>
                </c:pt>
                <c:pt idx="2">
                  <c:v>1288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CC5BB-7559-4F86-B19F-0508DBA45658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8399" cy="2971801"/>
          </a:xfrm>
        </p:spPr>
        <p:txBody>
          <a:bodyPr>
            <a:noAutofit/>
          </a:bodyPr>
          <a:lstStyle/>
          <a:p>
            <a:r>
              <a:rPr lang="nl-BE" sz="7200" dirty="0"/>
              <a:t>Software-ontwerp: </a:t>
            </a:r>
            <a:r>
              <a:rPr lang="nl-BE" sz="7200" dirty="0" err="1"/>
              <a:t>Tablr</a:t>
            </a:r>
            <a:br>
              <a:rPr lang="nl-BE" sz="7200" dirty="0"/>
            </a:br>
            <a:r>
              <a:rPr lang="nl-BE" sz="7200" dirty="0"/>
              <a:t>Iteration 2</a:t>
            </a:r>
            <a:endParaRPr lang="nl-B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endParaRPr lang="nl-BE" dirty="0"/>
          </a:p>
          <a:p>
            <a:r>
              <a:rPr lang="nl-BE" dirty="0"/>
              <a:t>Tom De Backer</a:t>
            </a:r>
            <a:endParaRPr lang="nl-BE" dirty="0"/>
          </a:p>
          <a:p>
            <a:r>
              <a:rPr lang="nl-BE" dirty="0"/>
              <a:t>Ignace Bleukx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ui"/>
          <p:cNvPicPr>
            <a:picLocks noChangeAspect="1"/>
          </p:cNvPicPr>
          <p:nvPr>
            <p:ph idx="1"/>
          </p:nvPr>
        </p:nvPicPr>
        <p:blipFill>
          <a:blip r:embed="rId1"/>
          <a:srcRect l="34488" t="46951"/>
          <a:stretch>
            <a:fillRect/>
          </a:stretch>
        </p:blipFill>
        <p:spPr>
          <a:xfrm>
            <a:off x="3429000" y="-31115"/>
            <a:ext cx="5334000" cy="6919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Domain</a:t>
            </a:r>
            <a:endParaRPr lang="" altLang="en-US"/>
          </a:p>
        </p:txBody>
      </p:sp>
      <p:pic>
        <p:nvPicPr>
          <p:cNvPr id="6" name="Content Placeholder 5" descr="dom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1595" y="1851025"/>
            <a:ext cx="9589770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handling subwindows</a:t>
            </a:r>
            <a:endParaRPr lang="" altLang="en-US"/>
          </a:p>
        </p:txBody>
      </p:sp>
      <p:pic>
        <p:nvPicPr>
          <p:cNvPr id="4" name="Content Placeholder 3" descr="Screenshot from 2019-04-29 15.39.31"/>
          <p:cNvPicPr>
            <a:picLocks noChangeAspect="1"/>
          </p:cNvPicPr>
          <p:nvPr>
            <p:ph idx="1"/>
          </p:nvPr>
        </p:nvPicPr>
        <p:blipFill>
          <a:blip r:embed="rId1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WindowManager holds all UI's/Subwindows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1. Design: handling subwindows</a:t>
            </a:r>
            <a:endParaRPr lang="en-US" altLang="en-US"/>
          </a:p>
        </p:txBody>
      </p:sp>
      <p:pic>
        <p:nvPicPr>
          <p:cNvPr id="4" name="Content Placeholder 3" descr="Screenshot from 2019-04-29 15.39.31"/>
          <p:cNvPicPr>
            <a:picLocks noChangeAspect="1"/>
          </p:cNvPicPr>
          <p:nvPr>
            <p:ph idx="1"/>
          </p:nvPr>
        </p:nvPicPr>
        <p:blipFill>
          <a:blip r:embed="rId1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WindowManager holds all UI's/Subwindows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129030" y="391287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Opening/Closing means activating/deactivating </a:t>
            </a:r>
            <a:endParaRPr lang="" altLang="en-US"/>
          </a:p>
        </p:txBody>
      </p:sp>
      <p:pic>
        <p:nvPicPr>
          <p:cNvPr id="6" name="Picture 5" descr="Screenshot from 2019-04-29 15.44.19"/>
          <p:cNvPicPr>
            <a:picLocks noChangeAspect="1"/>
          </p:cNvPicPr>
          <p:nvPr/>
        </p:nvPicPr>
        <p:blipFill>
          <a:blip r:embed="rId2"/>
          <a:srcRect t="15072"/>
          <a:stretch>
            <a:fillRect/>
          </a:stretch>
        </p:blipFill>
        <p:spPr>
          <a:xfrm>
            <a:off x="1059180" y="4364990"/>
            <a:ext cx="7466965" cy="930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handling subwindows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 Opening a subwindow multiple times means cloning an existing UI at different coordinates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Cloning is reference-based, so changes in clones are always reflected in the original window, etc.</a:t>
            </a:r>
            <a:endParaRPr lang="" altLang="en-US"/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48.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570480"/>
            <a:ext cx="702881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Extensibility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All program logic is contained in the loadUI method of UI's, can be modified in one place.</a:t>
            </a:r>
            <a:endParaRPr lang="" altLang="nl-BE" dirty="0">
              <a:sym typeface="Wingdings" panose="05000000000000000000" pitchFamily="2" charset="2"/>
            </a:endParaRPr>
          </a:p>
          <a:p>
            <a:pPr>
              <a:buFont typeface="Arial" panose="02080604020202020204" pitchFamily="34" charset="0"/>
              <a:buChar char="•"/>
            </a:pPr>
            <a:endParaRPr lang="" altLang="nl-BE" dirty="0">
              <a:sym typeface="Wingdings" panose="05000000000000000000" pitchFamily="2" charset="2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UI and Domain stand on their own, collect all actions in List&lt;Runnable&gt;. Additional concepts can always follow this logic.</a:t>
            </a:r>
            <a:endParaRPr lang="" altLang="nl-BE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7671" y="1855894"/>
            <a:ext cx="3612198" cy="432960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48410" y="2070735"/>
            <a:ext cx="61423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Start by testing all Use Cases (55% coverage)</a:t>
            </a:r>
            <a:endParaRPr lang="" altLang="en-US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Improve coverage with focused testing of remaining parts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Total Coverage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7300" y="1957705"/>
            <a:ext cx="9738360" cy="2693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1097280" y="1845945"/>
            <a:ext cx="4330065" cy="822325"/>
          </a:xfrm>
        </p:spPr>
        <p:txBody>
          <a:bodyPr>
            <a:normAutofit/>
          </a:bodyPr>
          <a:p>
            <a:r>
              <a:rPr lang="" altLang="en-US" sz="1800"/>
              <a:t>Missed instructions: </a:t>
            </a:r>
            <a:r>
              <a:rPr lang="" altLang="en-US" sz="1800" u="sng"/>
              <a:t>2687</a:t>
            </a:r>
            <a:endParaRPr lang="" altLang="en-US" sz="1800" u="sng"/>
          </a:p>
          <a:p>
            <a:endParaRPr lang="" altLang="en-US" sz="1800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pPr marL="0" indent="0">
              <a:buNone/>
            </a:pPr>
            <a:endParaRPr lang="" altLang="en-US" u="sng"/>
          </a:p>
        </p:txBody>
      </p:sp>
      <p:graphicFrame>
        <p:nvGraphicFramePr>
          <p:cNvPr id="5" name="Chart 4"/>
          <p:cNvGraphicFramePr/>
          <p:nvPr/>
        </p:nvGraphicFramePr>
        <p:xfrm>
          <a:off x="5256530" y="2338705"/>
          <a:ext cx="5214620" cy="3741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001125" y="301625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CanvasWindow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262110" y="440436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paint() 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256530" y="3143250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Our code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00760" y="4063365"/>
            <a:ext cx="475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Coverage without CanvasWindow and paint(): 92.4%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project management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80604020202020204" pitchFamily="34" charset="0"/>
              <a:buNone/>
            </a:pPr>
            <a:r>
              <a:rPr lang="" altLang="nl-BE" dirty="0"/>
              <a:t>This </a:t>
            </a:r>
            <a:r>
              <a:rPr lang="nl-BE" dirty="0"/>
              <a:t>iteration: 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Domain </a:t>
            </a:r>
            <a:r>
              <a:rPr lang="nl-BE" dirty="0" err="1"/>
              <a:t>Coordinator</a:t>
            </a:r>
            <a:r>
              <a:rPr lang="nl-BE" dirty="0"/>
              <a:t>: Martijn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Coordinator</a:t>
            </a:r>
            <a:r>
              <a:rPr lang="nl-BE" dirty="0"/>
              <a:t>: </a:t>
            </a:r>
            <a:r>
              <a:rPr lang="nl-BE" dirty="0" err="1"/>
              <a:t>Ignace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Design </a:t>
            </a:r>
            <a:r>
              <a:rPr lang="nl-BE" dirty="0" err="1"/>
              <a:t>Coordinator</a:t>
            </a:r>
            <a:r>
              <a:rPr lang="nl-BE" dirty="0"/>
              <a:t>: Tom &amp; Quinten </a:t>
            </a:r>
            <a:endParaRPr lang="nl-BE" dirty="0"/>
          </a:p>
          <a:p>
            <a:pPr marL="0" indent="0">
              <a:buFont typeface="Arial" panose="02080604020202020204" pitchFamily="34" charset="0"/>
              <a:buNone/>
            </a:pPr>
            <a:endParaRPr lang="nl-BE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" altLang="en-US" dirty="0">
                <a:sym typeface="+mn-ea"/>
              </a:rPr>
              <a:t>Next </a:t>
            </a:r>
            <a:r>
              <a:rPr lang="nl-BE" dirty="0">
                <a:sym typeface="+mn-ea"/>
              </a:rPr>
              <a:t>iteration: 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Domain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Quinten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>
                <a:sym typeface="+mn-ea"/>
              </a:rPr>
              <a:t>Testing</a:t>
            </a:r>
            <a:r>
              <a:rPr lang="nl-BE" dirty="0">
                <a:sym typeface="+mn-ea"/>
              </a:rPr>
              <a:t>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 err="1">
                <a:sym typeface="+mn-ea"/>
              </a:rPr>
              <a:t>Martijn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Design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Ignace </a:t>
            </a:r>
            <a:r>
              <a:rPr lang="nl-BE" dirty="0">
                <a:sym typeface="+mn-ea"/>
              </a:rPr>
              <a:t>&amp; </a:t>
            </a:r>
            <a:r>
              <a:rPr lang="" altLang="nl-BE" dirty="0">
                <a:sym typeface="+mn-ea"/>
              </a:rPr>
              <a:t>Tom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Design</a:t>
            </a:r>
            <a:r>
              <a:rPr lang="" altLang="nl-BE" dirty="0"/>
              <a:t>: then vs Now</a:t>
            </a:r>
            <a:endParaRPr lang="" alt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32" b="41534"/>
          <a:stretch>
            <a:fillRect/>
          </a:stretch>
        </p:blipFill>
        <p:spPr>
          <a:xfrm>
            <a:off x="1273175" y="3277870"/>
            <a:ext cx="7686675" cy="3016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3175" y="2422525"/>
            <a:ext cx="100025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" altLang="en-US"/>
              <a:t>Iteration 1:</a:t>
            </a:r>
            <a:endParaRPr lang="" altLang="en-US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was used by </a:t>
            </a:r>
            <a:r>
              <a:rPr lang="" altLang="en-US" u="sng"/>
              <a:t>every object</a:t>
            </a:r>
            <a:r>
              <a:rPr lang="" altLang="en-US"/>
              <a:t> to modify Domain or UI</a:t>
            </a:r>
            <a:endParaRPr lang="" altLang="en-US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made use of UIFacade and DomainFacade	 </a:t>
            </a:r>
            <a:endParaRPr lang="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Spent</a:t>
            </a:r>
            <a:r>
              <a:rPr lang="nl-BE" dirty="0"/>
              <a:t> </a:t>
            </a:r>
            <a:r>
              <a:rPr lang="nl-BE" dirty="0" err="1"/>
              <a:t>hours</a:t>
            </a:r>
            <a:r>
              <a:rPr lang="nl-BE" dirty="0"/>
              <a:t>: Group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25 </a:t>
            </a:r>
            <a:r>
              <a:rPr lang="" altLang="nl-BE" dirty="0"/>
              <a:t>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Individual</a:t>
            </a:r>
            <a:r>
              <a:rPr lang="nl-BE" dirty="0"/>
              <a:t>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5" name="Tijdelijke aanduiding voor inhoud 2"/>
          <p:cNvSpPr>
            <a:spLocks noGrp="1"/>
          </p:cNvSpPr>
          <p:nvPr/>
        </p:nvSpPr>
        <p:spPr>
          <a:xfrm>
            <a:off x="1224280" y="1972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en-US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en-US" dirty="0"/>
              <a:t>50 </a:t>
            </a:r>
            <a:r>
              <a:rPr lang="en-US" altLang="nl-BE" dirty="0"/>
              <a:t>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35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30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" altLang="en-US"/>
              <a:t>Find UIElement that needs to act upon input</a:t>
            </a:r>
            <a:endParaRPr lang="" altLang="en-US"/>
          </a:p>
          <a:p>
            <a:pPr marL="457200" indent="-457200">
              <a:buAutoNum type="arabicPeriod"/>
            </a:pPr>
            <a:r>
              <a:rPr lang="en-US" altLang="en-US" sz="2000">
                <a:sym typeface="+mn-ea"/>
              </a:rPr>
              <a:t>Invoke its singleClickHandler() / keyEventHandler()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Modifies UIElement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Uses a Tablr reference to modify Domain if necessary</a:t>
            </a:r>
            <a:endParaRPr lang="" altLang="en-US"/>
          </a:p>
          <a:p>
            <a:pPr>
              <a:buAutoNum type="arabicPeriod"/>
            </a:pPr>
            <a:r>
              <a:rPr lang="" altLang="en-US"/>
              <a:t> Notify other UIElements if Domain changed</a:t>
            </a:r>
            <a:endParaRPr lang="" altLang="en-US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marL="914400" lvl="1" indent="-457200">
              <a:buAutoNum type="arabicPeriod"/>
            </a:pPr>
            <a:endParaRPr lang="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Adding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4" name="Content Placeholder 3" descr="useCas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3830" y="1737360"/>
            <a:ext cx="972185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Edit</a:t>
            </a:r>
            <a:r>
              <a:rPr lang="nl-BE" dirty="0"/>
              <a:t> a </a:t>
            </a:r>
            <a:r>
              <a:rPr lang="nl-BE" dirty="0" err="1"/>
              <a:t>table</a:t>
            </a:r>
            <a:r>
              <a:rPr lang="nl-BE" dirty="0"/>
              <a:t> name</a:t>
            </a:r>
            <a:endParaRPr lang="en-US" dirty="0"/>
          </a:p>
        </p:txBody>
      </p:sp>
      <p:pic>
        <p:nvPicPr>
          <p:cNvPr id="3" name="Content Placeholder 2" descr="usecase2"/>
          <p:cNvPicPr>
            <a:picLocks noChangeAspect="1"/>
          </p:cNvPicPr>
          <p:nvPr>
            <p:ph idx="1"/>
          </p:nvPr>
        </p:nvPicPr>
        <p:blipFill>
          <a:blip r:embed="rId1"/>
          <a:srcRect b="40688"/>
          <a:stretch>
            <a:fillRect/>
          </a:stretch>
        </p:blipFill>
        <p:spPr>
          <a:xfrm>
            <a:off x="1538605" y="1847215"/>
            <a:ext cx="957326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nl-BE" dirty="0">
                <a:sym typeface="+mn-ea"/>
              </a:rPr>
              <a:t>2. </a:t>
            </a:r>
            <a:r>
              <a:rPr lang="nl-BE" dirty="0" err="1">
                <a:sym typeface="+mn-ea"/>
              </a:rPr>
              <a:t>Edit</a:t>
            </a:r>
            <a:r>
              <a:rPr lang="nl-BE" dirty="0">
                <a:sym typeface="+mn-ea"/>
              </a:rPr>
              <a:t> a </a:t>
            </a:r>
            <a:r>
              <a:rPr lang="nl-BE" dirty="0" err="1">
                <a:sym typeface="+mn-ea"/>
              </a:rPr>
              <a:t>table</a:t>
            </a:r>
            <a:r>
              <a:rPr lang="nl-BE" dirty="0">
                <a:sym typeface="+mn-ea"/>
              </a:rPr>
              <a:t> name </a:t>
            </a:r>
            <a:r>
              <a:rPr lang="" altLang="nl-BE" dirty="0">
                <a:sym typeface="+mn-ea"/>
              </a:rPr>
              <a:t>(continued)</a:t>
            </a:r>
            <a:endParaRPr lang="" altLang="nl-BE" dirty="0">
              <a:sym typeface="+mn-ea"/>
            </a:endParaRPr>
          </a:p>
        </p:txBody>
      </p:sp>
      <p:pic>
        <p:nvPicPr>
          <p:cNvPr id="4" name="Content Placeholder 3" descr="usecase2"/>
          <p:cNvPicPr>
            <a:picLocks noChangeAspect="1"/>
          </p:cNvPicPr>
          <p:nvPr>
            <p:ph idx="1"/>
          </p:nvPr>
        </p:nvPicPr>
        <p:blipFill>
          <a:blip r:embed="rId1"/>
          <a:srcRect t="62105"/>
          <a:stretch>
            <a:fillRect/>
          </a:stretch>
        </p:blipFill>
        <p:spPr>
          <a:xfrm>
            <a:off x="319405" y="2247265"/>
            <a:ext cx="11614785" cy="34296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21727"/>
            <a:ext cx="10058400" cy="1450757"/>
          </a:xfrm>
        </p:spPr>
        <p:txBody>
          <a:bodyPr/>
          <a:lstStyle/>
          <a:p>
            <a:r>
              <a:rPr lang="nl-BE" dirty="0"/>
              <a:t>3. Delete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7" name="Content Placeholder 6" descr="useCase3"/>
          <p:cNvPicPr>
            <a:picLocks noChangeAspect="1"/>
          </p:cNvPicPr>
          <p:nvPr>
            <p:ph idx="1"/>
          </p:nvPr>
        </p:nvPicPr>
        <p:blipFill>
          <a:blip r:embed="rId1"/>
          <a:srcRect b="4218"/>
          <a:stretch>
            <a:fillRect/>
          </a:stretch>
        </p:blipFill>
        <p:spPr>
          <a:xfrm>
            <a:off x="336550" y="1008380"/>
            <a:ext cx="1151890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4. Open a Table </a:t>
            </a:r>
            <a:endParaRPr lang="" altLang="en-US"/>
          </a:p>
        </p:txBody>
      </p:sp>
      <p:pic>
        <p:nvPicPr>
          <p:cNvPr id="4" name="Content Placeholder 3" descr="useCase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360" y="1894840"/>
            <a:ext cx="10954385" cy="4206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48677"/>
            <a:ext cx="10058400" cy="1450757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Add</a:t>
            </a:r>
            <a:r>
              <a:rPr lang="nl-BE" dirty="0"/>
              <a:t> Column</a:t>
            </a:r>
            <a:endParaRPr lang="en-US" dirty="0"/>
          </a:p>
        </p:txBody>
      </p:sp>
      <p:pic>
        <p:nvPicPr>
          <p:cNvPr id="4" name="Content Placeholder 3" descr="useCase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538605"/>
            <a:ext cx="1020635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then vs Now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Iteration 2: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DomainElements </a:t>
            </a:r>
            <a:r>
              <a:rPr lang="" altLang="en-US"/>
              <a:t>and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UIElements </a:t>
            </a:r>
            <a:r>
              <a:rPr lang="" altLang="en-US"/>
              <a:t>are free of references to </a:t>
            </a:r>
            <a:r>
              <a:rPr lang="" altLang="en-US">
                <a:solidFill>
                  <a:schemeClr val="accent1"/>
                </a:solidFill>
              </a:rPr>
              <a:t>'Tablr'-specific</a:t>
            </a:r>
            <a:r>
              <a:rPr lang="" altLang="en-US"/>
              <a:t> Classes</a:t>
            </a:r>
            <a:endParaRPr lang="" altLang="en-US"/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13.44"/>
          <p:cNvPicPr>
            <a:picLocks noChangeAspect="1"/>
          </p:cNvPicPr>
          <p:nvPr/>
        </p:nvPicPr>
        <p:blipFill>
          <a:blip r:embed="rId1"/>
          <a:srcRect t="17164"/>
          <a:stretch>
            <a:fillRect/>
          </a:stretch>
        </p:blipFill>
        <p:spPr>
          <a:xfrm>
            <a:off x="984250" y="2914015"/>
            <a:ext cx="9459595" cy="3279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4545" y="4238625"/>
            <a:ext cx="118681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25840" y="3735705"/>
            <a:ext cx="175450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11830" y="2954655"/>
            <a:ext cx="204343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37790" y="3843655"/>
            <a:ext cx="143510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32910" y="3833495"/>
            <a:ext cx="1506855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33540" y="3853815"/>
            <a:ext cx="135128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467569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 </a:t>
            </a:r>
            <a:r>
              <a:rPr lang="" altLang="nl-BE" dirty="0" err="1"/>
              <a:t>(a)</a:t>
            </a:r>
            <a:endParaRPr lang="" altLang="nl-BE" dirty="0" err="1"/>
          </a:p>
        </p:txBody>
      </p:sp>
      <p:pic>
        <p:nvPicPr>
          <p:cNvPr id="4" name="Content Placeholder 3" descr="useCase6.1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360" y="983615"/>
            <a:ext cx="10749915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(b)</a:t>
            </a:r>
            <a:endParaRPr lang="en-US" dirty="0"/>
          </a:p>
        </p:txBody>
      </p:sp>
      <p:pic>
        <p:nvPicPr>
          <p:cNvPr id="4" name="Content Placeholder 3" descr="useCase6.1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740" y="1609090"/>
            <a:ext cx="1051052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65" y="-22642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61649" y="1737360"/>
            <a:ext cx="1735494" cy="101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useCase6.1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1565" y="1556385"/>
            <a:ext cx="10008870" cy="50819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56627"/>
            <a:ext cx="10058400" cy="1450757"/>
          </a:xfrm>
        </p:spPr>
        <p:txBody>
          <a:bodyPr/>
          <a:lstStyle/>
          <a:p>
            <a:r>
              <a:rPr lang="nl-BE" dirty="0"/>
              <a:t>7. Delete Column</a:t>
            </a:r>
            <a:endParaRPr lang="en-US" dirty="0"/>
          </a:p>
        </p:txBody>
      </p:sp>
      <p:pic>
        <p:nvPicPr>
          <p:cNvPr id="4" name="Content Placeholder 3" descr="useCase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1092835"/>
            <a:ext cx="9695180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175" y="1639570"/>
            <a:ext cx="10407015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Value</a:t>
            </a:r>
            <a:endParaRPr lang="en-US" dirty="0"/>
          </a:p>
        </p:txBody>
      </p:sp>
      <p:pic>
        <p:nvPicPr>
          <p:cNvPr id="4" name="Content Placeholder 3" descr="useCase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3015" y="1659890"/>
            <a:ext cx="97275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05192"/>
            <a:ext cx="10058400" cy="1450757"/>
          </a:xfrm>
        </p:spPr>
        <p:txBody>
          <a:bodyPr/>
          <a:lstStyle/>
          <a:p>
            <a:r>
              <a:rPr lang="nl-BE" dirty="0"/>
              <a:t>10. Delete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8730" y="1426845"/>
            <a:ext cx="9654540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  <a:endParaRPr lang="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4068661"/>
            <a:ext cx="63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" altLang="en-US"/>
              <a:t>Iteration 1:</a:t>
            </a:r>
            <a:endParaRPr lang="" altLang="en-US"/>
          </a:p>
          <a:p>
            <a:r>
              <a:rPr lang="" altLang="en-US"/>
              <a:t>The loading of different UI's was handled in different UIElements</a:t>
            </a:r>
            <a:endParaRPr lang="" altLang="en-US"/>
          </a:p>
          <a:p>
            <a:pPr lvl="1"/>
            <a:r>
              <a:rPr lang="" altLang="en-US"/>
              <a:t>e.g. ListView.loadFromTables()</a:t>
            </a: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  <a:endParaRPr lang="" alt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097280" y="1845945"/>
            <a:ext cx="5766435" cy="4023360"/>
          </a:xfrm>
        </p:spPr>
        <p:txBody>
          <a:bodyPr/>
          <a:p>
            <a:pPr marL="0" indent="0">
              <a:buNone/>
            </a:pPr>
            <a:r>
              <a:rPr lang="" altLang="en-US"/>
              <a:t>Iteration 2: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Subwindows inherit from superclass UI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Method loadUI() to create the necessary components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Tablr-logic is specified in the loading of a UI, not in UIElements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 descr="Screenshot from 2019-04-29 15.21.22"/>
          <p:cNvPicPr>
            <a:picLocks noChangeAspect="1"/>
          </p:cNvPicPr>
          <p:nvPr/>
        </p:nvPicPr>
        <p:blipFill>
          <a:blip r:embed="rId1"/>
          <a:srcRect t="7937" b="6350"/>
          <a:stretch>
            <a:fillRect/>
          </a:stretch>
        </p:blipFill>
        <p:spPr>
          <a:xfrm>
            <a:off x="6924675" y="1845945"/>
            <a:ext cx="4657090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then vs Now</a:t>
            </a:r>
            <a:endParaRPr lang="" altLang="en-US"/>
          </a:p>
        </p:txBody>
      </p:sp>
      <p:pic>
        <p:nvPicPr>
          <p:cNvPr id="4" name="Content Placeholder 3" descr="Screenshot from 2019-04-29 15.25.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3035300"/>
            <a:ext cx="7425690" cy="1230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2195" y="2040255"/>
            <a:ext cx="915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Iteration 2: extensive use of Listeners to specify behaviour of UIElements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385"/>
            <a:ext cx="10058400" cy="1286510"/>
          </a:xfrm>
        </p:spPr>
        <p:txBody>
          <a:bodyPr/>
          <a:p>
            <a:r>
              <a:rPr lang="" altLang="en-US"/>
              <a:t>1. Design: class diagram</a:t>
            </a:r>
            <a:endParaRPr lang="" altLang="en-US"/>
          </a:p>
        </p:txBody>
      </p:sp>
      <p:pic>
        <p:nvPicPr>
          <p:cNvPr id="4" name="Content Placeholder 3" descr="classdiagram_iteratie2_bas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5465" y="1845945"/>
            <a:ext cx="862076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lassdiagram_iterati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4965" y="1270"/>
            <a:ext cx="8942070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59192"/>
            <a:ext cx="10058400" cy="1450757"/>
          </a:xfrm>
        </p:spPr>
        <p:txBody>
          <a:bodyPr/>
          <a:p>
            <a:r>
              <a:rPr lang="" altLang="en-US"/>
              <a:t>1. Design: UI elements</a:t>
            </a:r>
            <a:endParaRPr lang="" altLang="en-US"/>
          </a:p>
        </p:txBody>
      </p:sp>
      <p:pic>
        <p:nvPicPr>
          <p:cNvPr id="4" name="Content Placeholder 3" descr="ui"/>
          <p:cNvPicPr>
            <a:picLocks noChangeAspect="1"/>
          </p:cNvPicPr>
          <p:nvPr>
            <p:ph idx="1"/>
          </p:nvPr>
        </p:nvPicPr>
        <p:blipFill>
          <a:blip r:embed="rId1"/>
          <a:srcRect r="38888" b="54879"/>
          <a:stretch>
            <a:fillRect/>
          </a:stretch>
        </p:blipFill>
        <p:spPr>
          <a:xfrm>
            <a:off x="3347720" y="979170"/>
            <a:ext cx="4915535" cy="5690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2840</Words>
  <Application>WPS Presentation</Application>
  <PresentationFormat>Breedbeeld</PresentationFormat>
  <Paragraphs>171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Calibri Light</vt:lpstr>
      <vt:lpstr>DejaVu Sans</vt:lpstr>
      <vt:lpstr>微软雅黑</vt:lpstr>
      <vt:lpstr>AR PL UKai CN</vt:lpstr>
      <vt:lpstr/>
      <vt:lpstr>Arial Unicode MS</vt:lpstr>
      <vt:lpstr>Abyssinica SIL</vt:lpstr>
      <vt:lpstr>Operating instructions</vt:lpstr>
      <vt:lpstr>Retrospect</vt:lpstr>
      <vt:lpstr>Software-ontwerp: Tablr Iteration 2</vt:lpstr>
      <vt:lpstr>1. Design</vt:lpstr>
      <vt:lpstr>PowerPoint 演示文稿</vt:lpstr>
      <vt:lpstr>Class Diagram - 1</vt:lpstr>
      <vt:lpstr>Class Diagram - 2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Design: handling subwindows</vt:lpstr>
      <vt:lpstr>PowerPoint 演示文稿</vt:lpstr>
      <vt:lpstr>3. Extensibility </vt:lpstr>
      <vt:lpstr>4. Testing Approach</vt:lpstr>
      <vt:lpstr>4. Testing Approach – Total Coverage</vt:lpstr>
      <vt:lpstr>4. Testing Approach – Adjusted Coverage</vt:lpstr>
      <vt:lpstr>Overview of project management</vt:lpstr>
      <vt:lpstr>Spent hours: Group work</vt:lpstr>
      <vt:lpstr>Individual work</vt:lpstr>
      <vt:lpstr>Study</vt:lpstr>
      <vt:lpstr>Use cases</vt:lpstr>
      <vt:lpstr>1. Adding a table</vt:lpstr>
      <vt:lpstr>2. Edit a table name</vt:lpstr>
      <vt:lpstr>PowerPoint 演示文稿</vt:lpstr>
      <vt:lpstr>3. Delete table</vt:lpstr>
      <vt:lpstr>PowerPoint 演示文稿</vt:lpstr>
      <vt:lpstr>5. Add Column</vt:lpstr>
      <vt:lpstr>6. Edit Column Characteristic</vt:lpstr>
      <vt:lpstr>6. Edit Column Characteristic (b)</vt:lpstr>
      <vt:lpstr>6. Edit Column Characteristic (c)</vt:lpstr>
      <vt:lpstr>7. Delete Column</vt:lpstr>
      <vt:lpstr>8. Add Row</vt:lpstr>
      <vt:lpstr>9. Edit Row Value</vt:lpstr>
      <vt:lpstr>10. Delete Row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Software-ontwerp: Tablr Iteration 2</dc:title>
  <dc:creator>Tom De Backer</dc:creator>
  <cp:lastModifiedBy>quinten</cp:lastModifiedBy>
  <cp:revision>11</cp:revision>
  <dcterms:created xsi:type="dcterms:W3CDTF">2019-04-29T15:49:26Z</dcterms:created>
  <dcterms:modified xsi:type="dcterms:W3CDTF">2019-04-29T15:49:26Z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