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6" r:id="rId12"/>
    <p:sldId id="258" r:id="rId13"/>
    <p:sldId id="265" r:id="rId14"/>
    <p:sldId id="269" r:id="rId15"/>
    <p:sldId id="286" r:id="rId16"/>
    <p:sldId id="287" r:id="rId17"/>
    <p:sldId id="288" r:id="rId18"/>
    <p:sldId id="28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1" r:id="rId28"/>
    <p:sldId id="278" r:id="rId29"/>
    <p:sldId id="279" r:id="rId30"/>
    <p:sldId id="280" r:id="rId31"/>
    <p:sldId id="282" r:id="rId32"/>
    <p:sldId id="283" r:id="rId33"/>
    <p:sldId id="284" r:id="rId34"/>
    <p:sldId id="28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3BF47E-677B-4542-A9F9-3E21CFABA463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7"/>
            <p14:sldId id="268"/>
            <p14:sldId id="266"/>
            <p14:sldId id="258"/>
            <p14:sldId id="265"/>
            <p14:sldId id="269"/>
            <p14:sldId id="286"/>
            <p14:sldId id="287"/>
            <p14:sldId id="288"/>
            <p14:sldId id="28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81"/>
            <p14:sldId id="278"/>
            <p14:sldId id="279"/>
            <p14:sldId id="280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6D-48DB-808D-7FADB418784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6D-48DB-808D-7FADB41878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D6D-48DB-808D-7FADB418784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D6D-48DB-808D-7FADB418784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D6D-48DB-808D-7FADB418784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D6D-48DB-808D-7FADB418784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D6D-48DB-808D-7FADB418784E}"/>
              </c:ext>
            </c:extLst>
          </c:dPt>
          <c:dPt>
            <c:idx val="7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D6D-48DB-808D-7FADB418784E}"/>
              </c:ext>
            </c:extLst>
          </c:dPt>
          <c:dLbls>
            <c:dLbl>
              <c:idx val="0"/>
              <c:layout>
                <c:manualLayout>
                  <c:x val="-5.3756399006772586E-2"/>
                  <c:y val="2.9288744796669868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D6D-48DB-808D-7FADB418784E}"/>
                </c:ext>
              </c:extLst>
            </c:dLbl>
            <c:dLbl>
              <c:idx val="1"/>
              <c:layout>
                <c:manualLayout>
                  <c:x val="9.0715979241772701E-2"/>
                  <c:y val="4.1226384886327251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6D-48DB-808D-7FADB418784E}"/>
                </c:ext>
              </c:extLst>
            </c:dLbl>
            <c:dLbl>
              <c:idx val="2"/>
              <c:layout>
                <c:manualLayout>
                  <c:x val="-0.13088897317085235"/>
                  <c:y val="0.1102143916926568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1864717425317507E-2"/>
                      <c:h val="8.701322566319731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CD6D-48DB-808D-7FADB418784E}"/>
                </c:ext>
              </c:extLst>
            </c:dLbl>
            <c:dLbl>
              <c:idx val="6"/>
              <c:layout>
                <c:manualLayout>
                  <c:x val="0.10317136888889746"/>
                  <c:y val="-0.165902698729499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222883490747682"/>
                      <c:h val="0.1086221183180454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CD6D-48DB-808D-7FADB418784E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Sheet1!$A$4:$A$11</c:f>
              <c:strCache>
                <c:ptCount val="8"/>
                <c:pt idx="0">
                  <c:v>Exceptions</c:v>
                </c:pt>
                <c:pt idx="1">
                  <c:v>UI</c:v>
                </c:pt>
                <c:pt idx="2">
                  <c:v>Tests</c:v>
                </c:pt>
                <c:pt idx="3">
                  <c:v>Facades</c:v>
                </c:pt>
                <c:pt idx="4">
                  <c:v>domain</c:v>
                </c:pt>
                <c:pt idx="5">
                  <c:v>Canvaswindow</c:v>
                </c:pt>
                <c:pt idx="6">
                  <c:v>UIElements</c:v>
                </c:pt>
                <c:pt idx="7">
                  <c:v>Uncovered</c:v>
                </c:pt>
              </c:strCache>
            </c:strRef>
          </c:cat>
          <c:val>
            <c:numRef>
              <c:f>Sheet1!$C$4:$C$11</c:f>
              <c:numCache>
                <c:formatCode>0%</c:formatCode>
                <c:ptCount val="8"/>
                <c:pt idx="0">
                  <c:v>6.770480704129993E-4</c:v>
                </c:pt>
                <c:pt idx="1">
                  <c:v>4.9650191830286619E-3</c:v>
                </c:pt>
                <c:pt idx="2">
                  <c:v>0.29485443466486122</c:v>
                </c:pt>
                <c:pt idx="3">
                  <c:v>6.6914917625818096E-2</c:v>
                </c:pt>
                <c:pt idx="4">
                  <c:v>0.1049424509140149</c:v>
                </c:pt>
                <c:pt idx="5">
                  <c:v>1.579778830963665E-2</c:v>
                </c:pt>
                <c:pt idx="6">
                  <c:v>0.29812683367185738</c:v>
                </c:pt>
                <c:pt idx="7">
                  <c:v>0.21372150756037012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D6D-48DB-808D-7FADB418784E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9A-4D6E-A5DC-085E960F1E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9A-4D6E-A5DC-085E960F1E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39A-4D6E-A5DC-085E960F1E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39A-4D6E-A5DC-085E960F1E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39A-4D6E-A5DC-085E960F1E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39A-4D6E-A5DC-085E960F1E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39A-4D6E-A5DC-085E960F1EC1}"/>
              </c:ext>
            </c:extLst>
          </c:dPt>
          <c:dPt>
            <c:idx val="7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39A-4D6E-A5DC-085E960F1EC1}"/>
              </c:ext>
            </c:extLst>
          </c:dPt>
          <c:dLbls>
            <c:dLbl>
              <c:idx val="0"/>
              <c:layout>
                <c:manualLayout>
                  <c:x val="-3.5405347303289279E-2"/>
                  <c:y val="-4.6886784748343827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39A-4D6E-A5DC-085E960F1EC1}"/>
                </c:ext>
              </c:extLst>
            </c:dLbl>
            <c:dLbl>
              <c:idx val="1"/>
              <c:layout>
                <c:manualLayout>
                  <c:x val="0.13310964830107466"/>
                  <c:y val="1.681430879623624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39A-4D6E-A5DC-085E960F1EC1}"/>
                </c:ext>
              </c:extLst>
            </c:dLbl>
            <c:dLbl>
              <c:idx val="6"/>
              <c:layout>
                <c:manualLayout>
                  <c:x val="0.16015253817958214"/>
                  <c:y val="-2.245447379204489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430952483894676"/>
                      <c:h val="8.603793503399706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939A-4D6E-A5DC-085E960F1EC1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BE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Sheet1!$A$17:$A$24</c:f>
              <c:strCache>
                <c:ptCount val="8"/>
                <c:pt idx="0">
                  <c:v>Exceptions</c:v>
                </c:pt>
                <c:pt idx="1">
                  <c:v>UI</c:v>
                </c:pt>
                <c:pt idx="2">
                  <c:v>Tests</c:v>
                </c:pt>
                <c:pt idx="3">
                  <c:v>Facades</c:v>
                </c:pt>
                <c:pt idx="4">
                  <c:v>domain</c:v>
                </c:pt>
                <c:pt idx="5">
                  <c:v>Canvaswindow</c:v>
                </c:pt>
                <c:pt idx="6">
                  <c:v>UIElements</c:v>
                </c:pt>
                <c:pt idx="7">
                  <c:v>Uncovered</c:v>
                </c:pt>
              </c:strCache>
            </c:strRef>
          </c:cat>
          <c:val>
            <c:numRef>
              <c:f>Sheet1!$C$17:$C$24</c:f>
              <c:numCache>
                <c:formatCode>0%</c:formatCode>
                <c:ptCount val="8"/>
                <c:pt idx="0">
                  <c:v>7.8926598263614838E-4</c:v>
                </c:pt>
                <c:pt idx="1">
                  <c:v>5.7879505393317546E-3</c:v>
                </c:pt>
                <c:pt idx="2">
                  <c:v>0.34372533543804262</c:v>
                </c:pt>
                <c:pt idx="3">
                  <c:v>7.8005787950539335E-2</c:v>
                </c:pt>
                <c:pt idx="4">
                  <c:v>0.122336227308603</c:v>
                </c:pt>
                <c:pt idx="5">
                  <c:v>1.6311496974480401E-2</c:v>
                </c:pt>
                <c:pt idx="6">
                  <c:v>0.34754012102078402</c:v>
                </c:pt>
                <c:pt idx="7">
                  <c:v>8.5503814785582735E-2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39A-4D6E-A5DC-085E960F1EC1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18T14:43:29.1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30,'49'-2,"0"-2,25-7,-60 9,60-5,0 4,1 3,-1 2,50 1,1670-3,-1774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18T14:43:35.5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2,'54'1,"0"2,-1 3,2 2,88 11,-98-12,0-3,0-1,0-2,37-5,20 2,551 2,-632-2,1 0,-1-1,7-2,-5 0,-1 2,0 0,4 2,10-1,0-2,6-2,-8 1,1 1,15 2,1349 3,-1379-1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98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3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6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3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7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7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5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0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4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ACF9C8-6D65-41F9-9101-DBF005E879D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BCC5BB-7559-4F86-B19F-0508DBA45658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16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3077-E4FE-4BBC-ADFF-B962B4F4D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058399" cy="2971801"/>
          </a:xfrm>
        </p:spPr>
        <p:txBody>
          <a:bodyPr>
            <a:normAutofit/>
          </a:bodyPr>
          <a:lstStyle/>
          <a:p>
            <a:r>
              <a:rPr lang="nl-BE" dirty="0" err="1"/>
              <a:t>Software-ontwerp:Tablr</a:t>
            </a:r>
            <a:br>
              <a:rPr lang="nl-BE" dirty="0"/>
            </a:br>
            <a:r>
              <a:rPr lang="nl-BE" dirty="0"/>
              <a:t>Iteration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04A92-4183-4C76-A40D-26A7F6A01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l-BE" dirty="0"/>
              <a:t>Quinten </a:t>
            </a:r>
            <a:r>
              <a:rPr lang="nl-BE" dirty="0" err="1"/>
              <a:t>Bruynseraede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endParaRPr lang="nl-BE" dirty="0"/>
          </a:p>
          <a:p>
            <a:r>
              <a:rPr lang="nl-BE" dirty="0"/>
              <a:t>Tom De Backer</a:t>
            </a:r>
          </a:p>
          <a:p>
            <a:r>
              <a:rPr lang="nl-BE" dirty="0"/>
              <a:t>Ignace Bleukx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7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2B9D-B01D-43FF-A758-09AD6583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Extensibility</a:t>
            </a:r>
            <a:r>
              <a:rPr lang="nl-B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9F1B3-4975-4737-9FA3-5FD8D9F3D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Communication Manager is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 link </a:t>
            </a:r>
            <a:r>
              <a:rPr lang="nl-BE" dirty="0" err="1"/>
              <a:t>between</a:t>
            </a:r>
            <a:r>
              <a:rPr lang="nl-BE" dirty="0"/>
              <a:t> UI </a:t>
            </a:r>
            <a:r>
              <a:rPr lang="nl-BE" dirty="0" err="1"/>
              <a:t>and</a:t>
            </a:r>
            <a:r>
              <a:rPr lang="nl-BE" dirty="0"/>
              <a:t> domain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 easy to share domain </a:t>
            </a:r>
            <a:r>
              <a:rPr lang="nl-BE" dirty="0" err="1">
                <a:sym typeface="Wingdings" panose="05000000000000000000" pitchFamily="2" charset="2"/>
              </a:rPr>
              <a:t>across</a:t>
            </a:r>
            <a:r>
              <a:rPr lang="nl-BE" dirty="0">
                <a:sym typeface="Wingdings" panose="05000000000000000000" pitchFamily="2" charset="2"/>
              </a:rPr>
              <a:t> multiple UI </a:t>
            </a:r>
            <a:r>
              <a:rPr lang="nl-BE" dirty="0" err="1">
                <a:sym typeface="Wingdings" panose="05000000000000000000" pitchFamily="2" charset="2"/>
              </a:rPr>
              <a:t>intances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Validity of values checked on a single place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extensions or change in cell values easy to implement</a:t>
            </a:r>
            <a:endParaRPr lang="nl-B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9359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018A-EA11-4424-9065-BE6AED924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 – </a:t>
            </a:r>
            <a:r>
              <a:rPr lang="nl-BE" dirty="0" err="1"/>
              <a:t>Use</a:t>
            </a:r>
            <a:r>
              <a:rPr lang="nl-BE" dirty="0"/>
              <a:t>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8677-E11C-431A-BB52-25D5037D0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44F3F-3161-4314-B4FD-8393B812E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8"/>
          <a:stretch/>
        </p:blipFill>
        <p:spPr>
          <a:xfrm>
            <a:off x="1097280" y="1845734"/>
            <a:ext cx="4531588" cy="16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66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4308-15D7-4DF0-91A9-8E3EFA63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 – Mouse 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8ED62-B014-44B9-927C-335E15280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0609C-8979-4098-8AFC-C665D1A2F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02360"/>
            <a:ext cx="69818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24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D5A7-90D4-4627-9B0D-5D8D09BC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 – Total Coverage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98D70-3AB3-4234-A424-5B5ECD298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EBE3926-C7B8-4B93-9503-3D0E7EC6C6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308758"/>
              </p:ext>
            </p:extLst>
          </p:nvPr>
        </p:nvGraphicFramePr>
        <p:xfrm>
          <a:off x="1426128" y="1645081"/>
          <a:ext cx="8247448" cy="4701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314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90A3E-58EF-471B-BDBC-8270556B7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80398C-8D72-40A9-8A03-A5F9815C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Testing</a:t>
            </a:r>
            <a:r>
              <a:rPr lang="nl-BE" dirty="0"/>
              <a:t> Approach – </a:t>
            </a:r>
            <a:r>
              <a:rPr lang="nl-BE" dirty="0" err="1"/>
              <a:t>Adjusted</a:t>
            </a:r>
            <a:r>
              <a:rPr lang="nl-BE" dirty="0"/>
              <a:t> Coverage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D1D0AE5-E602-4C9F-8B82-F3A6DEA3F0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146045"/>
              </p:ext>
            </p:extLst>
          </p:nvPr>
        </p:nvGraphicFramePr>
        <p:xfrm>
          <a:off x="1400934" y="1737360"/>
          <a:ext cx="8326440" cy="4607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7408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Overview</a:t>
            </a:r>
            <a:r>
              <a:rPr lang="nl-BE" dirty="0"/>
              <a:t> of project management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Domain </a:t>
            </a:r>
            <a:r>
              <a:rPr lang="nl-BE" dirty="0" err="1"/>
              <a:t>Coordinator</a:t>
            </a:r>
            <a:r>
              <a:rPr lang="nl-BE" dirty="0"/>
              <a:t>: </a:t>
            </a:r>
            <a:r>
              <a:rPr lang="nl-BE" dirty="0" err="1"/>
              <a:t>Ignace</a:t>
            </a:r>
            <a:endParaRPr lang="nl-BE" dirty="0"/>
          </a:p>
          <a:p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Coordinator</a:t>
            </a:r>
            <a:r>
              <a:rPr lang="nl-BE" dirty="0"/>
              <a:t>: Tom</a:t>
            </a:r>
          </a:p>
          <a:p>
            <a:r>
              <a:rPr lang="nl-BE" dirty="0"/>
              <a:t>Design </a:t>
            </a:r>
            <a:r>
              <a:rPr lang="nl-BE" dirty="0" err="1"/>
              <a:t>Coordinator</a:t>
            </a:r>
            <a:r>
              <a:rPr lang="nl-BE" dirty="0"/>
              <a:t>: Quinten &amp; Martijn</a:t>
            </a:r>
          </a:p>
          <a:p>
            <a:endParaRPr lang="nl-BE" dirty="0"/>
          </a:p>
          <a:p>
            <a:r>
              <a:rPr lang="nl-BE" dirty="0"/>
              <a:t>Next iteration: </a:t>
            </a:r>
          </a:p>
          <a:p>
            <a:r>
              <a:rPr lang="nl-BE" dirty="0"/>
              <a:t>Domain </a:t>
            </a:r>
            <a:r>
              <a:rPr lang="nl-BE" dirty="0" err="1"/>
              <a:t>Coordinator</a:t>
            </a:r>
            <a:r>
              <a:rPr lang="nl-BE" dirty="0"/>
              <a:t>: Martijn</a:t>
            </a:r>
          </a:p>
          <a:p>
            <a:r>
              <a:rPr lang="nl-BE" dirty="0" err="1"/>
              <a:t>Testing</a:t>
            </a:r>
            <a:r>
              <a:rPr lang="nl-BE" dirty="0"/>
              <a:t> </a:t>
            </a:r>
            <a:r>
              <a:rPr lang="nl-BE" dirty="0" err="1"/>
              <a:t>Coordinator</a:t>
            </a:r>
            <a:r>
              <a:rPr lang="nl-BE" dirty="0"/>
              <a:t>: </a:t>
            </a:r>
            <a:r>
              <a:rPr lang="nl-BE" dirty="0" err="1"/>
              <a:t>Ignace</a:t>
            </a:r>
            <a:endParaRPr lang="nl-BE" dirty="0"/>
          </a:p>
          <a:p>
            <a:r>
              <a:rPr lang="nl-BE" dirty="0"/>
              <a:t>Design </a:t>
            </a:r>
            <a:r>
              <a:rPr lang="nl-BE" dirty="0" err="1"/>
              <a:t>Coordinator</a:t>
            </a:r>
            <a:r>
              <a:rPr lang="nl-BE" dirty="0"/>
              <a:t>: Tom &amp; Quinten 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68649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Spent</a:t>
            </a:r>
            <a:r>
              <a:rPr lang="nl-BE" dirty="0"/>
              <a:t> </a:t>
            </a:r>
            <a:r>
              <a:rPr lang="nl-BE" dirty="0" err="1"/>
              <a:t>hours</a:t>
            </a:r>
            <a:r>
              <a:rPr lang="nl-BE" dirty="0"/>
              <a:t>: Group </a:t>
            </a:r>
            <a:r>
              <a:rPr lang="nl-BE" dirty="0" err="1"/>
              <a:t>work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Quinten </a:t>
            </a:r>
            <a:r>
              <a:rPr lang="nl-BE" dirty="0" err="1"/>
              <a:t>Bruynseeraede</a:t>
            </a:r>
            <a:r>
              <a:rPr lang="nl-BE" dirty="0"/>
              <a:t>: ~ 35 </a:t>
            </a:r>
            <a:r>
              <a:rPr lang="nl-BE" dirty="0" err="1"/>
              <a:t>hours</a:t>
            </a:r>
            <a:endParaRPr lang="nl-BE" dirty="0"/>
          </a:p>
          <a:p>
            <a:r>
              <a:rPr lang="nl-BE" dirty="0" err="1"/>
              <a:t>Ignace</a:t>
            </a:r>
            <a:r>
              <a:rPr lang="nl-BE" dirty="0"/>
              <a:t> </a:t>
            </a:r>
            <a:r>
              <a:rPr lang="nl-BE" dirty="0" err="1"/>
              <a:t>Bleukx</a:t>
            </a:r>
            <a:r>
              <a:rPr lang="nl-BE" dirty="0"/>
              <a:t>: ~ 35 </a:t>
            </a:r>
            <a:r>
              <a:rPr lang="nl-BE" dirty="0" err="1"/>
              <a:t>hours</a:t>
            </a:r>
            <a:r>
              <a:rPr lang="nl-BE" dirty="0"/>
              <a:t> </a:t>
            </a:r>
          </a:p>
          <a:p>
            <a:r>
              <a:rPr lang="nl-BE" dirty="0"/>
              <a:t>Tom De Backer: ~ 30 </a:t>
            </a:r>
            <a:r>
              <a:rPr lang="nl-BE" dirty="0" err="1"/>
              <a:t>hours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r>
              <a:rPr lang="nl-BE" dirty="0"/>
              <a:t>: ~ 20 </a:t>
            </a:r>
            <a:r>
              <a:rPr lang="nl-BE" dirty="0" err="1"/>
              <a:t>hours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29639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Individual</a:t>
            </a:r>
            <a:r>
              <a:rPr lang="nl-BE" dirty="0"/>
              <a:t> </a:t>
            </a:r>
            <a:r>
              <a:rPr lang="nl-BE" dirty="0" err="1"/>
              <a:t>work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Quinten </a:t>
            </a:r>
            <a:r>
              <a:rPr lang="nl-BE" dirty="0" err="1"/>
              <a:t>Bruynseeraede</a:t>
            </a:r>
            <a:r>
              <a:rPr lang="nl-BE" dirty="0"/>
              <a:t>: ~ 19 </a:t>
            </a:r>
            <a:r>
              <a:rPr lang="nl-BE" dirty="0" err="1"/>
              <a:t>hours</a:t>
            </a:r>
            <a:endParaRPr lang="nl-BE" dirty="0"/>
          </a:p>
          <a:p>
            <a:r>
              <a:rPr lang="nl-BE" dirty="0" err="1"/>
              <a:t>Ignace</a:t>
            </a:r>
            <a:r>
              <a:rPr lang="nl-BE" dirty="0"/>
              <a:t> </a:t>
            </a:r>
            <a:r>
              <a:rPr lang="nl-BE" dirty="0" err="1"/>
              <a:t>Bleukx</a:t>
            </a:r>
            <a:r>
              <a:rPr lang="nl-BE" dirty="0"/>
              <a:t>: ~ 19 </a:t>
            </a:r>
            <a:r>
              <a:rPr lang="nl-BE" dirty="0" err="1"/>
              <a:t>hours</a:t>
            </a:r>
            <a:r>
              <a:rPr lang="nl-BE" dirty="0"/>
              <a:t> </a:t>
            </a:r>
          </a:p>
          <a:p>
            <a:r>
              <a:rPr lang="nl-BE" dirty="0"/>
              <a:t>Tom De Backer: ~ 9 </a:t>
            </a:r>
            <a:r>
              <a:rPr lang="nl-BE" dirty="0" err="1"/>
              <a:t>hours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r>
              <a:rPr lang="nl-BE" dirty="0"/>
              <a:t>: ~ 9 </a:t>
            </a:r>
            <a:r>
              <a:rPr lang="nl-BE" dirty="0" err="1"/>
              <a:t>hours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56279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Study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Quinten </a:t>
            </a:r>
            <a:r>
              <a:rPr lang="nl-BE" dirty="0" err="1"/>
              <a:t>Bruynseeraede</a:t>
            </a:r>
            <a:r>
              <a:rPr lang="nl-BE" dirty="0"/>
              <a:t>: ~ 1 </a:t>
            </a:r>
            <a:r>
              <a:rPr lang="nl-BE" dirty="0" err="1"/>
              <a:t>hour</a:t>
            </a:r>
            <a:endParaRPr lang="nl-BE" dirty="0"/>
          </a:p>
          <a:p>
            <a:r>
              <a:rPr lang="nl-BE" dirty="0" err="1"/>
              <a:t>Ignace</a:t>
            </a:r>
            <a:r>
              <a:rPr lang="nl-BE" dirty="0"/>
              <a:t> </a:t>
            </a:r>
            <a:r>
              <a:rPr lang="nl-BE" dirty="0" err="1"/>
              <a:t>Bleukx</a:t>
            </a:r>
            <a:r>
              <a:rPr lang="nl-BE" dirty="0"/>
              <a:t>: ~ 1 </a:t>
            </a:r>
            <a:r>
              <a:rPr lang="nl-BE" dirty="0" err="1"/>
              <a:t>hour</a:t>
            </a:r>
            <a:endParaRPr lang="nl-BE" dirty="0"/>
          </a:p>
          <a:p>
            <a:r>
              <a:rPr lang="nl-BE" dirty="0"/>
              <a:t>Tom De Backer: ~ 1 </a:t>
            </a:r>
            <a:r>
              <a:rPr lang="nl-BE" dirty="0" err="1"/>
              <a:t>hour</a:t>
            </a:r>
            <a:endParaRPr lang="nl-BE" dirty="0"/>
          </a:p>
          <a:p>
            <a:r>
              <a:rPr lang="nl-BE" dirty="0"/>
              <a:t>Martijn </a:t>
            </a:r>
            <a:r>
              <a:rPr lang="nl-BE" dirty="0" err="1"/>
              <a:t>Slaets</a:t>
            </a:r>
            <a:r>
              <a:rPr lang="nl-BE" dirty="0"/>
              <a:t>: ~ 1 </a:t>
            </a:r>
            <a:r>
              <a:rPr lang="nl-BE" dirty="0" err="1"/>
              <a:t>hour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67289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96DF-07F9-4544-A66F-461BE46C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Use</a:t>
            </a:r>
            <a:r>
              <a:rPr lang="nl-BE" dirty="0"/>
              <a:t>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DEB07-E71E-4BE9-9EE5-C76E20A0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0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9832-2F06-42D7-9F1B-2C1C5430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AD98-A929-45E3-AD5C-8F26AAEC9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800" dirty="0" err="1"/>
              <a:t>Pattern</a:t>
            </a:r>
            <a:r>
              <a:rPr lang="nl-BE" sz="2800" dirty="0"/>
              <a:t>:</a:t>
            </a:r>
          </a:p>
          <a:p>
            <a:pPr lvl="1"/>
            <a:r>
              <a:rPr lang="nl-BE" sz="2400" dirty="0"/>
              <a:t>Front Controller </a:t>
            </a:r>
            <a:r>
              <a:rPr lang="nl-BE" sz="2400" dirty="0" err="1"/>
              <a:t>pattern</a:t>
            </a:r>
            <a:endParaRPr lang="nl-BE" sz="2400" dirty="0"/>
          </a:p>
          <a:p>
            <a:pPr lvl="2"/>
            <a:r>
              <a:rPr lang="nl-BE" sz="1800" dirty="0"/>
              <a:t>Every UI Object </a:t>
            </a:r>
            <a:r>
              <a:rPr lang="nl-BE" sz="1800" dirty="0" err="1"/>
              <a:t>uses</a:t>
            </a:r>
            <a:r>
              <a:rPr lang="nl-BE" sz="1800" dirty="0"/>
              <a:t> his </a:t>
            </a:r>
            <a:r>
              <a:rPr lang="nl-BE" sz="1800" dirty="0" err="1"/>
              <a:t>reference</a:t>
            </a:r>
            <a:r>
              <a:rPr lang="nl-BE" sz="1800" dirty="0"/>
              <a:t> to </a:t>
            </a:r>
            <a:r>
              <a:rPr lang="nl-BE" sz="1800" dirty="0" err="1"/>
              <a:t>the</a:t>
            </a:r>
            <a:r>
              <a:rPr lang="nl-BE" sz="1800" dirty="0"/>
              <a:t> </a:t>
            </a:r>
            <a:r>
              <a:rPr lang="nl-BE" sz="1800" dirty="0" err="1"/>
              <a:t>communicationmanager</a:t>
            </a:r>
            <a:r>
              <a:rPr lang="nl-BE" sz="1800" dirty="0"/>
              <a:t> to </a:t>
            </a:r>
            <a:r>
              <a:rPr lang="nl-BE" sz="1800" dirty="0" err="1"/>
              <a:t>interact</a:t>
            </a:r>
            <a:r>
              <a:rPr lang="nl-BE" sz="1800" dirty="0"/>
              <a:t> </a:t>
            </a:r>
            <a:r>
              <a:rPr lang="nl-BE" sz="1800" dirty="0" err="1"/>
              <a:t>with</a:t>
            </a:r>
            <a:r>
              <a:rPr lang="nl-BE" sz="1800" dirty="0"/>
              <a:t> </a:t>
            </a:r>
            <a:r>
              <a:rPr lang="nl-BE" sz="1800" dirty="0" err="1"/>
              <a:t>the</a:t>
            </a:r>
            <a:r>
              <a:rPr lang="nl-BE" sz="1800" dirty="0"/>
              <a:t> domain.</a:t>
            </a:r>
          </a:p>
          <a:p>
            <a:pPr lvl="2"/>
            <a:r>
              <a:rPr lang="nl-BE" sz="1800" dirty="0">
                <a:solidFill>
                  <a:srgbClr val="00B050"/>
                </a:solidFill>
              </a:rPr>
              <a:t>+ No direct access </a:t>
            </a:r>
            <a:r>
              <a:rPr lang="nl-BE" sz="1800" dirty="0" err="1">
                <a:solidFill>
                  <a:srgbClr val="00B050"/>
                </a:solidFill>
              </a:rPr>
              <a:t>from</a:t>
            </a:r>
            <a:r>
              <a:rPr lang="nl-BE" sz="1800" dirty="0">
                <a:solidFill>
                  <a:srgbClr val="00B050"/>
                </a:solidFill>
              </a:rPr>
              <a:t> UI </a:t>
            </a:r>
            <a:r>
              <a:rPr lang="nl-BE" sz="1800" dirty="0" err="1">
                <a:solidFill>
                  <a:srgbClr val="00B050"/>
                </a:solidFill>
              </a:rPr>
              <a:t>Objects</a:t>
            </a:r>
            <a:r>
              <a:rPr lang="nl-BE" sz="1800" dirty="0">
                <a:solidFill>
                  <a:srgbClr val="00B050"/>
                </a:solidFill>
              </a:rPr>
              <a:t> to </a:t>
            </a:r>
            <a:r>
              <a:rPr lang="nl-BE" sz="1800" dirty="0" err="1">
                <a:solidFill>
                  <a:srgbClr val="00B050"/>
                </a:solidFill>
              </a:rPr>
              <a:t>the</a:t>
            </a:r>
            <a:r>
              <a:rPr lang="nl-BE" sz="1800" dirty="0">
                <a:solidFill>
                  <a:srgbClr val="00B050"/>
                </a:solidFill>
              </a:rPr>
              <a:t> domain. ()</a:t>
            </a:r>
          </a:p>
          <a:p>
            <a:pPr lvl="5"/>
            <a:r>
              <a:rPr lang="nl-BE" sz="1800" dirty="0">
                <a:solidFill>
                  <a:srgbClr val="00B050"/>
                </a:solidFill>
              </a:rPr>
              <a:t>The domain </a:t>
            </a:r>
            <a:r>
              <a:rPr lang="nl-BE" sz="1800" dirty="0" err="1">
                <a:solidFill>
                  <a:srgbClr val="00B050"/>
                </a:solidFill>
              </a:rPr>
              <a:t>can</a:t>
            </a:r>
            <a:r>
              <a:rPr lang="nl-BE" sz="1800" dirty="0">
                <a:solidFill>
                  <a:srgbClr val="00B050"/>
                </a:solidFill>
              </a:rPr>
              <a:t> never </a:t>
            </a:r>
            <a:r>
              <a:rPr lang="nl-BE" sz="1800" dirty="0" err="1">
                <a:solidFill>
                  <a:srgbClr val="00B050"/>
                </a:solidFill>
              </a:rPr>
              <a:t>be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brought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into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an</a:t>
            </a:r>
            <a:r>
              <a:rPr lang="nl-BE" sz="1800" dirty="0">
                <a:solidFill>
                  <a:srgbClr val="00B050"/>
                </a:solidFill>
              </a:rPr>
              <a:t> inconsistent state.</a:t>
            </a:r>
          </a:p>
          <a:p>
            <a:pPr lvl="2"/>
            <a:r>
              <a:rPr lang="nl-BE" sz="1800" dirty="0">
                <a:solidFill>
                  <a:srgbClr val="00B050"/>
                </a:solidFill>
              </a:rPr>
              <a:t>+ </a:t>
            </a:r>
            <a:r>
              <a:rPr lang="nl-BE" sz="1800" dirty="0" err="1">
                <a:solidFill>
                  <a:srgbClr val="00B050"/>
                </a:solidFill>
              </a:rPr>
              <a:t>Centralized</a:t>
            </a:r>
            <a:r>
              <a:rPr lang="nl-BE" sz="1800" dirty="0">
                <a:solidFill>
                  <a:srgbClr val="00B050"/>
                </a:solidFill>
              </a:rPr>
              <a:t> control (</a:t>
            </a:r>
            <a:r>
              <a:rPr lang="nl-BE" sz="1800" b="1" dirty="0">
                <a:solidFill>
                  <a:srgbClr val="00B050"/>
                </a:solidFill>
              </a:rPr>
              <a:t>Controller)</a:t>
            </a:r>
            <a:endParaRPr lang="nl-BE" sz="1800" dirty="0">
              <a:solidFill>
                <a:srgbClr val="00B050"/>
              </a:solidFill>
            </a:endParaRPr>
          </a:p>
          <a:p>
            <a:pPr lvl="2"/>
            <a:r>
              <a:rPr lang="nl-BE" sz="1800" dirty="0">
                <a:solidFill>
                  <a:srgbClr val="00B050"/>
                </a:solidFill>
              </a:rPr>
              <a:t>+ Every object </a:t>
            </a:r>
            <a:r>
              <a:rPr lang="nl-BE" sz="1800" dirty="0" err="1">
                <a:solidFill>
                  <a:srgbClr val="00B050"/>
                </a:solidFill>
              </a:rPr>
              <a:t>needs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only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one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reference</a:t>
            </a:r>
            <a:r>
              <a:rPr lang="nl-BE" sz="1800" dirty="0">
                <a:solidFill>
                  <a:srgbClr val="00B050"/>
                </a:solidFill>
              </a:rPr>
              <a:t> (</a:t>
            </a:r>
            <a:r>
              <a:rPr lang="nl-BE" sz="1800" b="1" dirty="0">
                <a:solidFill>
                  <a:srgbClr val="00B050"/>
                </a:solidFill>
              </a:rPr>
              <a:t>Low </a:t>
            </a:r>
            <a:r>
              <a:rPr lang="nl-BE" sz="1800" b="1" dirty="0" err="1">
                <a:solidFill>
                  <a:srgbClr val="00B050"/>
                </a:solidFill>
              </a:rPr>
              <a:t>coupling</a:t>
            </a:r>
            <a:r>
              <a:rPr lang="nl-BE" sz="1800" dirty="0">
                <a:solidFill>
                  <a:srgbClr val="00B050"/>
                </a:solidFill>
              </a:rPr>
              <a:t>)</a:t>
            </a:r>
          </a:p>
          <a:p>
            <a:pPr lvl="2"/>
            <a:r>
              <a:rPr lang="nl-BE" sz="1800" dirty="0">
                <a:solidFill>
                  <a:srgbClr val="FF0000"/>
                </a:solidFill>
              </a:rPr>
              <a:t>- A lot of </a:t>
            </a:r>
            <a:r>
              <a:rPr lang="nl-BE" sz="1800" dirty="0" err="1">
                <a:solidFill>
                  <a:srgbClr val="FF0000"/>
                </a:solidFill>
              </a:rPr>
              <a:t>methods</a:t>
            </a:r>
            <a:r>
              <a:rPr lang="nl-BE" sz="1800" dirty="0">
                <a:solidFill>
                  <a:srgbClr val="FF0000"/>
                </a:solidFill>
              </a:rPr>
              <a:t> in </a:t>
            </a:r>
            <a:r>
              <a:rPr lang="nl-BE" sz="1800" dirty="0" err="1">
                <a:solidFill>
                  <a:srgbClr val="FF0000"/>
                </a:solidFill>
              </a:rPr>
              <a:t>the</a:t>
            </a:r>
            <a:r>
              <a:rPr lang="nl-BE" sz="1800" dirty="0">
                <a:solidFill>
                  <a:srgbClr val="FF0000"/>
                </a:solidFill>
              </a:rPr>
              <a:t> </a:t>
            </a:r>
            <a:r>
              <a:rPr lang="nl-BE" sz="1800" dirty="0" err="1">
                <a:solidFill>
                  <a:srgbClr val="FF0000"/>
                </a:solidFill>
              </a:rPr>
              <a:t>communicationmanager</a:t>
            </a:r>
            <a:r>
              <a:rPr lang="nl-BE" sz="1800" dirty="0">
                <a:solidFill>
                  <a:srgbClr val="FF0000"/>
                </a:solidFill>
              </a:rPr>
              <a:t> class</a:t>
            </a:r>
          </a:p>
          <a:p>
            <a:pPr lvl="2"/>
            <a:endParaRPr lang="nl-BE" sz="1800" dirty="0">
              <a:solidFill>
                <a:srgbClr val="00B050"/>
              </a:solidFill>
            </a:endParaRPr>
          </a:p>
          <a:p>
            <a:pPr lvl="1"/>
            <a:endParaRPr lang="nl-BE" sz="2400" dirty="0"/>
          </a:p>
          <a:p>
            <a:pPr lvl="1"/>
            <a:endParaRPr lang="nl-B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64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62E7-F780-40BF-9D10-F327B561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</a:t>
            </a:r>
            <a:r>
              <a:rPr lang="nl-BE" dirty="0" err="1"/>
              <a:t>Adding</a:t>
            </a:r>
            <a:r>
              <a:rPr lang="nl-BE" dirty="0"/>
              <a:t> a </a:t>
            </a:r>
            <a:r>
              <a:rPr lang="nl-BE" dirty="0" err="1"/>
              <a:t>table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783975-8BFA-491A-B11A-AF9857711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77" y="1846263"/>
            <a:ext cx="9747372" cy="4022725"/>
          </a:xfrm>
        </p:spPr>
      </p:pic>
    </p:spTree>
    <p:extLst>
      <p:ext uri="{BB962C8B-B14F-4D97-AF65-F5344CB8AC3E}">
        <p14:creationId xmlns:p14="http://schemas.microsoft.com/office/powerpoint/2010/main" val="3004057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EBEC-3B8E-4632-A863-D1B7274F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</a:t>
            </a:r>
            <a:r>
              <a:rPr lang="nl-BE" dirty="0" err="1"/>
              <a:t>Edit</a:t>
            </a:r>
            <a:r>
              <a:rPr lang="nl-BE" dirty="0"/>
              <a:t> a </a:t>
            </a:r>
            <a:r>
              <a:rPr lang="nl-BE" dirty="0" err="1"/>
              <a:t>table</a:t>
            </a:r>
            <a:r>
              <a:rPr lang="nl-BE" dirty="0"/>
              <a:t> name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141365-A369-4652-80EC-A34B81C59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07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B0E6-56C4-4099-A773-57BAC922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59A00-08EA-4B23-8C9F-2738AA94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AEDE92E-66AD-4FCA-979F-8E821CB53F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15"/>
          <a:stretch/>
        </p:blipFill>
        <p:spPr>
          <a:xfrm>
            <a:off x="1651692" y="0"/>
            <a:ext cx="8888616" cy="679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74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9D35-2361-4F29-9561-0339939D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07B6A-0609-4390-870A-82F8DD7F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444D1AF-605D-4F55-B26B-88E6B8B3D4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73"/>
          <a:stretch/>
        </p:blipFill>
        <p:spPr>
          <a:xfrm>
            <a:off x="1412281" y="1033757"/>
            <a:ext cx="8732957" cy="483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30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8C2A04-9FB2-4619-82F6-F70583326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73" y="794034"/>
            <a:ext cx="8573195" cy="59232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D052B6-D1B0-41F4-A085-CE5D18FF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Delete </a:t>
            </a:r>
            <a:r>
              <a:rPr lang="nl-BE" dirty="0" err="1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02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3DF88B-8BAA-4442-8AEE-CEE500D61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784" y="847887"/>
            <a:ext cx="8432849" cy="56219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AB03CA-9FBD-4CC4-801B-395050EF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Open </a:t>
            </a:r>
            <a:r>
              <a:rPr lang="nl-BE" dirty="0" err="1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25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2CE80-43A7-4A68-8E71-D3EF09308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82" y="1155798"/>
            <a:ext cx="9614255" cy="513303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B931E7-9EF3-4CDB-8BA0-1A2811FF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Add</a:t>
            </a:r>
            <a:r>
              <a:rPr lang="nl-BE" dirty="0"/>
              <a:t>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3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8DBA-6FEC-4B99-8DD3-82074611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725379"/>
            <a:ext cx="10058400" cy="1450757"/>
          </a:xfrm>
        </p:spPr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C7478-151D-4729-A4C6-CF82D22BF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740" y="582187"/>
            <a:ext cx="8666980" cy="6346687"/>
          </a:xfrm>
        </p:spPr>
      </p:pic>
    </p:spTree>
    <p:extLst>
      <p:ext uri="{BB962C8B-B14F-4D97-AF65-F5344CB8AC3E}">
        <p14:creationId xmlns:p14="http://schemas.microsoft.com/office/powerpoint/2010/main" val="3584573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1B14-BA49-49B8-BF84-7F26194A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</a:t>
            </a:r>
            <a:r>
              <a:rPr lang="nl-BE" dirty="0"/>
              <a:t> (a)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EB800A-73E8-45CD-8A89-0D625BB35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5"/>
          <a:stretch/>
        </p:blipFill>
        <p:spPr>
          <a:xfrm>
            <a:off x="905224" y="1653385"/>
            <a:ext cx="10381551" cy="5118816"/>
          </a:xfrm>
        </p:spPr>
      </p:pic>
    </p:spTree>
    <p:extLst>
      <p:ext uri="{BB962C8B-B14F-4D97-AF65-F5344CB8AC3E}">
        <p14:creationId xmlns:p14="http://schemas.microsoft.com/office/powerpoint/2010/main" val="2271822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CFBE-02C4-4948-8737-095384C6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</a:t>
            </a:r>
            <a:r>
              <a:rPr lang="nl-BE" dirty="0"/>
              <a:t> (b)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DC2BEC-D85E-4F7C-B48E-027E1B27C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88" y="1558212"/>
            <a:ext cx="9357438" cy="5299788"/>
          </a:xfrm>
        </p:spPr>
      </p:pic>
    </p:spTree>
    <p:extLst>
      <p:ext uri="{BB962C8B-B14F-4D97-AF65-F5344CB8AC3E}">
        <p14:creationId xmlns:p14="http://schemas.microsoft.com/office/powerpoint/2010/main" val="267540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7CF4-E03E-4E20-AB0E-617EC24F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Class Diagram - 1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AA9F66-CD43-412D-AB27-3B249B44C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432" b="41534"/>
          <a:stretch/>
        </p:blipFill>
        <p:spPr>
          <a:xfrm>
            <a:off x="394283" y="1652331"/>
            <a:ext cx="11517231" cy="4362575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9C6CFA-9A76-4721-AE76-AED5A2899ED4}"/>
              </a:ext>
            </a:extLst>
          </p:cNvPr>
          <p:cNvCxnSpPr/>
          <p:nvPr/>
        </p:nvCxnSpPr>
        <p:spPr>
          <a:xfrm flipH="1">
            <a:off x="0" y="4068661"/>
            <a:ext cx="637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859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5CCF-9AB0-4B00-AF83-34AF084B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6. </a:t>
            </a:r>
            <a:r>
              <a:rPr lang="nl-BE" dirty="0" err="1"/>
              <a:t>Edit</a:t>
            </a:r>
            <a:r>
              <a:rPr lang="nl-BE" dirty="0"/>
              <a:t> Column </a:t>
            </a:r>
            <a:r>
              <a:rPr lang="nl-BE" dirty="0" err="1"/>
              <a:t>Characteristic</a:t>
            </a:r>
            <a:r>
              <a:rPr lang="nl-BE" dirty="0"/>
              <a:t> (c)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38299C-111A-4A2D-8F19-83CDE4499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47" y="1737360"/>
            <a:ext cx="11408105" cy="438137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6EDE25-B667-4BE5-B83B-F2DE57A67A04}"/>
              </a:ext>
            </a:extLst>
          </p:cNvPr>
          <p:cNvSpPr/>
          <p:nvPr/>
        </p:nvSpPr>
        <p:spPr>
          <a:xfrm>
            <a:off x="8061649" y="1737360"/>
            <a:ext cx="1735494" cy="101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51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D8207-ADC9-4674-9222-568FED3BF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27" y="1221110"/>
            <a:ext cx="9337453" cy="515169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363E8D-7849-45BA-B36F-F33F3F03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7. Delete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75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8CECC6-FF97-4BE0-900D-82973106F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4" y="1280159"/>
            <a:ext cx="12200156" cy="485938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CC3D54-0243-4436-AEED-6A315044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8. </a:t>
            </a:r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30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FA472B-DD2F-4B7B-A232-4B0922D16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85" y="1417637"/>
            <a:ext cx="11776381" cy="494187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4E2E44-B80C-4CC7-9DCE-96B5F636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9. </a:t>
            </a:r>
            <a:r>
              <a:rPr lang="nl-BE" dirty="0" err="1"/>
              <a:t>Edit</a:t>
            </a:r>
            <a:r>
              <a:rPr lang="nl-BE" dirty="0"/>
              <a:t> </a:t>
            </a:r>
            <a:r>
              <a:rPr lang="nl-BE" dirty="0" err="1"/>
              <a:t>Row</a:t>
            </a:r>
            <a:r>
              <a:rPr lang="nl-BE" dirty="0"/>
              <a:t>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32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931F99-1C5F-414B-A972-7B2C7BCC8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211650"/>
            <a:ext cx="10211422" cy="563388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86CB3D-D523-40A2-9CA2-E185A7D5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10. Delete </a:t>
            </a:r>
            <a:r>
              <a:rPr lang="nl-BE" dirty="0" err="1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5879C2-4451-4F97-9C21-92C1CAA2D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81" y="385894"/>
            <a:ext cx="6762986" cy="64721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5C2E94-9074-4457-B50D-EF296AEC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Class Diagram - 2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8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F94C-DBC9-4286-AD69-6BB1CC3F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Design </a:t>
            </a:r>
            <a:r>
              <a:rPr lang="nl-BE" dirty="0" err="1"/>
              <a:t>choices</a:t>
            </a:r>
            <a:r>
              <a:rPr lang="nl-BE" dirty="0"/>
              <a:t> - </a:t>
            </a:r>
            <a:r>
              <a:rPr lang="nl-BE" dirty="0" err="1"/>
              <a:t>Polymorphism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AD11A-5B4E-4826-B5C2-F9325D09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3D989-63D0-468F-A2C7-EF7A2BF5A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83"/>
          <a:stretch/>
        </p:blipFill>
        <p:spPr>
          <a:xfrm>
            <a:off x="1097280" y="2843868"/>
            <a:ext cx="6962775" cy="1013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B20F60-DA53-4F78-9FD2-78517D0A1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19" y="4105357"/>
            <a:ext cx="5248275" cy="19145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2C8F28-6F4F-4559-8CA0-41AA5AE65865}"/>
              </a:ext>
            </a:extLst>
          </p:cNvPr>
          <p:cNvCxnSpPr>
            <a:cxnSpLocks/>
          </p:cNvCxnSpPr>
          <p:nvPr/>
        </p:nvCxnSpPr>
        <p:spPr>
          <a:xfrm>
            <a:off x="4362275" y="3523376"/>
            <a:ext cx="1921079" cy="5117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A2E88E-B678-4260-9CC1-1EA91DD571FC}"/>
              </a:ext>
            </a:extLst>
          </p:cNvPr>
          <p:cNvSpPr txBox="1"/>
          <p:nvPr/>
        </p:nvSpPr>
        <p:spPr>
          <a:xfrm>
            <a:off x="6333606" y="3766495"/>
            <a:ext cx="85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UIRow</a:t>
            </a:r>
            <a:r>
              <a:rPr lang="nl-BE" dirty="0"/>
              <a:t>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B7A60-6064-43EA-9B81-0892F2DD5843}"/>
              </a:ext>
            </a:extLst>
          </p:cNvPr>
          <p:cNvSpPr txBox="1"/>
          <p:nvPr/>
        </p:nvSpPr>
        <p:spPr>
          <a:xfrm>
            <a:off x="1097280" y="2508414"/>
            <a:ext cx="1229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UIElement</a:t>
            </a:r>
            <a:r>
              <a:rPr lang="nl-BE" dirty="0"/>
              <a:t>: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2151B06-91B2-476C-8EFC-2A3EB0B74911}"/>
                  </a:ext>
                </a:extLst>
              </p14:cNvPr>
              <p14:cNvContentPartPr/>
              <p14:nvPr/>
            </p14:nvContentPartPr>
            <p14:xfrm>
              <a:off x="7130560" y="4938787"/>
              <a:ext cx="871920" cy="10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2151B06-91B2-476C-8EFC-2A3EB0B749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76560" y="4831147"/>
                <a:ext cx="9795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562EDEB-6C5B-4428-82D9-565884146662}"/>
                  </a:ext>
                </a:extLst>
              </p14:cNvPr>
              <p14:cNvContentPartPr/>
              <p14:nvPr/>
            </p14:nvContentPartPr>
            <p14:xfrm>
              <a:off x="7734280" y="4948867"/>
              <a:ext cx="1157040" cy="19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562EDEB-6C5B-4428-82D9-5658841466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80640" y="4841227"/>
                <a:ext cx="1264680" cy="2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761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918C-B644-412B-9A38-A1751D5F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Design </a:t>
            </a:r>
            <a:r>
              <a:rPr lang="nl-BE" dirty="0" err="1"/>
              <a:t>choices</a:t>
            </a:r>
            <a:r>
              <a:rPr lang="nl-BE" dirty="0"/>
              <a:t> - </a:t>
            </a:r>
            <a:r>
              <a:rPr lang="nl-BE" dirty="0" err="1"/>
              <a:t>Facades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CF477-D511-43F9-9D19-56A4FD29F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Communicationmanager</a:t>
            </a:r>
            <a:r>
              <a:rPr lang="nl-BE" dirty="0"/>
              <a:t> </a:t>
            </a:r>
            <a:r>
              <a:rPr lang="nl-BE" dirty="0" err="1"/>
              <a:t>uses</a:t>
            </a:r>
            <a:r>
              <a:rPr lang="nl-BE" dirty="0"/>
              <a:t> </a:t>
            </a:r>
            <a:r>
              <a:rPr lang="nl-BE" dirty="0" err="1"/>
              <a:t>facades</a:t>
            </a:r>
            <a:r>
              <a:rPr lang="nl-BE" dirty="0"/>
              <a:t> (</a:t>
            </a:r>
            <a:r>
              <a:rPr lang="nl-BE" b="1" dirty="0" err="1"/>
              <a:t>indirection</a:t>
            </a:r>
            <a:r>
              <a:rPr lang="nl-BE" dirty="0"/>
              <a:t> + </a:t>
            </a:r>
            <a:r>
              <a:rPr lang="nl-BE" b="1" dirty="0"/>
              <a:t>high </a:t>
            </a:r>
            <a:r>
              <a:rPr lang="nl-BE" b="1" dirty="0" err="1"/>
              <a:t>cohesion</a:t>
            </a:r>
            <a:r>
              <a:rPr lang="nl-BE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FDC1F-A02B-45B3-B98A-4C668859B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431977"/>
            <a:ext cx="5242498" cy="120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51B1-B1F2-4B50-96E5-3C8A614E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Design </a:t>
            </a:r>
            <a:r>
              <a:rPr lang="nl-BE" dirty="0" err="1"/>
              <a:t>choices</a:t>
            </a:r>
            <a:r>
              <a:rPr lang="nl-BE" dirty="0"/>
              <a:t> - </a:t>
            </a:r>
            <a:r>
              <a:rPr lang="nl-BE" dirty="0" err="1"/>
              <a:t>Listeners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20EC-7195-4BCC-B9C4-BFF21DFE4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Low </a:t>
            </a:r>
            <a:r>
              <a:rPr lang="nl-BE" dirty="0" err="1"/>
              <a:t>coupling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68E64-9CC4-4296-9D2B-E027B0E48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948"/>
          <a:stretch/>
        </p:blipFill>
        <p:spPr>
          <a:xfrm>
            <a:off x="1097280" y="2374709"/>
            <a:ext cx="5261575" cy="265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9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D989-7934-444B-B460-9F534155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Design </a:t>
            </a:r>
            <a:r>
              <a:rPr lang="nl-BE" dirty="0" err="1"/>
              <a:t>choices</a:t>
            </a:r>
            <a:r>
              <a:rPr lang="nl-BE" dirty="0"/>
              <a:t> – Independent domain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D6289-4481-4589-98A5-36D310EBC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Low </a:t>
            </a:r>
            <a:r>
              <a:rPr lang="nl-BE" dirty="0" err="1"/>
              <a:t>Coupling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0E8C2-7ADF-4222-8050-C6E5249B0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81768"/>
            <a:ext cx="33623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3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423B-9164-4DB3-8B5E-550E1F28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Design </a:t>
            </a:r>
            <a:r>
              <a:rPr lang="nl-BE" dirty="0" err="1"/>
              <a:t>Choices</a:t>
            </a:r>
            <a:r>
              <a:rPr lang="nl-BE" dirty="0"/>
              <a:t> – Pure </a:t>
            </a:r>
            <a:r>
              <a:rPr lang="nl-BE" dirty="0" err="1"/>
              <a:t>fabriction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AF5D-F7BD-4DF5-A952-737C453AF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880F9-BCFC-475C-A62B-8846D5BB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51720"/>
            <a:ext cx="6153150" cy="1009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06FF29-7DEF-4778-8F01-8FE4BCC96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93682"/>
            <a:ext cx="62960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157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405</Words>
  <Application>Microsoft Office PowerPoint</Application>
  <PresentationFormat>Breedbeeld</PresentationFormat>
  <Paragraphs>82</Paragraphs>
  <Slides>34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34</vt:i4>
      </vt:variant>
    </vt:vector>
  </HeadingPairs>
  <TitlesOfParts>
    <vt:vector size="38" baseType="lpstr">
      <vt:lpstr>Calibri</vt:lpstr>
      <vt:lpstr>Calibri Light</vt:lpstr>
      <vt:lpstr>Wingdings</vt:lpstr>
      <vt:lpstr>Retrospect</vt:lpstr>
      <vt:lpstr>Software-ontwerp:Tablr Iteration 1</vt:lpstr>
      <vt:lpstr>1. Design</vt:lpstr>
      <vt:lpstr>Class Diagram - 1</vt:lpstr>
      <vt:lpstr>Class Diagram - 2</vt:lpstr>
      <vt:lpstr>2. Design choices - Polymorphism</vt:lpstr>
      <vt:lpstr>2. Design choices - Facades</vt:lpstr>
      <vt:lpstr>2. Design choices - Listeners</vt:lpstr>
      <vt:lpstr>2. Design choices – Independent domain</vt:lpstr>
      <vt:lpstr>2. Design Choices – Pure fabriction</vt:lpstr>
      <vt:lpstr>3. Extensibility </vt:lpstr>
      <vt:lpstr>4. Testing Approach – Use cases</vt:lpstr>
      <vt:lpstr>4. Testing approach – Mouse Events</vt:lpstr>
      <vt:lpstr>4. Testing Approach – Total Coverage</vt:lpstr>
      <vt:lpstr>4. Testing Approach – Adjusted Coverage</vt:lpstr>
      <vt:lpstr>Overview of project management</vt:lpstr>
      <vt:lpstr>Spent hours: Group work</vt:lpstr>
      <vt:lpstr>Individual work</vt:lpstr>
      <vt:lpstr>Study</vt:lpstr>
      <vt:lpstr>Use cases</vt:lpstr>
      <vt:lpstr>1. Adding a table</vt:lpstr>
      <vt:lpstr>2. Edit a table name</vt:lpstr>
      <vt:lpstr>PowerPoint-presentatie</vt:lpstr>
      <vt:lpstr>PowerPoint-presentatie</vt:lpstr>
      <vt:lpstr>3. Delete table</vt:lpstr>
      <vt:lpstr>4. Open table</vt:lpstr>
      <vt:lpstr>5. Add Column</vt:lpstr>
      <vt:lpstr>6. Edit Column Characteristic</vt:lpstr>
      <vt:lpstr>6. Edit Column Characteristic (a)</vt:lpstr>
      <vt:lpstr>6. Edit Column Characteristic (b)</vt:lpstr>
      <vt:lpstr>6. Edit Column Characteristic (c)</vt:lpstr>
      <vt:lpstr>7. Delete Column</vt:lpstr>
      <vt:lpstr>8. Add Row</vt:lpstr>
      <vt:lpstr>9. Edit Row Value</vt:lpstr>
      <vt:lpstr>10. Delete Row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Software-ontwerp:Tablr Iteration 1</dc:title>
  <dc:creator>ignace bleukx</dc:creator>
  <cp:lastModifiedBy>Tom De Backer</cp:lastModifiedBy>
  <cp:revision>18</cp:revision>
  <dcterms:created xsi:type="dcterms:W3CDTF">2019-03-18T14:04:42Z</dcterms:created>
  <dcterms:modified xsi:type="dcterms:W3CDTF">2019-03-18T21:53:51Z</dcterms:modified>
</cp:coreProperties>
</file>