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06" r:id="rId4"/>
    <p:sldId id="259" r:id="rId5"/>
    <p:sldId id="260" r:id="rId6"/>
    <p:sldId id="307" r:id="rId7"/>
    <p:sldId id="309" r:id="rId8"/>
    <p:sldId id="319" r:id="rId9"/>
    <p:sldId id="310" r:id="rId10"/>
    <p:sldId id="321" r:id="rId11"/>
    <p:sldId id="308" r:id="rId12"/>
    <p:sldId id="311" r:id="rId13"/>
    <p:sldId id="313" r:id="rId14"/>
    <p:sldId id="314" r:id="rId15"/>
    <p:sldId id="268" r:id="rId16"/>
    <p:sldId id="266" r:id="rId17"/>
    <p:sldId id="265" r:id="rId18"/>
    <p:sldId id="269" r:id="rId19"/>
    <p:sldId id="286" r:id="rId20"/>
    <p:sldId id="287" r:id="rId21"/>
    <p:sldId id="288" r:id="rId22"/>
    <p:sldId id="289" r:id="rId23"/>
    <p:sldId id="270" r:id="rId24"/>
    <p:sldId id="271" r:id="rId25"/>
    <p:sldId id="272" r:id="rId26"/>
    <p:sldId id="316" r:id="rId27"/>
    <p:sldId id="275" r:id="rId28"/>
    <p:sldId id="315" r:id="rId29"/>
    <p:sldId id="277" r:id="rId30"/>
    <p:sldId id="281" r:id="rId31"/>
    <p:sldId id="279" r:id="rId32"/>
    <p:sldId id="280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3BF47E-677B-4542-A9F9-3E21CFABA463}">
          <p14:sldIdLst>
            <p14:sldId id="256"/>
            <p14:sldId id="257"/>
            <p14:sldId id="306"/>
            <p14:sldId id="259"/>
            <p14:sldId id="260"/>
            <p14:sldId id="307"/>
            <p14:sldId id="309"/>
            <p14:sldId id="319"/>
            <p14:sldId id="310"/>
            <p14:sldId id="321"/>
            <p14:sldId id="308"/>
            <p14:sldId id="311"/>
            <p14:sldId id="313"/>
            <p14:sldId id="314"/>
            <p14:sldId id="268"/>
            <p14:sldId id="266"/>
            <p14:sldId id="265"/>
            <p14:sldId id="269"/>
            <p14:sldId id="286"/>
            <p14:sldId id="287"/>
            <p14:sldId id="288"/>
            <p14:sldId id="289"/>
            <p14:sldId id="270"/>
            <p14:sldId id="271"/>
            <p14:sldId id="272"/>
            <p14:sldId id="316"/>
            <p14:sldId id="275"/>
            <p14:sldId id="315"/>
            <p14:sldId id="277"/>
            <p14:sldId id="281"/>
            <p14:sldId id="279"/>
            <p14:sldId id="280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Missed instructions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7C-41C6-B519-DC181C2776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7C-41C6-B519-DC181C2776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7C-41C6-B519-DC181C27760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57C-41C6-B519-DC181C27760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57C-41C6-B519-DC181C27760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57C-41C6-B519-DC181C2776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CanvasWindow</c:v>
                </c:pt>
                <c:pt idx="1">
                  <c:v>paint()</c:v>
                </c:pt>
                <c:pt idx="2">
                  <c:v>Our code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525</c:v>
                </c:pt>
                <c:pt idx="1">
                  <c:v>874</c:v>
                </c:pt>
                <c:pt idx="2">
                  <c:v>1288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57C-41C6-B519-DC181C27760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ACF9C8-6D65-41F9-9101-DBF005E879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ACF9C8-6D65-41F9-9101-DBF005E879D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8399" cy="2971801"/>
          </a:xfrm>
        </p:spPr>
        <p:txBody>
          <a:bodyPr>
            <a:noAutofit/>
          </a:bodyPr>
          <a:lstStyle/>
          <a:p>
            <a:r>
              <a:rPr lang="nl-BE" sz="7200" dirty="0"/>
              <a:t>Software-ontwerp: </a:t>
            </a:r>
            <a:r>
              <a:rPr lang="nl-BE" sz="7200" dirty="0" err="1"/>
              <a:t>Tablr</a:t>
            </a:r>
            <a:br>
              <a:rPr lang="nl-BE" sz="7200" dirty="0"/>
            </a:br>
            <a:r>
              <a:rPr lang="nl-BE" sz="7200" dirty="0"/>
              <a:t>Iteration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endParaRPr lang="nl-BE" dirty="0"/>
          </a:p>
          <a:p>
            <a:r>
              <a:rPr lang="nl-BE" dirty="0"/>
              <a:t>Tom De Backer</a:t>
            </a:r>
          </a:p>
          <a:p>
            <a:r>
              <a:rPr lang="nl-BE" dirty="0"/>
              <a:t>Ignace Bleukx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ui">
            <a:extLst>
              <a:ext uri="{FF2B5EF4-FFF2-40B4-BE49-F238E27FC236}">
                <a16:creationId xmlns:a16="http://schemas.microsoft.com/office/drawing/2014/main" id="{3F912707-AAC8-45A6-8FEA-0A626AEA94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88" t="46951"/>
          <a:stretch>
            <a:fillRect/>
          </a:stretch>
        </p:blipFill>
        <p:spPr>
          <a:xfrm>
            <a:off x="3429000" y="-31115"/>
            <a:ext cx="5334000" cy="691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0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 Design: Domain</a:t>
            </a:r>
          </a:p>
        </p:txBody>
      </p:sp>
      <p:pic>
        <p:nvPicPr>
          <p:cNvPr id="6" name="Content Placeholder 5" descr="domain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595" y="1851025"/>
            <a:ext cx="9589770" cy="4065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 Design: handling subwindows</a:t>
            </a:r>
          </a:p>
        </p:txBody>
      </p:sp>
      <p:pic>
        <p:nvPicPr>
          <p:cNvPr id="4" name="Content Placeholder 3" descr="Screenshot from 2019-04-29 15.39.31"/>
          <p:cNvPicPr>
            <a:picLocks noGrp="1" noChangeAspect="1"/>
          </p:cNvPicPr>
          <p:nvPr>
            <p:ph idx="1"/>
          </p:nvPr>
        </p:nvPicPr>
        <p:blipFill>
          <a:blip r:embed="rId2"/>
          <a:srcRect l="2424" t="13198"/>
          <a:stretch>
            <a:fillRect/>
          </a:stretch>
        </p:blipFill>
        <p:spPr>
          <a:xfrm>
            <a:off x="1062990" y="2481580"/>
            <a:ext cx="7463155" cy="1223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3470" y="191643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WindowManager holds all UI's/Subwindows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Design: handling subwindows</a:t>
            </a:r>
          </a:p>
        </p:txBody>
      </p:sp>
      <p:pic>
        <p:nvPicPr>
          <p:cNvPr id="4" name="Content Placeholder 3" descr="Screenshot from 2019-04-29 15.39.31"/>
          <p:cNvPicPr>
            <a:picLocks noGrp="1" noChangeAspect="1"/>
          </p:cNvPicPr>
          <p:nvPr>
            <p:ph idx="1"/>
          </p:nvPr>
        </p:nvPicPr>
        <p:blipFill>
          <a:blip r:embed="rId2"/>
          <a:srcRect l="2424" t="13198"/>
          <a:stretch>
            <a:fillRect/>
          </a:stretch>
        </p:blipFill>
        <p:spPr>
          <a:xfrm>
            <a:off x="1062990" y="2481580"/>
            <a:ext cx="7463155" cy="1223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3470" y="191643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WindowManager holds all UI's/Subwindows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129030" y="391287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Opening/Closing means activating/deactivating </a:t>
            </a:r>
          </a:p>
        </p:txBody>
      </p:sp>
      <p:pic>
        <p:nvPicPr>
          <p:cNvPr id="6" name="Picture 5" descr="Screenshot from 2019-04-29 15.44.19"/>
          <p:cNvPicPr>
            <a:picLocks noChangeAspect="1"/>
          </p:cNvPicPr>
          <p:nvPr/>
        </p:nvPicPr>
        <p:blipFill>
          <a:blip r:embed="rId3"/>
          <a:srcRect t="15072"/>
          <a:stretch>
            <a:fillRect/>
          </a:stretch>
        </p:blipFill>
        <p:spPr>
          <a:xfrm>
            <a:off x="1059180" y="4364990"/>
            <a:ext cx="7466965" cy="930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 Design: handling subwindows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 Opening a subwindow multiple times means cloning an existing UI at different coordinates</a:t>
            </a:r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 marL="0" indent="0">
              <a:buFont typeface="Arial" panose="02080604020202020204" pitchFamily="34" charset="0"/>
              <a:buNone/>
            </a:pPr>
            <a:endParaRPr lang="" altLang="en-US"/>
          </a:p>
        </p:txBody>
      </p:sp>
      <p:pic>
        <p:nvPicPr>
          <p:cNvPr id="4" name="Picture 3" descr="Screenshot from 2019-04-29 15.48.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0480"/>
            <a:ext cx="702881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Extensibility</a:t>
            </a:r>
            <a:r>
              <a:rPr lang="nl-B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" altLang="nl-BE" dirty="0">
                <a:sym typeface="Wingdings" panose="05000000000000000000" pitchFamily="2" charset="2"/>
              </a:rPr>
              <a:t>All program logic is contained in the loadUI method of UI's, can be modified in one place.</a:t>
            </a:r>
          </a:p>
          <a:p>
            <a:pPr>
              <a:buFont typeface="Arial" panose="02080604020202020204" pitchFamily="34" charset="0"/>
              <a:buChar char="•"/>
            </a:pPr>
            <a:endParaRPr lang="" altLang="nl-BE" dirty="0">
              <a:sym typeface="Wingdings" panose="05000000000000000000" pitchFamily="2" charset="2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" altLang="nl-BE" dirty="0">
                <a:sym typeface="Wingdings" panose="05000000000000000000" pitchFamily="2" charset="2"/>
              </a:rPr>
              <a:t>UI and Domain stand on their own, collect all actions in List&lt;Runnable&gt;. Additional concepts can always follow this logic.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671" y="1855894"/>
            <a:ext cx="3612198" cy="4329603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48410" y="2070735"/>
            <a:ext cx="614235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Start by testing all Use Cases (55% coverage)</a:t>
            </a: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Improve coverage with focused testing of remaining parts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Total Coverage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957705"/>
            <a:ext cx="9738360" cy="26936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45945"/>
            <a:ext cx="4330065" cy="822325"/>
          </a:xfrm>
        </p:spPr>
        <p:txBody>
          <a:bodyPr>
            <a:normAutofit/>
          </a:bodyPr>
          <a:lstStyle/>
          <a:p>
            <a:r>
              <a:rPr lang="" altLang="en-US" sz="1800"/>
              <a:t>Missed instructions: </a:t>
            </a:r>
            <a:r>
              <a:rPr lang="" altLang="en-US" sz="1800" u="sng"/>
              <a:t>2687</a:t>
            </a:r>
          </a:p>
          <a:p>
            <a:endParaRPr lang="" altLang="en-US" sz="1800" u="sng"/>
          </a:p>
          <a:p>
            <a:endParaRPr lang="" altLang="en-US" u="sng"/>
          </a:p>
          <a:p>
            <a:endParaRPr lang="" altLang="en-US" u="sng"/>
          </a:p>
          <a:p>
            <a:endParaRPr lang="" altLang="en-US" u="sng"/>
          </a:p>
          <a:p>
            <a:endParaRPr lang="" altLang="en-US" u="sng"/>
          </a:p>
          <a:p>
            <a:endParaRPr lang="" altLang="en-US" u="sng"/>
          </a:p>
          <a:p>
            <a:pPr marL="0" indent="0">
              <a:buNone/>
            </a:pPr>
            <a:endParaRPr lang="" altLang="en-US" u="sng"/>
          </a:p>
        </p:txBody>
      </p:sp>
      <p:graphicFrame>
        <p:nvGraphicFramePr>
          <p:cNvPr id="5" name="Chart 4"/>
          <p:cNvGraphicFramePr/>
          <p:nvPr/>
        </p:nvGraphicFramePr>
        <p:xfrm>
          <a:off x="6414770" y="1891665"/>
          <a:ext cx="5214620" cy="3741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0159365" y="2569210"/>
            <a:ext cx="274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CanvasWindow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0603230" y="3957320"/>
            <a:ext cx="274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paint()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414770" y="2696210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Our code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000760" y="4063365"/>
            <a:ext cx="4758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Coverage without CanvasWindow and paint(): 92.4%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r>
              <a:rPr lang="nl-BE" dirty="0"/>
              <a:t> of project management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80604020202020204" pitchFamily="34" charset="0"/>
              <a:buNone/>
            </a:pPr>
            <a:r>
              <a:rPr lang="" altLang="nl-BE" dirty="0"/>
              <a:t>This </a:t>
            </a:r>
            <a:r>
              <a:rPr lang="nl-BE" dirty="0"/>
              <a:t>iteration: 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nl-BE" dirty="0"/>
              <a:t>Domain </a:t>
            </a:r>
            <a:r>
              <a:rPr lang="nl-BE" dirty="0" err="1"/>
              <a:t>Coordinator</a:t>
            </a:r>
            <a:r>
              <a:rPr lang="nl-BE" dirty="0"/>
              <a:t>: Martijn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Coordinator</a:t>
            </a:r>
            <a:r>
              <a:rPr lang="nl-BE" dirty="0"/>
              <a:t>: </a:t>
            </a:r>
            <a:r>
              <a:rPr lang="nl-BE" dirty="0" err="1"/>
              <a:t>Ignace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/>
              <a:t>Design </a:t>
            </a:r>
            <a:r>
              <a:rPr lang="nl-BE" dirty="0" err="1"/>
              <a:t>Coordinator</a:t>
            </a:r>
            <a:r>
              <a:rPr lang="nl-BE" dirty="0"/>
              <a:t>: Tom &amp; Quinten </a:t>
            </a:r>
          </a:p>
          <a:p>
            <a:pPr marL="0" indent="0">
              <a:buFont typeface="Arial" panose="02080604020202020204" pitchFamily="34" charset="0"/>
              <a:buNone/>
            </a:pPr>
            <a:endParaRPr lang="nl-BE" dirty="0"/>
          </a:p>
          <a:p>
            <a:pPr marL="0" indent="0">
              <a:buFont typeface="Arial" panose="02080604020202020204" pitchFamily="34" charset="0"/>
              <a:buNone/>
            </a:pPr>
            <a:r>
              <a:rPr lang="" altLang="en-US" dirty="0">
                <a:sym typeface="+mn-ea"/>
              </a:rPr>
              <a:t>Next </a:t>
            </a:r>
            <a:r>
              <a:rPr lang="nl-BE" dirty="0">
                <a:sym typeface="+mn-ea"/>
              </a:rPr>
              <a:t>iteration: 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>
                <a:sym typeface="+mn-ea"/>
              </a:rPr>
              <a:t>Domain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>
                <a:sym typeface="+mn-ea"/>
              </a:rPr>
              <a:t>Quinten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 err="1">
                <a:sym typeface="+mn-ea"/>
              </a:rPr>
              <a:t>Testing</a:t>
            </a:r>
            <a:r>
              <a:rPr lang="nl-BE" dirty="0">
                <a:sym typeface="+mn-ea"/>
              </a:rPr>
              <a:t>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 err="1">
                <a:sym typeface="+mn-ea"/>
              </a:rPr>
              <a:t>Martijn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>
                <a:sym typeface="+mn-ea"/>
              </a:rPr>
              <a:t>Design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>
                <a:sym typeface="+mn-ea"/>
              </a:rPr>
              <a:t>Ignace </a:t>
            </a:r>
            <a:r>
              <a:rPr lang="nl-BE" dirty="0">
                <a:sym typeface="+mn-ea"/>
              </a:rPr>
              <a:t>&amp; </a:t>
            </a:r>
            <a:r>
              <a:rPr lang="" altLang="nl-BE" dirty="0">
                <a:sym typeface="+mn-ea"/>
              </a:rPr>
              <a:t>Tom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Design</a:t>
            </a:r>
            <a:r>
              <a:rPr lang="" altLang="nl-BE" dirty="0"/>
              <a:t>: then vs Now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432" b="41534"/>
          <a:stretch>
            <a:fillRect/>
          </a:stretch>
        </p:blipFill>
        <p:spPr>
          <a:xfrm>
            <a:off x="1273175" y="3277870"/>
            <a:ext cx="7686675" cy="30162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73175" y="2422525"/>
            <a:ext cx="100025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" altLang="en-US"/>
              <a:t>Iteration 1:</a:t>
            </a: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CommunicationManager was used by </a:t>
            </a:r>
            <a:r>
              <a:rPr lang="" altLang="en-US" u="sng"/>
              <a:t>every object</a:t>
            </a:r>
            <a:r>
              <a:rPr lang="" altLang="en-US"/>
              <a:t> to modify Domain or UI</a:t>
            </a:r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CommunicationManager made use of UIFacade and DomainFacade	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Spent</a:t>
            </a:r>
            <a:r>
              <a:rPr lang="nl-BE" dirty="0"/>
              <a:t> </a:t>
            </a:r>
            <a:r>
              <a:rPr lang="nl-BE" dirty="0" err="1"/>
              <a:t>hours</a:t>
            </a:r>
            <a:r>
              <a:rPr lang="nl-BE" dirty="0"/>
              <a:t>: Group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nl-BE" dirty="0"/>
              <a:t>15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nl-BE" dirty="0"/>
              <a:t>25 hours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25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15 </a:t>
            </a:r>
            <a:r>
              <a:rPr lang="nl-BE" dirty="0" err="1"/>
              <a:t>hours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Individual</a:t>
            </a:r>
            <a:r>
              <a:rPr lang="nl-BE" dirty="0"/>
              <a:t>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5" name="Tijdelijke aanduiding voor inhoud 2"/>
          <p:cNvSpPr>
            <a:spLocks noGrp="1"/>
          </p:cNvSpPr>
          <p:nvPr/>
        </p:nvSpPr>
        <p:spPr>
          <a:xfrm>
            <a:off x="1224280" y="1972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en-US" dirty="0"/>
              <a:t>25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en-US" dirty="0"/>
              <a:t>50 </a:t>
            </a:r>
            <a:r>
              <a:rPr lang="en-US" altLang="nl-BE" dirty="0"/>
              <a:t>hours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35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30 </a:t>
            </a:r>
            <a:r>
              <a:rPr lang="nl-BE" dirty="0" err="1"/>
              <a:t>hours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Study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" altLang="en-US"/>
              <a:t>Find UIElement that needs to act upon input</a:t>
            </a:r>
          </a:p>
          <a:p>
            <a:pPr marL="457200" indent="-457200">
              <a:buAutoNum type="arabicPeriod"/>
            </a:pPr>
            <a:r>
              <a:rPr lang="en-US" altLang="en-US" sz="2000">
                <a:sym typeface="+mn-ea"/>
              </a:rPr>
              <a:t>Invoke its singleClickHandler() / keyEventHandler()</a:t>
            </a:r>
            <a:endParaRPr lang="en-US" altLang="en-US" sz="2000"/>
          </a:p>
          <a:p>
            <a:pPr marL="914400" lvl="1" indent="-457200"/>
            <a:r>
              <a:rPr lang="en-US" altLang="en-US" sz="2000">
                <a:sym typeface="+mn-ea"/>
              </a:rPr>
              <a:t>Modifies UIElement</a:t>
            </a:r>
            <a:endParaRPr lang="en-US" altLang="en-US" sz="2000"/>
          </a:p>
          <a:p>
            <a:pPr marL="914400" lvl="1" indent="-457200"/>
            <a:r>
              <a:rPr lang="en-US" altLang="en-US" sz="2000">
                <a:sym typeface="+mn-ea"/>
              </a:rPr>
              <a:t>Uses a Tablr reference to modify Domain if necessary</a:t>
            </a:r>
            <a:endParaRPr lang="" altLang="en-US"/>
          </a:p>
          <a:p>
            <a:pPr>
              <a:buAutoNum type="arabicPeriod"/>
            </a:pPr>
            <a:r>
              <a:rPr lang="" altLang="en-US"/>
              <a:t> Notify other UIElements if Domain changed</a:t>
            </a:r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" altLang="en-US"/>
          </a:p>
          <a:p>
            <a:pPr marL="457200" lvl="1" indent="0">
              <a:buNone/>
            </a:pPr>
            <a:endParaRPr lang="" altLang="en-US"/>
          </a:p>
          <a:p>
            <a:pPr marL="914400" lvl="1" indent="-457200">
              <a:buAutoNum type="arabicPeriod"/>
            </a:pPr>
            <a:endParaRPr lang="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Adding</a:t>
            </a:r>
            <a:r>
              <a:rPr lang="nl-BE" dirty="0"/>
              <a:t> a </a:t>
            </a:r>
            <a:r>
              <a:rPr lang="nl-BE" dirty="0" err="1"/>
              <a:t>table</a:t>
            </a:r>
            <a:endParaRPr lang="en-US" dirty="0"/>
          </a:p>
        </p:txBody>
      </p:sp>
      <p:pic>
        <p:nvPicPr>
          <p:cNvPr id="4" name="Content Placeholder 3" descr="useCase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830" y="1737360"/>
            <a:ext cx="9721850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Edit</a:t>
            </a:r>
            <a:r>
              <a:rPr lang="nl-BE" dirty="0"/>
              <a:t> a </a:t>
            </a:r>
            <a:r>
              <a:rPr lang="nl-BE" dirty="0" err="1"/>
              <a:t>table</a:t>
            </a:r>
            <a:r>
              <a:rPr lang="nl-BE" dirty="0"/>
              <a:t> name</a:t>
            </a:r>
            <a:endParaRPr lang="en-US" dirty="0"/>
          </a:p>
        </p:txBody>
      </p:sp>
      <p:pic>
        <p:nvPicPr>
          <p:cNvPr id="3" name="Content Placeholder 2" descr="usecase2"/>
          <p:cNvPicPr>
            <a:picLocks noGrp="1" noChangeAspect="1"/>
          </p:cNvPicPr>
          <p:nvPr>
            <p:ph idx="1"/>
          </p:nvPr>
        </p:nvPicPr>
        <p:blipFill>
          <a:blip r:embed="rId2"/>
          <a:srcRect b="40688"/>
          <a:stretch>
            <a:fillRect/>
          </a:stretch>
        </p:blipFill>
        <p:spPr>
          <a:xfrm>
            <a:off x="1538605" y="1847215"/>
            <a:ext cx="9573260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ym typeface="+mn-ea"/>
              </a:rPr>
              <a:t>2. </a:t>
            </a:r>
            <a:r>
              <a:rPr lang="nl-BE" dirty="0" err="1">
                <a:sym typeface="+mn-ea"/>
              </a:rPr>
              <a:t>Edit</a:t>
            </a:r>
            <a:r>
              <a:rPr lang="nl-BE" dirty="0">
                <a:sym typeface="+mn-ea"/>
              </a:rPr>
              <a:t> a </a:t>
            </a:r>
            <a:r>
              <a:rPr lang="nl-BE" dirty="0" err="1">
                <a:sym typeface="+mn-ea"/>
              </a:rPr>
              <a:t>table</a:t>
            </a:r>
            <a:r>
              <a:rPr lang="nl-BE" dirty="0">
                <a:sym typeface="+mn-ea"/>
              </a:rPr>
              <a:t> name </a:t>
            </a:r>
            <a:r>
              <a:rPr lang="" altLang="nl-BE" dirty="0">
                <a:sym typeface="+mn-ea"/>
              </a:rPr>
              <a:t>(continued)</a:t>
            </a:r>
          </a:p>
        </p:txBody>
      </p:sp>
      <p:pic>
        <p:nvPicPr>
          <p:cNvPr id="4" name="Content Placeholder 3" descr="usecase2"/>
          <p:cNvPicPr>
            <a:picLocks noGrp="1" noChangeAspect="1"/>
          </p:cNvPicPr>
          <p:nvPr>
            <p:ph idx="1"/>
          </p:nvPr>
        </p:nvPicPr>
        <p:blipFill>
          <a:blip r:embed="rId2"/>
          <a:srcRect t="62105"/>
          <a:stretch>
            <a:fillRect/>
          </a:stretch>
        </p:blipFill>
        <p:spPr>
          <a:xfrm>
            <a:off x="319405" y="2247265"/>
            <a:ext cx="11614785" cy="34296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321727"/>
            <a:ext cx="10058400" cy="1450757"/>
          </a:xfrm>
        </p:spPr>
        <p:txBody>
          <a:bodyPr/>
          <a:lstStyle/>
          <a:p>
            <a:r>
              <a:rPr lang="nl-BE" dirty="0"/>
              <a:t>3. Delete </a:t>
            </a:r>
            <a:r>
              <a:rPr lang="nl-BE" dirty="0" err="1"/>
              <a:t>table</a:t>
            </a:r>
            <a:endParaRPr lang="en-US" dirty="0"/>
          </a:p>
        </p:txBody>
      </p:sp>
      <p:pic>
        <p:nvPicPr>
          <p:cNvPr id="7" name="Content Placeholder 6" descr="useCase3"/>
          <p:cNvPicPr>
            <a:picLocks noGrp="1" noChangeAspect="1"/>
          </p:cNvPicPr>
          <p:nvPr>
            <p:ph idx="1"/>
          </p:nvPr>
        </p:nvPicPr>
        <p:blipFill>
          <a:blip r:embed="rId2"/>
          <a:srcRect b="4218"/>
          <a:stretch>
            <a:fillRect/>
          </a:stretch>
        </p:blipFill>
        <p:spPr>
          <a:xfrm>
            <a:off x="336550" y="1008380"/>
            <a:ext cx="11518900" cy="56235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4. Open a Table </a:t>
            </a:r>
          </a:p>
        </p:txBody>
      </p:sp>
      <p:pic>
        <p:nvPicPr>
          <p:cNvPr id="4" name="Content Placeholder 3" descr="useCase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360" y="1894840"/>
            <a:ext cx="10954385" cy="4206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48677"/>
            <a:ext cx="10058400" cy="1450757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Add</a:t>
            </a:r>
            <a:r>
              <a:rPr lang="nl-BE" dirty="0"/>
              <a:t> Column</a:t>
            </a:r>
            <a:endParaRPr lang="en-US" dirty="0"/>
          </a:p>
        </p:txBody>
      </p:sp>
      <p:pic>
        <p:nvPicPr>
          <p:cNvPr id="4" name="Content Placeholder 3" descr="useCase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505" y="1538605"/>
            <a:ext cx="10206355" cy="49091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 Design: then vs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" altLang="en-US"/>
              <a:t>Iteration 2: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All </a:t>
            </a:r>
            <a:r>
              <a:rPr lang="" altLang="en-US">
                <a:solidFill>
                  <a:schemeClr val="bg2">
                    <a:lumMod val="75000"/>
                  </a:schemeClr>
                </a:solidFill>
              </a:rPr>
              <a:t>DomainElements </a:t>
            </a:r>
            <a:r>
              <a:rPr lang="" altLang="en-US"/>
              <a:t>and </a:t>
            </a:r>
            <a:r>
              <a:rPr lang="" altLang="en-US">
                <a:solidFill>
                  <a:schemeClr val="bg2">
                    <a:lumMod val="75000"/>
                  </a:schemeClr>
                </a:solidFill>
              </a:rPr>
              <a:t>UIElements </a:t>
            </a:r>
            <a:r>
              <a:rPr lang="" altLang="en-US"/>
              <a:t>are free of references to </a:t>
            </a:r>
            <a:r>
              <a:rPr lang="" altLang="en-US">
                <a:solidFill>
                  <a:schemeClr val="accent1"/>
                </a:solidFill>
              </a:rPr>
              <a:t>'Tablr'-specific</a:t>
            </a:r>
            <a:r>
              <a:rPr lang="" altLang="en-US"/>
              <a:t> Classes</a:t>
            </a:r>
          </a:p>
          <a:p>
            <a:pPr marL="0" indent="0">
              <a:buFont typeface="Arial" panose="02080604020202020204" pitchFamily="34" charset="0"/>
              <a:buNone/>
            </a:pPr>
            <a:endParaRPr lang="" altLang="en-US"/>
          </a:p>
        </p:txBody>
      </p:sp>
      <p:pic>
        <p:nvPicPr>
          <p:cNvPr id="4" name="Picture 3" descr="Screenshot from 2019-04-29 15.13.44"/>
          <p:cNvPicPr>
            <a:picLocks noChangeAspect="1"/>
          </p:cNvPicPr>
          <p:nvPr/>
        </p:nvPicPr>
        <p:blipFill>
          <a:blip r:embed="rId3"/>
          <a:srcRect t="17164"/>
          <a:stretch>
            <a:fillRect/>
          </a:stretch>
        </p:blipFill>
        <p:spPr>
          <a:xfrm>
            <a:off x="984250" y="2914015"/>
            <a:ext cx="9459595" cy="32797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4545" y="4238625"/>
            <a:ext cx="1186815" cy="960120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625840" y="3735705"/>
            <a:ext cx="1754505" cy="960120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11830" y="2954655"/>
            <a:ext cx="204343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637790" y="3843655"/>
            <a:ext cx="143510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232910" y="3833495"/>
            <a:ext cx="1506855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33540" y="3853815"/>
            <a:ext cx="135128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467569"/>
            <a:ext cx="10058400" cy="1450757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 </a:t>
            </a:r>
            <a:r>
              <a:rPr lang="" altLang="nl-BE" dirty="0" err="1"/>
              <a:t>(a)</a:t>
            </a:r>
          </a:p>
        </p:txBody>
      </p:sp>
      <p:pic>
        <p:nvPicPr>
          <p:cNvPr id="4" name="Content Placeholder 3" descr="useCase6.1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360" y="983615"/>
            <a:ext cx="10749915" cy="51276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(b)</a:t>
            </a:r>
            <a:endParaRPr lang="en-US" dirty="0"/>
          </a:p>
        </p:txBody>
      </p:sp>
      <p:pic>
        <p:nvPicPr>
          <p:cNvPr id="4" name="Content Placeholder 3" descr="useCase6.1b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740" y="1609090"/>
            <a:ext cx="10510520" cy="50133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65" y="-22642"/>
            <a:ext cx="10058400" cy="1450757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(c)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61649" y="1737360"/>
            <a:ext cx="1735494" cy="101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useCase6.1c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565" y="1556385"/>
            <a:ext cx="10008870" cy="50819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56627"/>
            <a:ext cx="10058400" cy="1450757"/>
          </a:xfrm>
        </p:spPr>
        <p:txBody>
          <a:bodyPr/>
          <a:lstStyle/>
          <a:p>
            <a:r>
              <a:rPr lang="nl-BE" dirty="0"/>
              <a:t>7. Delete Column</a:t>
            </a:r>
            <a:endParaRPr lang="en-US" dirty="0"/>
          </a:p>
        </p:txBody>
      </p:sp>
      <p:pic>
        <p:nvPicPr>
          <p:cNvPr id="4" name="Content Placeholder 3" descr="useCase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092835"/>
            <a:ext cx="9695180" cy="54114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Row</a:t>
            </a:r>
            <a:endParaRPr lang="en-US" dirty="0"/>
          </a:p>
        </p:txBody>
      </p:sp>
      <p:pic>
        <p:nvPicPr>
          <p:cNvPr id="4" name="Content Placeholder 3" descr="useCase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175" y="1639570"/>
            <a:ext cx="10407015" cy="49212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</a:t>
            </a:r>
            <a:r>
              <a:rPr lang="nl-BE" dirty="0" err="1"/>
              <a:t>Edit</a:t>
            </a:r>
            <a:r>
              <a:rPr lang="nl-BE" dirty="0"/>
              <a:t> </a:t>
            </a:r>
            <a:r>
              <a:rPr lang="nl-BE" dirty="0" err="1"/>
              <a:t>Row</a:t>
            </a:r>
            <a:r>
              <a:rPr lang="nl-BE" dirty="0"/>
              <a:t> Value</a:t>
            </a:r>
            <a:endParaRPr lang="en-US" dirty="0"/>
          </a:p>
        </p:txBody>
      </p:sp>
      <p:pic>
        <p:nvPicPr>
          <p:cNvPr id="4" name="Content Placeholder 3" descr="useCase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015" y="1659890"/>
            <a:ext cx="9727565" cy="50139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05192"/>
            <a:ext cx="10058400" cy="1450757"/>
          </a:xfrm>
        </p:spPr>
        <p:txBody>
          <a:bodyPr/>
          <a:lstStyle/>
          <a:p>
            <a:r>
              <a:rPr lang="nl-BE" dirty="0"/>
              <a:t>10. Delete </a:t>
            </a:r>
            <a:r>
              <a:rPr lang="nl-BE" dirty="0" err="1"/>
              <a:t>Row</a:t>
            </a:r>
            <a:endParaRPr lang="en-US" dirty="0"/>
          </a:p>
        </p:txBody>
      </p:sp>
      <p:pic>
        <p:nvPicPr>
          <p:cNvPr id="4" name="Content Placeholder 3" descr="useCase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730" y="1426845"/>
            <a:ext cx="9654540" cy="5314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1. Design: then vs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/>
              <a:t>Iteration 1:</a:t>
            </a:r>
          </a:p>
          <a:p>
            <a:r>
              <a:rPr lang="" altLang="en-US"/>
              <a:t>The loading of different UI's was handled in different UIElements</a:t>
            </a:r>
          </a:p>
          <a:p>
            <a:pPr lvl="1"/>
            <a:r>
              <a:rPr lang="" altLang="en-US"/>
              <a:t>e.g. ListView.loadFromTables()</a:t>
            </a:r>
          </a:p>
          <a:p>
            <a:pPr lvl="1"/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1. Design: then vs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945"/>
            <a:ext cx="5766435" cy="4023360"/>
          </a:xfrm>
        </p:spPr>
        <p:txBody>
          <a:bodyPr/>
          <a:lstStyle/>
          <a:p>
            <a:pPr marL="0" indent="0">
              <a:buNone/>
            </a:pPr>
            <a:r>
              <a:rPr lang="" altLang="en-US"/>
              <a:t>Iteration 2: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Subwindows inherit from superclass UI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Method loadUI() to create the necessary components</a:t>
            </a:r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All Tablr-logic is specified in the loading of a UI, not in UIElements</a:t>
            </a:r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</p:txBody>
      </p:sp>
      <p:pic>
        <p:nvPicPr>
          <p:cNvPr id="4" name="Picture 3" descr="Screenshot from 2019-04-29 15.21.22"/>
          <p:cNvPicPr>
            <a:picLocks noChangeAspect="1"/>
          </p:cNvPicPr>
          <p:nvPr/>
        </p:nvPicPr>
        <p:blipFill>
          <a:blip r:embed="rId2"/>
          <a:srcRect t="7937" b="6350"/>
          <a:stretch>
            <a:fillRect/>
          </a:stretch>
        </p:blipFill>
        <p:spPr>
          <a:xfrm>
            <a:off x="6924675" y="1845945"/>
            <a:ext cx="4657090" cy="4457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1. Design: then vs Now</a:t>
            </a:r>
          </a:p>
        </p:txBody>
      </p:sp>
      <p:pic>
        <p:nvPicPr>
          <p:cNvPr id="4" name="Content Placeholder 3" descr="Screenshot from 2019-04-29 15.25.2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035300"/>
            <a:ext cx="7425690" cy="1230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52195" y="2040255"/>
            <a:ext cx="915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Iteration 2: extensive use of Listeners to specify behaviour of UIElements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385"/>
            <a:ext cx="10058400" cy="1286510"/>
          </a:xfrm>
        </p:spPr>
        <p:txBody>
          <a:bodyPr/>
          <a:lstStyle/>
          <a:p>
            <a:r>
              <a:rPr lang="" altLang="en-US"/>
              <a:t>1. Design: class diagram</a:t>
            </a:r>
          </a:p>
        </p:txBody>
      </p:sp>
      <p:pic>
        <p:nvPicPr>
          <p:cNvPr id="4" name="Content Placeholder 3" descr="classdiagram_iteratie2_basic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465" y="1845945"/>
            <a:ext cx="8620760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C6A4DF-8B68-4E2D-A0ED-E4BA72848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C083B91-CADC-4198-9E3D-CF25557A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93" y="93306"/>
            <a:ext cx="8545543" cy="64567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359192"/>
            <a:ext cx="10058400" cy="1450757"/>
          </a:xfrm>
        </p:spPr>
        <p:txBody>
          <a:bodyPr/>
          <a:lstStyle/>
          <a:p>
            <a:r>
              <a:rPr lang="" altLang="en-US"/>
              <a:t>1. Design: UI elements</a:t>
            </a:r>
          </a:p>
        </p:txBody>
      </p:sp>
      <p:pic>
        <p:nvPicPr>
          <p:cNvPr id="4" name="Content Placeholder 3" descr="ui"/>
          <p:cNvPicPr>
            <a:picLocks noGrp="1" noChangeAspect="1"/>
          </p:cNvPicPr>
          <p:nvPr>
            <p:ph idx="1"/>
          </p:nvPr>
        </p:nvPicPr>
        <p:blipFill>
          <a:blip r:embed="rId2"/>
          <a:srcRect r="38888" b="54879"/>
          <a:stretch>
            <a:fillRect/>
          </a:stretch>
        </p:blipFill>
        <p:spPr>
          <a:xfrm>
            <a:off x="3347720" y="979170"/>
            <a:ext cx="4915535" cy="5690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545</Words>
  <Application>Microsoft Office PowerPoint</Application>
  <PresentationFormat>Breedbeeld</PresentationFormat>
  <Paragraphs>104</Paragraphs>
  <Slides>36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Retrospect</vt:lpstr>
      <vt:lpstr>Software-ontwerp: Tablr Iteration 2</vt:lpstr>
      <vt:lpstr>1. Design: then vs Now</vt:lpstr>
      <vt:lpstr>1. Design: then vs Now</vt:lpstr>
      <vt:lpstr>1. Design: then vs Now</vt:lpstr>
      <vt:lpstr>1. Design: then vs Now</vt:lpstr>
      <vt:lpstr>1. Design: then vs Now</vt:lpstr>
      <vt:lpstr>1. Design: class diagram</vt:lpstr>
      <vt:lpstr>PowerPoint-presentatie</vt:lpstr>
      <vt:lpstr>1. Design: UI elements</vt:lpstr>
      <vt:lpstr>PowerPoint-presentatie</vt:lpstr>
      <vt:lpstr>1. Design: Domain</vt:lpstr>
      <vt:lpstr>1. Design: handling subwindows</vt:lpstr>
      <vt:lpstr>1. Design: handling subwindows</vt:lpstr>
      <vt:lpstr>1. Design: handling subwindows</vt:lpstr>
      <vt:lpstr>3. Extensibility </vt:lpstr>
      <vt:lpstr>4. Testing Approach</vt:lpstr>
      <vt:lpstr>4. Testing Approach – Total Coverage</vt:lpstr>
      <vt:lpstr>4. Testing Approach</vt:lpstr>
      <vt:lpstr>Overview of project management</vt:lpstr>
      <vt:lpstr>Spent hours: Group work</vt:lpstr>
      <vt:lpstr>Individual work</vt:lpstr>
      <vt:lpstr>Study</vt:lpstr>
      <vt:lpstr>Use cases</vt:lpstr>
      <vt:lpstr>1. Adding a table</vt:lpstr>
      <vt:lpstr>2. Edit a table name</vt:lpstr>
      <vt:lpstr>2. Edit a table name (continued)</vt:lpstr>
      <vt:lpstr>3. Delete table</vt:lpstr>
      <vt:lpstr>4. Open a Table </vt:lpstr>
      <vt:lpstr>5. Add Column</vt:lpstr>
      <vt:lpstr>6. Edit Column Characteristic (a)</vt:lpstr>
      <vt:lpstr>6. Edit Column Characteristic (b)</vt:lpstr>
      <vt:lpstr>6. Edit Column Characteristic (c)</vt:lpstr>
      <vt:lpstr>7. Delete Column</vt:lpstr>
      <vt:lpstr>8. Add Row</vt:lpstr>
      <vt:lpstr>9. Edit Row Value</vt:lpstr>
      <vt:lpstr>10. Delete 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Software-ontwerp: Tablr Iteration 2</dc:title>
  <dc:creator>Tom De Backer</dc:creator>
  <cp:lastModifiedBy>Tom De Backer</cp:lastModifiedBy>
  <cp:revision>16</cp:revision>
  <dcterms:created xsi:type="dcterms:W3CDTF">2019-04-29T16:01:59Z</dcterms:created>
  <dcterms:modified xsi:type="dcterms:W3CDTF">2019-04-30T09:38:39Z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