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306" r:id="rId5"/>
    <p:sldId id="259" r:id="rId7"/>
    <p:sldId id="260" r:id="rId8"/>
    <p:sldId id="307" r:id="rId9"/>
    <p:sldId id="309" r:id="rId10"/>
    <p:sldId id="319" r:id="rId11"/>
    <p:sldId id="310" r:id="rId12"/>
    <p:sldId id="320" r:id="rId13"/>
    <p:sldId id="308" r:id="rId14"/>
    <p:sldId id="311" r:id="rId15"/>
    <p:sldId id="313" r:id="rId16"/>
    <p:sldId id="314" r:id="rId17"/>
    <p:sldId id="268" r:id="rId18"/>
    <p:sldId id="266" r:id="rId19"/>
    <p:sldId id="265" r:id="rId20"/>
    <p:sldId id="269" r:id="rId21"/>
    <p:sldId id="286" r:id="rId22"/>
    <p:sldId id="287" r:id="rId23"/>
    <p:sldId id="288" r:id="rId24"/>
    <p:sldId id="289" r:id="rId25"/>
    <p:sldId id="270" r:id="rId26"/>
    <p:sldId id="271" r:id="rId27"/>
    <p:sldId id="272" r:id="rId28"/>
    <p:sldId id="316" r:id="rId29"/>
    <p:sldId id="275" r:id="rId30"/>
    <p:sldId id="315" r:id="rId31"/>
    <p:sldId id="277" r:id="rId32"/>
    <p:sldId id="281" r:id="rId33"/>
    <p:sldId id="279" r:id="rId34"/>
    <p:sldId id="280" r:id="rId35"/>
    <p:sldId id="282" r:id="rId36"/>
    <p:sldId id="283" r:id="rId37"/>
    <p:sldId id="284" r:id="rId38"/>
    <p:sldId id="285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3BF47E-677B-4542-A9F9-3E21CFABA463}">
          <p14:sldIdLst>
            <p14:sldId id="256"/>
            <p14:sldId id="257"/>
            <p14:sldId id="260"/>
            <p14:sldId id="307"/>
            <p14:sldId id="309"/>
            <p14:sldId id="319"/>
            <p14:sldId id="310"/>
            <p14:sldId id="320"/>
            <p14:sldId id="308"/>
            <p14:sldId id="311"/>
            <p14:sldId id="313"/>
            <p14:sldId id="314"/>
            <p14:sldId id="268"/>
            <p14:sldId id="266"/>
            <p14:sldId id="265"/>
            <p14:sldId id="269"/>
            <p14:sldId id="286"/>
            <p14:sldId id="287"/>
            <p14:sldId id="288"/>
            <p14:sldId id="289"/>
            <p14:sldId id="270"/>
            <p14:sldId id="271"/>
            <p14:sldId id="272"/>
            <p14:sldId id="316"/>
            <p14:sldId id="275"/>
            <p14:sldId id="315"/>
            <p14:sldId id="277"/>
            <p14:sldId id="281"/>
            <p14:sldId id="279"/>
            <p14:sldId id="280"/>
            <p14:sldId id="282"/>
            <p14:sldId id="283"/>
            <p14:sldId id="284"/>
            <p14:sldId id="285"/>
            <p14:sldId id="259"/>
            <p14:sldId id="30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Missed instructions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CanvasWindow</c:v>
                </c:pt>
                <c:pt idx="1">
                  <c:v>paint()</c:v>
                </c:pt>
                <c:pt idx="2">
                  <c:v>Our code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525</c:v>
                </c:pt>
                <c:pt idx="1">
                  <c:v>874</c:v>
                </c:pt>
                <c:pt idx="2">
                  <c:v>1288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ACF9C8-6D65-41F9-9101-DBF005E879D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BCC5BB-7559-4F86-B19F-0508DBA456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ACF9C8-6D65-41F9-9101-DBF005E879D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BCC5BB-7559-4F86-B19F-0508DBA45658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058399" cy="2971801"/>
          </a:xfrm>
        </p:spPr>
        <p:txBody>
          <a:bodyPr>
            <a:noAutofit/>
          </a:bodyPr>
          <a:lstStyle/>
          <a:p>
            <a:r>
              <a:rPr lang="nl-BE" sz="7200" dirty="0"/>
              <a:t>Software-ontwerp: </a:t>
            </a:r>
            <a:r>
              <a:rPr lang="nl-BE" sz="7200" dirty="0" err="1"/>
              <a:t>Tablr</a:t>
            </a:r>
            <a:br>
              <a:rPr lang="nl-BE" sz="7200" dirty="0"/>
            </a:br>
            <a:r>
              <a:rPr lang="nl-BE" sz="7200" dirty="0"/>
              <a:t>Iteration 2</a:t>
            </a:r>
            <a:endParaRPr lang="nl-BE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nl-BE" dirty="0"/>
              <a:t>Quinten </a:t>
            </a:r>
            <a:r>
              <a:rPr lang="nl-BE" dirty="0" err="1"/>
              <a:t>Bruynseraede</a:t>
            </a:r>
            <a:endParaRPr lang="nl-BE" dirty="0"/>
          </a:p>
          <a:p>
            <a:r>
              <a:rPr lang="nl-BE" dirty="0"/>
              <a:t>Martijn </a:t>
            </a:r>
            <a:r>
              <a:rPr lang="nl-BE" dirty="0" err="1"/>
              <a:t>Slaets</a:t>
            </a:r>
            <a:endParaRPr lang="nl-BE" dirty="0"/>
          </a:p>
          <a:p>
            <a:r>
              <a:rPr lang="nl-BE" dirty="0"/>
              <a:t>Tom De Backer</a:t>
            </a:r>
            <a:endParaRPr lang="nl-BE" dirty="0"/>
          </a:p>
          <a:p>
            <a:r>
              <a:rPr lang="nl-BE" dirty="0"/>
              <a:t>Ignace Bleukx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ui"/>
          <p:cNvPicPr>
            <a:picLocks noChangeAspect="1"/>
          </p:cNvPicPr>
          <p:nvPr>
            <p:ph idx="1"/>
          </p:nvPr>
        </p:nvPicPr>
        <p:blipFill>
          <a:blip r:embed="rId1"/>
          <a:srcRect l="34488" t="46951"/>
          <a:stretch>
            <a:fillRect/>
          </a:stretch>
        </p:blipFill>
        <p:spPr>
          <a:xfrm>
            <a:off x="3429000" y="-31115"/>
            <a:ext cx="5334000" cy="69195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1. Design: Domain</a:t>
            </a:r>
            <a:endParaRPr lang="" altLang="en-US"/>
          </a:p>
        </p:txBody>
      </p:sp>
      <p:pic>
        <p:nvPicPr>
          <p:cNvPr id="6" name="Content Placeholder 5" descr="domai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31595" y="1851025"/>
            <a:ext cx="9589770" cy="40652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1. Design: handling subwindows</a:t>
            </a:r>
            <a:endParaRPr lang="" altLang="en-US"/>
          </a:p>
        </p:txBody>
      </p:sp>
      <p:pic>
        <p:nvPicPr>
          <p:cNvPr id="4" name="Content Placeholder 3" descr="Screenshot from 2019-04-29 15.39.31"/>
          <p:cNvPicPr>
            <a:picLocks noChangeAspect="1"/>
          </p:cNvPicPr>
          <p:nvPr>
            <p:ph idx="1"/>
          </p:nvPr>
        </p:nvPicPr>
        <p:blipFill>
          <a:blip r:embed="rId1"/>
          <a:srcRect l="2424" t="13198"/>
          <a:stretch>
            <a:fillRect/>
          </a:stretch>
        </p:blipFill>
        <p:spPr>
          <a:xfrm>
            <a:off x="1062990" y="2481580"/>
            <a:ext cx="7463155" cy="12236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93470" y="1916430"/>
            <a:ext cx="743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WindowManager holds all UI's/Subwindows</a:t>
            </a:r>
            <a:endParaRPr lang="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1. Design: handling subwindows</a:t>
            </a:r>
            <a:endParaRPr lang="en-US" altLang="en-US"/>
          </a:p>
        </p:txBody>
      </p:sp>
      <p:pic>
        <p:nvPicPr>
          <p:cNvPr id="4" name="Content Placeholder 3" descr="Screenshot from 2019-04-29 15.39.31"/>
          <p:cNvPicPr>
            <a:picLocks noChangeAspect="1"/>
          </p:cNvPicPr>
          <p:nvPr>
            <p:ph idx="1"/>
          </p:nvPr>
        </p:nvPicPr>
        <p:blipFill>
          <a:blip r:embed="rId1"/>
          <a:srcRect l="2424" t="13198"/>
          <a:stretch>
            <a:fillRect/>
          </a:stretch>
        </p:blipFill>
        <p:spPr>
          <a:xfrm>
            <a:off x="1062990" y="2481580"/>
            <a:ext cx="7463155" cy="12236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93470" y="1916430"/>
            <a:ext cx="743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WindowManager holds all UI's/Subwindows</a:t>
            </a:r>
            <a:endParaRPr lang="en-US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129030" y="3912870"/>
            <a:ext cx="743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Opening/Closing means activating/deactivating </a:t>
            </a:r>
            <a:endParaRPr lang="" altLang="en-US"/>
          </a:p>
        </p:txBody>
      </p:sp>
      <p:pic>
        <p:nvPicPr>
          <p:cNvPr id="6" name="Picture 5" descr="Screenshot from 2019-04-29 15.44.19"/>
          <p:cNvPicPr>
            <a:picLocks noChangeAspect="1"/>
          </p:cNvPicPr>
          <p:nvPr/>
        </p:nvPicPr>
        <p:blipFill>
          <a:blip r:embed="rId2"/>
          <a:srcRect t="15072"/>
          <a:stretch>
            <a:fillRect/>
          </a:stretch>
        </p:blipFill>
        <p:spPr>
          <a:xfrm>
            <a:off x="1059180" y="4364990"/>
            <a:ext cx="7466965" cy="9302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1. Design: handling subwindows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80604020202020204" pitchFamily="34" charset="0"/>
              <a:buChar char="•"/>
            </a:pPr>
            <a:r>
              <a:rPr lang="" altLang="en-US"/>
              <a:t> Opening a subwindow multiple times means cloning an existing UI at different coordinates</a:t>
            </a:r>
            <a:endParaRPr lang="" altLang="en-US"/>
          </a:p>
          <a:p>
            <a:pPr>
              <a:buFont typeface="Arial" panose="02080604020202020204" pitchFamily="34" charset="0"/>
              <a:buChar char="•"/>
            </a:pPr>
            <a:endParaRPr lang="" altLang="en-US"/>
          </a:p>
          <a:p>
            <a:pPr>
              <a:buFont typeface="Arial" panose="02080604020202020204" pitchFamily="34" charset="0"/>
              <a:buChar char="•"/>
            </a:pPr>
            <a:endParaRPr lang="" altLang="en-US"/>
          </a:p>
          <a:p>
            <a:pPr>
              <a:buFont typeface="Arial" panose="02080604020202020204" pitchFamily="34" charset="0"/>
              <a:buChar char="•"/>
            </a:pPr>
            <a:endParaRPr lang="" altLang="en-US"/>
          </a:p>
          <a:p>
            <a:pPr>
              <a:buFont typeface="Arial" panose="02080604020202020204" pitchFamily="34" charset="0"/>
              <a:buChar char="•"/>
            </a:pPr>
            <a:endParaRPr lang="" altLang="en-US"/>
          </a:p>
          <a:p>
            <a:pPr marL="0" indent="0">
              <a:buFont typeface="Arial" panose="02080604020202020204" pitchFamily="34" charset="0"/>
              <a:buNone/>
            </a:pPr>
            <a:endParaRPr lang="" altLang="en-US"/>
          </a:p>
        </p:txBody>
      </p:sp>
      <p:pic>
        <p:nvPicPr>
          <p:cNvPr id="4" name="Picture 3" descr="Screenshot from 2019-04-29 15.48.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" y="2570480"/>
            <a:ext cx="7028815" cy="15525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</a:t>
            </a:r>
            <a:r>
              <a:rPr lang="nl-BE" dirty="0" err="1"/>
              <a:t>Extensibility</a:t>
            </a:r>
            <a:r>
              <a:rPr lang="nl-BE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80604020202020204" pitchFamily="34" charset="0"/>
              <a:buChar char="•"/>
            </a:pPr>
            <a:r>
              <a:rPr lang="" altLang="nl-BE" dirty="0">
                <a:sym typeface="Wingdings" panose="05000000000000000000" pitchFamily="2" charset="2"/>
              </a:rPr>
              <a:t>All program logic is contained in the loadUI method of UI's, can be modified in one place.</a:t>
            </a:r>
            <a:endParaRPr lang="" altLang="nl-BE" dirty="0">
              <a:sym typeface="Wingdings" panose="05000000000000000000" pitchFamily="2" charset="2"/>
            </a:endParaRPr>
          </a:p>
          <a:p>
            <a:pPr>
              <a:buFont typeface="Arial" panose="02080604020202020204" pitchFamily="34" charset="0"/>
              <a:buChar char="•"/>
            </a:pPr>
            <a:endParaRPr lang="" altLang="nl-BE" dirty="0">
              <a:sym typeface="Wingdings" panose="05000000000000000000" pitchFamily="2" charset="2"/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" altLang="nl-BE" dirty="0">
                <a:sym typeface="Wingdings" panose="05000000000000000000" pitchFamily="2" charset="2"/>
              </a:rPr>
              <a:t>UI and Domain stand on their own, collect all actions in List&lt;Runnable&gt;. Additional concepts can always follow this logic.</a:t>
            </a:r>
            <a:endParaRPr lang="" altLang="nl-BE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nl-BE" dirty="0"/>
              <a:t>4. </a:t>
            </a:r>
            <a:r>
              <a:rPr lang="nl-BE" dirty="0" err="1"/>
              <a:t>Testing</a:t>
            </a:r>
            <a:r>
              <a:rPr lang="nl-BE" dirty="0"/>
              <a:t> Approach</a:t>
            </a:r>
            <a:endParaRPr lang="en-US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7671" y="1855894"/>
            <a:ext cx="3612198" cy="4329603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248410" y="2070735"/>
            <a:ext cx="614235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" altLang="en-US"/>
              <a:t>Start by testing all Use Cases (55% coverage)</a:t>
            </a:r>
            <a:endParaRPr lang="" altLang="en-US"/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" altLang="en-US"/>
              <a:t>Improve coverage with focused testing of remaining parts</a:t>
            </a:r>
            <a:endParaRPr lang="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</a:t>
            </a:r>
            <a:r>
              <a:rPr lang="nl-BE" dirty="0" err="1"/>
              <a:t>Testing</a:t>
            </a:r>
            <a:r>
              <a:rPr lang="nl-BE" dirty="0"/>
              <a:t> Approach – Total Coverage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7300" y="1957705"/>
            <a:ext cx="9738360" cy="26936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BE" dirty="0"/>
              <a:t>4. </a:t>
            </a:r>
            <a:r>
              <a:rPr lang="nl-BE" dirty="0" err="1"/>
              <a:t>Testing</a:t>
            </a:r>
            <a:r>
              <a:rPr lang="nl-BE" dirty="0"/>
              <a:t> Approach</a:t>
            </a:r>
            <a:endParaRPr lang="en-US" dirty="0"/>
          </a:p>
        </p:txBody>
      </p:sp>
      <p:sp>
        <p:nvSpPr>
          <p:cNvPr id="2" name="Content Placeholder 1"/>
          <p:cNvSpPr/>
          <p:nvPr>
            <p:ph idx="1"/>
          </p:nvPr>
        </p:nvSpPr>
        <p:spPr>
          <a:xfrm>
            <a:off x="1097280" y="1845945"/>
            <a:ext cx="4330065" cy="822325"/>
          </a:xfrm>
        </p:spPr>
        <p:txBody>
          <a:bodyPr>
            <a:normAutofit/>
          </a:bodyPr>
          <a:p>
            <a:r>
              <a:rPr lang="" altLang="en-US" sz="1800"/>
              <a:t>Missed instructions: </a:t>
            </a:r>
            <a:r>
              <a:rPr lang="" altLang="en-US" sz="1800" u="sng"/>
              <a:t>2687</a:t>
            </a:r>
            <a:endParaRPr lang="" altLang="en-US" sz="1800" u="sng"/>
          </a:p>
          <a:p>
            <a:endParaRPr lang="" altLang="en-US" sz="1800" u="sng"/>
          </a:p>
          <a:p>
            <a:endParaRPr lang="" altLang="en-US" u="sng"/>
          </a:p>
          <a:p>
            <a:endParaRPr lang="" altLang="en-US" u="sng"/>
          </a:p>
          <a:p>
            <a:endParaRPr lang="" altLang="en-US" u="sng"/>
          </a:p>
          <a:p>
            <a:endParaRPr lang="" altLang="en-US" u="sng"/>
          </a:p>
          <a:p>
            <a:endParaRPr lang="" altLang="en-US" u="sng"/>
          </a:p>
          <a:p>
            <a:pPr marL="0" indent="0">
              <a:buNone/>
            </a:pPr>
            <a:endParaRPr lang="" altLang="en-US" u="sng"/>
          </a:p>
        </p:txBody>
      </p:sp>
      <p:graphicFrame>
        <p:nvGraphicFramePr>
          <p:cNvPr id="5" name="Chart 4"/>
          <p:cNvGraphicFramePr/>
          <p:nvPr/>
        </p:nvGraphicFramePr>
        <p:xfrm>
          <a:off x="6414770" y="1891665"/>
          <a:ext cx="5214620" cy="3741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10159365" y="2569210"/>
            <a:ext cx="2746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CanvasWindow</a:t>
            </a:r>
            <a:endParaRPr lang="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10603230" y="3957320"/>
            <a:ext cx="2746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paint() </a:t>
            </a:r>
            <a:endParaRPr lang="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6414770" y="2696210"/>
            <a:ext cx="1910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Our code</a:t>
            </a:r>
            <a:endParaRPr lang="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1000760" y="4063365"/>
            <a:ext cx="4758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Coverage without CanvasWindow and paint(): 92.4%</a:t>
            </a:r>
            <a:endParaRPr lang="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Overview</a:t>
            </a:r>
            <a:r>
              <a:rPr lang="nl-BE" dirty="0"/>
              <a:t> of project management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Arial" panose="02080604020202020204" pitchFamily="34" charset="0"/>
              <a:buNone/>
            </a:pPr>
            <a:r>
              <a:rPr lang="" altLang="nl-BE" dirty="0"/>
              <a:t>This </a:t>
            </a:r>
            <a:r>
              <a:rPr lang="nl-BE" dirty="0"/>
              <a:t>iteration: </a:t>
            </a:r>
            <a:endParaRPr lang="nl-BE" dirty="0"/>
          </a:p>
          <a:p>
            <a:pPr>
              <a:buFont typeface="Arial" panose="02080604020202020204" pitchFamily="34" charset="0"/>
              <a:buChar char="•"/>
            </a:pPr>
            <a:r>
              <a:rPr lang="nl-BE" dirty="0"/>
              <a:t>Domain </a:t>
            </a:r>
            <a:r>
              <a:rPr lang="nl-BE" dirty="0" err="1"/>
              <a:t>Coordinator</a:t>
            </a:r>
            <a:r>
              <a:rPr lang="nl-BE" dirty="0"/>
              <a:t>: Martijn</a:t>
            </a:r>
            <a:endParaRPr lang="nl-BE" dirty="0"/>
          </a:p>
          <a:p>
            <a:pPr>
              <a:buFont typeface="Arial" panose="02080604020202020204" pitchFamily="34" charset="0"/>
              <a:buChar char="•"/>
            </a:pPr>
            <a:r>
              <a:rPr lang="nl-BE" dirty="0" err="1"/>
              <a:t>Testing</a:t>
            </a:r>
            <a:r>
              <a:rPr lang="nl-BE" dirty="0"/>
              <a:t> </a:t>
            </a:r>
            <a:r>
              <a:rPr lang="nl-BE" dirty="0" err="1"/>
              <a:t>Coordinator</a:t>
            </a:r>
            <a:r>
              <a:rPr lang="nl-BE" dirty="0"/>
              <a:t>: </a:t>
            </a:r>
            <a:r>
              <a:rPr lang="nl-BE" dirty="0" err="1"/>
              <a:t>Ignace</a:t>
            </a:r>
            <a:endParaRPr lang="nl-BE" dirty="0"/>
          </a:p>
          <a:p>
            <a:pPr>
              <a:buFont typeface="Arial" panose="02080604020202020204" pitchFamily="34" charset="0"/>
              <a:buChar char="•"/>
            </a:pPr>
            <a:r>
              <a:rPr lang="nl-BE" dirty="0"/>
              <a:t>Design </a:t>
            </a:r>
            <a:r>
              <a:rPr lang="nl-BE" dirty="0" err="1"/>
              <a:t>Coordinator</a:t>
            </a:r>
            <a:r>
              <a:rPr lang="nl-BE" dirty="0"/>
              <a:t>: Tom &amp; Quinten </a:t>
            </a:r>
            <a:endParaRPr lang="nl-BE" dirty="0"/>
          </a:p>
          <a:p>
            <a:pPr marL="0" indent="0">
              <a:buFont typeface="Arial" panose="02080604020202020204" pitchFamily="34" charset="0"/>
              <a:buNone/>
            </a:pPr>
            <a:endParaRPr lang="nl-BE" dirty="0"/>
          </a:p>
          <a:p>
            <a:pPr marL="0" indent="0">
              <a:buFont typeface="Arial" panose="02080604020202020204" pitchFamily="34" charset="0"/>
              <a:buNone/>
            </a:pPr>
            <a:r>
              <a:rPr lang="" altLang="en-US" dirty="0">
                <a:sym typeface="+mn-ea"/>
              </a:rPr>
              <a:t>Next </a:t>
            </a:r>
            <a:r>
              <a:rPr lang="nl-BE" dirty="0">
                <a:sym typeface="+mn-ea"/>
              </a:rPr>
              <a:t>iteration: </a:t>
            </a:r>
            <a:endParaRPr lang="nl-BE" dirty="0"/>
          </a:p>
          <a:p>
            <a:pPr>
              <a:buFont typeface="Arial" panose="02080604020202020204" pitchFamily="34" charset="0"/>
              <a:buChar char="•"/>
            </a:pPr>
            <a:r>
              <a:rPr lang="nl-BE" dirty="0">
                <a:sym typeface="+mn-ea"/>
              </a:rPr>
              <a:t>Domain </a:t>
            </a:r>
            <a:r>
              <a:rPr lang="nl-BE" dirty="0" err="1">
                <a:sym typeface="+mn-ea"/>
              </a:rPr>
              <a:t>Coordinator</a:t>
            </a:r>
            <a:r>
              <a:rPr lang="nl-BE" dirty="0">
                <a:sym typeface="+mn-ea"/>
              </a:rPr>
              <a:t>: </a:t>
            </a:r>
            <a:r>
              <a:rPr lang="" altLang="nl-BE" dirty="0">
                <a:sym typeface="+mn-ea"/>
              </a:rPr>
              <a:t>Quinten</a:t>
            </a:r>
            <a:endParaRPr lang="nl-BE" dirty="0"/>
          </a:p>
          <a:p>
            <a:pPr>
              <a:buFont typeface="Arial" panose="02080604020202020204" pitchFamily="34" charset="0"/>
              <a:buChar char="•"/>
            </a:pPr>
            <a:r>
              <a:rPr lang="nl-BE" dirty="0" err="1">
                <a:sym typeface="+mn-ea"/>
              </a:rPr>
              <a:t>Testing</a:t>
            </a:r>
            <a:r>
              <a:rPr lang="nl-BE" dirty="0">
                <a:sym typeface="+mn-ea"/>
              </a:rPr>
              <a:t> </a:t>
            </a:r>
            <a:r>
              <a:rPr lang="nl-BE" dirty="0" err="1">
                <a:sym typeface="+mn-ea"/>
              </a:rPr>
              <a:t>Coordinator</a:t>
            </a:r>
            <a:r>
              <a:rPr lang="nl-BE" dirty="0">
                <a:sym typeface="+mn-ea"/>
              </a:rPr>
              <a:t>: </a:t>
            </a:r>
            <a:r>
              <a:rPr lang="" altLang="nl-BE" dirty="0" err="1">
                <a:sym typeface="+mn-ea"/>
              </a:rPr>
              <a:t>Martijn</a:t>
            </a:r>
            <a:endParaRPr lang="nl-BE" dirty="0"/>
          </a:p>
          <a:p>
            <a:pPr>
              <a:buFont typeface="Arial" panose="02080604020202020204" pitchFamily="34" charset="0"/>
              <a:buChar char="•"/>
            </a:pPr>
            <a:r>
              <a:rPr lang="nl-BE" dirty="0">
                <a:sym typeface="+mn-ea"/>
              </a:rPr>
              <a:t>Design </a:t>
            </a:r>
            <a:r>
              <a:rPr lang="nl-BE" dirty="0" err="1">
                <a:sym typeface="+mn-ea"/>
              </a:rPr>
              <a:t>Coordinator</a:t>
            </a:r>
            <a:r>
              <a:rPr lang="nl-BE" dirty="0">
                <a:sym typeface="+mn-ea"/>
              </a:rPr>
              <a:t>: </a:t>
            </a:r>
            <a:r>
              <a:rPr lang="" altLang="nl-BE" dirty="0">
                <a:sym typeface="+mn-ea"/>
              </a:rPr>
              <a:t>Ignace </a:t>
            </a:r>
            <a:r>
              <a:rPr lang="nl-BE" dirty="0">
                <a:sym typeface="+mn-ea"/>
              </a:rPr>
              <a:t>&amp; </a:t>
            </a:r>
            <a:r>
              <a:rPr lang="" altLang="nl-BE" dirty="0">
                <a:sym typeface="+mn-ea"/>
              </a:rPr>
              <a:t>Tom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1. Design</a:t>
            </a:r>
            <a:r>
              <a:rPr lang="" altLang="nl-BE" dirty="0"/>
              <a:t>: then vs Now</a:t>
            </a:r>
            <a:endParaRPr lang="" altLang="nl-B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9432" b="41534"/>
          <a:stretch>
            <a:fillRect/>
          </a:stretch>
        </p:blipFill>
        <p:spPr>
          <a:xfrm>
            <a:off x="1273175" y="3277870"/>
            <a:ext cx="7686675" cy="30162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273175" y="2422525"/>
            <a:ext cx="1000252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" altLang="en-US"/>
              <a:t>Iteration 1:</a:t>
            </a:r>
            <a:endParaRPr lang="" altLang="en-US"/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" altLang="en-US"/>
              <a:t>CommunicationManager was used by </a:t>
            </a:r>
            <a:r>
              <a:rPr lang="" altLang="en-US" u="sng"/>
              <a:t>every object</a:t>
            </a:r>
            <a:r>
              <a:rPr lang="" altLang="en-US"/>
              <a:t> to modify Domain or UI</a:t>
            </a:r>
            <a:endParaRPr lang="" altLang="en-US"/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" altLang="en-US"/>
              <a:t>CommunicationManager made use of UIFacade and DomainFacade	 </a:t>
            </a:r>
            <a:endParaRPr lang="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Spent</a:t>
            </a:r>
            <a:r>
              <a:rPr lang="nl-BE" dirty="0"/>
              <a:t> </a:t>
            </a:r>
            <a:r>
              <a:rPr lang="nl-BE" dirty="0" err="1"/>
              <a:t>hours</a:t>
            </a:r>
            <a:r>
              <a:rPr lang="nl-BE" dirty="0"/>
              <a:t>: Group </a:t>
            </a:r>
            <a:r>
              <a:rPr lang="nl-BE" dirty="0" err="1"/>
              <a:t>work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Quinten </a:t>
            </a:r>
            <a:r>
              <a:rPr lang="nl-BE" dirty="0" err="1"/>
              <a:t>Bruynseraede</a:t>
            </a:r>
            <a:r>
              <a:rPr lang="nl-BE" dirty="0"/>
              <a:t>: ~ </a:t>
            </a:r>
            <a:r>
              <a:rPr lang="" altLang="nl-BE" dirty="0"/>
              <a:t>15 </a:t>
            </a:r>
            <a:r>
              <a:rPr lang="nl-BE" dirty="0" err="1"/>
              <a:t>hours</a:t>
            </a:r>
            <a:endParaRPr lang="nl-BE" dirty="0"/>
          </a:p>
          <a:p>
            <a:r>
              <a:rPr lang="nl-BE" dirty="0" err="1"/>
              <a:t>Ignace</a:t>
            </a:r>
            <a:r>
              <a:rPr lang="nl-BE" dirty="0"/>
              <a:t> </a:t>
            </a:r>
            <a:r>
              <a:rPr lang="nl-BE" dirty="0" err="1"/>
              <a:t>Bleukx</a:t>
            </a:r>
            <a:r>
              <a:rPr lang="nl-BE" dirty="0"/>
              <a:t>: ~ </a:t>
            </a:r>
            <a:r>
              <a:rPr lang="" altLang="nl-BE" dirty="0"/>
              <a:t>25 </a:t>
            </a:r>
            <a:r>
              <a:rPr lang="" altLang="nl-BE" dirty="0"/>
              <a:t>hours</a:t>
            </a:r>
            <a:endParaRPr lang="nl-BE" dirty="0"/>
          </a:p>
          <a:p>
            <a:r>
              <a:rPr lang="nl-BE" dirty="0"/>
              <a:t>Tom De Backer: ~ </a:t>
            </a:r>
            <a:r>
              <a:rPr lang="" altLang="nl-BE" dirty="0"/>
              <a:t>25 </a:t>
            </a:r>
            <a:r>
              <a:rPr lang="nl-BE" dirty="0" err="1"/>
              <a:t>hours</a:t>
            </a:r>
            <a:endParaRPr lang="nl-BE" dirty="0"/>
          </a:p>
          <a:p>
            <a:r>
              <a:rPr lang="nl-BE" dirty="0"/>
              <a:t>Martijn </a:t>
            </a:r>
            <a:r>
              <a:rPr lang="nl-BE" dirty="0" err="1"/>
              <a:t>Slaets</a:t>
            </a:r>
            <a:r>
              <a:rPr lang="nl-BE" dirty="0"/>
              <a:t>: ~ </a:t>
            </a:r>
            <a:r>
              <a:rPr lang="" altLang="nl-BE" dirty="0"/>
              <a:t>15 </a:t>
            </a:r>
            <a:r>
              <a:rPr lang="nl-BE" dirty="0" err="1"/>
              <a:t>hours</a:t>
            </a:r>
            <a:endParaRPr lang="nl-BE" dirty="0"/>
          </a:p>
          <a:p>
            <a:endParaRPr lang="nl-B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Individual</a:t>
            </a:r>
            <a:r>
              <a:rPr lang="nl-BE" dirty="0"/>
              <a:t> </a:t>
            </a:r>
            <a:r>
              <a:rPr lang="nl-BE" dirty="0" err="1"/>
              <a:t>work</a:t>
            </a:r>
            <a:endParaRPr lang="nl-BE" dirty="0"/>
          </a:p>
        </p:txBody>
      </p:sp>
      <p:sp>
        <p:nvSpPr>
          <p:cNvPr id="5" name="Tijdelijke aanduiding voor inhoud 2"/>
          <p:cNvSpPr>
            <a:spLocks noGrp="1"/>
          </p:cNvSpPr>
          <p:nvPr/>
        </p:nvSpPr>
        <p:spPr>
          <a:xfrm>
            <a:off x="1224280" y="1972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Quinten </a:t>
            </a:r>
            <a:r>
              <a:rPr lang="nl-BE" dirty="0" err="1"/>
              <a:t>Bruynseraede</a:t>
            </a:r>
            <a:r>
              <a:rPr lang="nl-BE" dirty="0"/>
              <a:t>: ~ </a:t>
            </a:r>
            <a:r>
              <a:rPr lang="" altLang="en-US" dirty="0"/>
              <a:t>25 </a:t>
            </a:r>
            <a:r>
              <a:rPr lang="nl-BE" dirty="0" err="1"/>
              <a:t>hours</a:t>
            </a:r>
            <a:endParaRPr lang="nl-BE" dirty="0"/>
          </a:p>
          <a:p>
            <a:r>
              <a:rPr lang="nl-BE" dirty="0" err="1"/>
              <a:t>Ignace</a:t>
            </a:r>
            <a:r>
              <a:rPr lang="nl-BE" dirty="0"/>
              <a:t> </a:t>
            </a:r>
            <a:r>
              <a:rPr lang="nl-BE" dirty="0" err="1"/>
              <a:t>Bleukx</a:t>
            </a:r>
            <a:r>
              <a:rPr lang="nl-BE" dirty="0"/>
              <a:t>: ~ </a:t>
            </a:r>
            <a:r>
              <a:rPr lang="" altLang="en-US" dirty="0"/>
              <a:t>50 </a:t>
            </a:r>
            <a:r>
              <a:rPr lang="en-US" altLang="nl-BE" dirty="0"/>
              <a:t>hours</a:t>
            </a:r>
            <a:endParaRPr lang="nl-BE" dirty="0"/>
          </a:p>
          <a:p>
            <a:r>
              <a:rPr lang="nl-BE" dirty="0"/>
              <a:t>Tom De Backer: ~ </a:t>
            </a:r>
            <a:r>
              <a:rPr lang="" altLang="nl-BE" dirty="0"/>
              <a:t>35 </a:t>
            </a:r>
            <a:r>
              <a:rPr lang="nl-BE" dirty="0" err="1"/>
              <a:t>hours</a:t>
            </a:r>
            <a:endParaRPr lang="nl-BE" dirty="0"/>
          </a:p>
          <a:p>
            <a:r>
              <a:rPr lang="nl-BE" dirty="0"/>
              <a:t>Martijn </a:t>
            </a:r>
            <a:r>
              <a:rPr lang="nl-BE" dirty="0" err="1"/>
              <a:t>Slaets</a:t>
            </a:r>
            <a:r>
              <a:rPr lang="nl-BE" dirty="0"/>
              <a:t>: ~ </a:t>
            </a:r>
            <a:r>
              <a:rPr lang="" altLang="nl-BE" dirty="0"/>
              <a:t>30 </a:t>
            </a:r>
            <a:r>
              <a:rPr lang="nl-BE" dirty="0" err="1"/>
              <a:t>hours</a:t>
            </a:r>
            <a:endParaRPr lang="nl-BE" dirty="0"/>
          </a:p>
          <a:p>
            <a:endParaRPr lang="nl-B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Study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Quinten </a:t>
            </a:r>
            <a:r>
              <a:rPr lang="nl-BE" dirty="0" err="1"/>
              <a:t>Bruynseraede</a:t>
            </a:r>
            <a:r>
              <a:rPr lang="nl-BE" dirty="0"/>
              <a:t>: ~ </a:t>
            </a:r>
            <a:r>
              <a:rPr lang="" altLang="nl-BE" dirty="0"/>
              <a:t>2</a:t>
            </a:r>
            <a:r>
              <a:rPr lang="nl-BE" dirty="0"/>
              <a:t> </a:t>
            </a:r>
            <a:r>
              <a:rPr lang="nl-BE" dirty="0" err="1"/>
              <a:t>hour</a:t>
            </a:r>
            <a:endParaRPr lang="nl-BE" dirty="0"/>
          </a:p>
          <a:p>
            <a:r>
              <a:rPr lang="nl-BE" dirty="0" err="1"/>
              <a:t>Ignace</a:t>
            </a:r>
            <a:r>
              <a:rPr lang="nl-BE" dirty="0"/>
              <a:t> </a:t>
            </a:r>
            <a:r>
              <a:rPr lang="nl-BE" dirty="0" err="1"/>
              <a:t>Bleukx</a:t>
            </a:r>
            <a:r>
              <a:rPr lang="nl-BE" dirty="0"/>
              <a:t>: ~ </a:t>
            </a:r>
            <a:r>
              <a:rPr lang="" altLang="nl-BE" dirty="0"/>
              <a:t>2</a:t>
            </a:r>
            <a:r>
              <a:rPr lang="nl-BE" dirty="0"/>
              <a:t> </a:t>
            </a:r>
            <a:r>
              <a:rPr lang="nl-BE" dirty="0" err="1"/>
              <a:t>hour</a:t>
            </a:r>
            <a:endParaRPr lang="nl-BE" dirty="0"/>
          </a:p>
          <a:p>
            <a:r>
              <a:rPr lang="nl-BE" dirty="0"/>
              <a:t>Tom De Backer: ~ </a:t>
            </a:r>
            <a:r>
              <a:rPr lang="" altLang="nl-BE" dirty="0"/>
              <a:t>2</a:t>
            </a:r>
            <a:r>
              <a:rPr lang="nl-BE" dirty="0"/>
              <a:t> </a:t>
            </a:r>
            <a:r>
              <a:rPr lang="nl-BE" dirty="0" err="1"/>
              <a:t>hour</a:t>
            </a:r>
            <a:endParaRPr lang="nl-BE" dirty="0"/>
          </a:p>
          <a:p>
            <a:r>
              <a:rPr lang="nl-BE" dirty="0"/>
              <a:t>Martijn </a:t>
            </a:r>
            <a:r>
              <a:rPr lang="nl-BE" dirty="0" err="1"/>
              <a:t>Slaets</a:t>
            </a:r>
            <a:r>
              <a:rPr lang="nl-BE" dirty="0"/>
              <a:t>: ~ </a:t>
            </a:r>
            <a:r>
              <a:rPr lang="" altLang="nl-BE" dirty="0"/>
              <a:t>2</a:t>
            </a:r>
            <a:r>
              <a:rPr lang="nl-BE" dirty="0"/>
              <a:t> </a:t>
            </a:r>
            <a:r>
              <a:rPr lang="nl-BE" dirty="0" err="1"/>
              <a:t>hour</a:t>
            </a:r>
            <a:endParaRPr lang="nl-BE" dirty="0"/>
          </a:p>
          <a:p>
            <a:endParaRPr lang="nl-B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Use</a:t>
            </a:r>
            <a:r>
              <a:rPr lang="nl-BE" dirty="0"/>
              <a:t>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" altLang="en-US"/>
              <a:t>Find UIElement that needs to act upon input</a:t>
            </a:r>
            <a:endParaRPr lang="" altLang="en-US"/>
          </a:p>
          <a:p>
            <a:pPr marL="457200" indent="-457200">
              <a:buAutoNum type="arabicPeriod"/>
            </a:pPr>
            <a:r>
              <a:rPr lang="en-US" altLang="en-US" sz="2000">
                <a:sym typeface="+mn-ea"/>
              </a:rPr>
              <a:t>Invoke its singleClickHandler() / keyEventHandler()</a:t>
            </a:r>
            <a:endParaRPr lang="en-US" altLang="en-US" sz="2000"/>
          </a:p>
          <a:p>
            <a:pPr marL="914400" lvl="1" indent="-457200"/>
            <a:r>
              <a:rPr lang="en-US" altLang="en-US" sz="2000">
                <a:sym typeface="+mn-ea"/>
              </a:rPr>
              <a:t>Modifies UIElement</a:t>
            </a:r>
            <a:endParaRPr lang="en-US" altLang="en-US" sz="2000"/>
          </a:p>
          <a:p>
            <a:pPr marL="914400" lvl="1" indent="-457200"/>
            <a:r>
              <a:rPr lang="en-US" altLang="en-US" sz="2000">
                <a:sym typeface="+mn-ea"/>
              </a:rPr>
              <a:t>Uses a Tablr reference to modify Domain if necessary</a:t>
            </a:r>
            <a:endParaRPr lang="" altLang="en-US"/>
          </a:p>
          <a:p>
            <a:pPr>
              <a:buAutoNum type="arabicPeriod"/>
            </a:pPr>
            <a:r>
              <a:rPr lang="" altLang="en-US"/>
              <a:t> Notify other UIElements if Domain changed</a:t>
            </a:r>
            <a:endParaRPr lang="" altLang="en-US"/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endParaRPr lang="" altLang="en-US"/>
          </a:p>
          <a:p>
            <a:pPr marL="457200" lvl="1" indent="0">
              <a:buNone/>
            </a:pPr>
            <a:endParaRPr lang="" altLang="en-US"/>
          </a:p>
          <a:p>
            <a:pPr marL="914400" lvl="1" indent="-457200">
              <a:buAutoNum type="arabicPeriod"/>
            </a:pPr>
            <a:endParaRPr lang="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1. </a:t>
            </a:r>
            <a:r>
              <a:rPr lang="nl-BE" dirty="0" err="1"/>
              <a:t>Adding</a:t>
            </a:r>
            <a:r>
              <a:rPr lang="nl-BE" dirty="0"/>
              <a:t> a </a:t>
            </a:r>
            <a:r>
              <a:rPr lang="nl-BE" dirty="0" err="1"/>
              <a:t>table</a:t>
            </a:r>
            <a:endParaRPr lang="en-US" dirty="0"/>
          </a:p>
        </p:txBody>
      </p:sp>
      <p:pic>
        <p:nvPicPr>
          <p:cNvPr id="4" name="Content Placeholder 3" descr="useCase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33830" y="1737360"/>
            <a:ext cx="9721850" cy="467296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</a:t>
            </a:r>
            <a:r>
              <a:rPr lang="nl-BE" dirty="0" err="1"/>
              <a:t>Edit</a:t>
            </a:r>
            <a:r>
              <a:rPr lang="nl-BE" dirty="0"/>
              <a:t> a </a:t>
            </a:r>
            <a:r>
              <a:rPr lang="nl-BE" dirty="0" err="1"/>
              <a:t>table</a:t>
            </a:r>
            <a:r>
              <a:rPr lang="nl-BE" dirty="0"/>
              <a:t> name</a:t>
            </a:r>
            <a:endParaRPr lang="en-US" dirty="0"/>
          </a:p>
        </p:txBody>
      </p:sp>
      <p:pic>
        <p:nvPicPr>
          <p:cNvPr id="3" name="Content Placeholder 2" descr="usecase2"/>
          <p:cNvPicPr>
            <a:picLocks noChangeAspect="1"/>
          </p:cNvPicPr>
          <p:nvPr>
            <p:ph idx="1"/>
          </p:nvPr>
        </p:nvPicPr>
        <p:blipFill>
          <a:blip r:embed="rId1"/>
          <a:srcRect b="40688"/>
          <a:stretch>
            <a:fillRect/>
          </a:stretch>
        </p:blipFill>
        <p:spPr>
          <a:xfrm>
            <a:off x="1538605" y="1847215"/>
            <a:ext cx="9573260" cy="44246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nl-BE" dirty="0">
                <a:sym typeface="+mn-ea"/>
              </a:rPr>
              <a:t>2. </a:t>
            </a:r>
            <a:r>
              <a:rPr lang="nl-BE" dirty="0" err="1">
                <a:sym typeface="+mn-ea"/>
              </a:rPr>
              <a:t>Edit</a:t>
            </a:r>
            <a:r>
              <a:rPr lang="nl-BE" dirty="0">
                <a:sym typeface="+mn-ea"/>
              </a:rPr>
              <a:t> a </a:t>
            </a:r>
            <a:r>
              <a:rPr lang="nl-BE" dirty="0" err="1">
                <a:sym typeface="+mn-ea"/>
              </a:rPr>
              <a:t>table</a:t>
            </a:r>
            <a:r>
              <a:rPr lang="nl-BE" dirty="0">
                <a:sym typeface="+mn-ea"/>
              </a:rPr>
              <a:t> name </a:t>
            </a:r>
            <a:r>
              <a:rPr lang="" altLang="nl-BE" dirty="0">
                <a:sym typeface="+mn-ea"/>
              </a:rPr>
              <a:t>(continued)</a:t>
            </a:r>
            <a:endParaRPr lang="" altLang="nl-BE" dirty="0">
              <a:sym typeface="+mn-ea"/>
            </a:endParaRPr>
          </a:p>
        </p:txBody>
      </p:sp>
      <p:pic>
        <p:nvPicPr>
          <p:cNvPr id="4" name="Content Placeholder 3" descr="usecase2"/>
          <p:cNvPicPr>
            <a:picLocks noChangeAspect="1"/>
          </p:cNvPicPr>
          <p:nvPr>
            <p:ph idx="1"/>
          </p:nvPr>
        </p:nvPicPr>
        <p:blipFill>
          <a:blip r:embed="rId1"/>
          <a:srcRect t="62105"/>
          <a:stretch>
            <a:fillRect/>
          </a:stretch>
        </p:blipFill>
        <p:spPr>
          <a:xfrm>
            <a:off x="319405" y="2247265"/>
            <a:ext cx="11614785" cy="342963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321727"/>
            <a:ext cx="10058400" cy="1450757"/>
          </a:xfrm>
        </p:spPr>
        <p:txBody>
          <a:bodyPr/>
          <a:lstStyle/>
          <a:p>
            <a:r>
              <a:rPr lang="nl-BE" dirty="0"/>
              <a:t>3. Delete </a:t>
            </a:r>
            <a:r>
              <a:rPr lang="nl-BE" dirty="0" err="1"/>
              <a:t>table</a:t>
            </a:r>
            <a:endParaRPr lang="en-US" dirty="0"/>
          </a:p>
        </p:txBody>
      </p:sp>
      <p:pic>
        <p:nvPicPr>
          <p:cNvPr id="7" name="Content Placeholder 6" descr="useCase3"/>
          <p:cNvPicPr>
            <a:picLocks noChangeAspect="1"/>
          </p:cNvPicPr>
          <p:nvPr>
            <p:ph idx="1"/>
          </p:nvPr>
        </p:nvPicPr>
        <p:blipFill>
          <a:blip r:embed="rId1"/>
          <a:srcRect b="4218"/>
          <a:stretch>
            <a:fillRect/>
          </a:stretch>
        </p:blipFill>
        <p:spPr>
          <a:xfrm>
            <a:off x="336550" y="1008380"/>
            <a:ext cx="11518900" cy="562356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4. Open a Table </a:t>
            </a:r>
            <a:endParaRPr lang="" altLang="en-US"/>
          </a:p>
        </p:txBody>
      </p:sp>
      <p:pic>
        <p:nvPicPr>
          <p:cNvPr id="4" name="Content Placeholder 3" descr="useCase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1360" y="1894840"/>
            <a:ext cx="10954385" cy="42068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48677"/>
            <a:ext cx="10058400" cy="1450757"/>
          </a:xfrm>
        </p:spPr>
        <p:txBody>
          <a:bodyPr/>
          <a:lstStyle/>
          <a:p>
            <a:r>
              <a:rPr lang="nl-BE" dirty="0"/>
              <a:t>5. </a:t>
            </a:r>
            <a:r>
              <a:rPr lang="nl-BE" dirty="0" err="1"/>
              <a:t>Add</a:t>
            </a:r>
            <a:r>
              <a:rPr lang="nl-BE" dirty="0"/>
              <a:t> Column</a:t>
            </a:r>
            <a:endParaRPr lang="en-US" dirty="0"/>
          </a:p>
        </p:txBody>
      </p:sp>
      <p:pic>
        <p:nvPicPr>
          <p:cNvPr id="4" name="Content Placeholder 3" descr="useCase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2505" y="1538605"/>
            <a:ext cx="10206355" cy="49091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1. Design: then vs Now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" altLang="en-US"/>
              <a:t>Iteration 2:</a:t>
            </a:r>
            <a:endParaRPr lang="" altLang="en-US"/>
          </a:p>
          <a:p>
            <a:pPr>
              <a:buFont typeface="Arial" panose="02080604020202020204" pitchFamily="34" charset="0"/>
              <a:buChar char="•"/>
            </a:pPr>
            <a:r>
              <a:rPr lang="" altLang="en-US"/>
              <a:t>All </a:t>
            </a:r>
            <a:r>
              <a:rPr lang="" altLang="en-US">
                <a:solidFill>
                  <a:schemeClr val="bg2">
                    <a:lumMod val="75000"/>
                  </a:schemeClr>
                </a:solidFill>
              </a:rPr>
              <a:t>DomainElements </a:t>
            </a:r>
            <a:r>
              <a:rPr lang="" altLang="en-US"/>
              <a:t>and </a:t>
            </a:r>
            <a:r>
              <a:rPr lang="" altLang="en-US">
                <a:solidFill>
                  <a:schemeClr val="bg2">
                    <a:lumMod val="75000"/>
                  </a:schemeClr>
                </a:solidFill>
              </a:rPr>
              <a:t>UIElements </a:t>
            </a:r>
            <a:r>
              <a:rPr lang="" altLang="en-US"/>
              <a:t>are free of references to </a:t>
            </a:r>
            <a:r>
              <a:rPr lang="" altLang="en-US">
                <a:solidFill>
                  <a:schemeClr val="accent1"/>
                </a:solidFill>
              </a:rPr>
              <a:t>'Tablr'-specific</a:t>
            </a:r>
            <a:r>
              <a:rPr lang="" altLang="en-US"/>
              <a:t> Classes</a:t>
            </a:r>
            <a:endParaRPr lang="" altLang="en-US"/>
          </a:p>
          <a:p>
            <a:pPr marL="0" indent="0">
              <a:buFont typeface="Arial" panose="02080604020202020204" pitchFamily="34" charset="0"/>
              <a:buNone/>
            </a:pPr>
            <a:endParaRPr lang="" altLang="en-US"/>
          </a:p>
        </p:txBody>
      </p:sp>
      <p:pic>
        <p:nvPicPr>
          <p:cNvPr id="4" name="Picture 3" descr="Screenshot from 2019-04-29 15.13.44"/>
          <p:cNvPicPr>
            <a:picLocks noChangeAspect="1"/>
          </p:cNvPicPr>
          <p:nvPr/>
        </p:nvPicPr>
        <p:blipFill>
          <a:blip r:embed="rId1"/>
          <a:srcRect t="17164"/>
          <a:stretch>
            <a:fillRect/>
          </a:stretch>
        </p:blipFill>
        <p:spPr>
          <a:xfrm>
            <a:off x="984250" y="2914015"/>
            <a:ext cx="9459595" cy="327977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04545" y="4238625"/>
            <a:ext cx="1186815" cy="960120"/>
          </a:xfrm>
          <a:prstGeom prst="round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625840" y="3735705"/>
            <a:ext cx="1754505" cy="960120"/>
          </a:xfrm>
          <a:prstGeom prst="round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211830" y="2954655"/>
            <a:ext cx="2043430" cy="55753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637790" y="3843655"/>
            <a:ext cx="1435100" cy="55753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232910" y="3833495"/>
            <a:ext cx="1506855" cy="55753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733540" y="3853815"/>
            <a:ext cx="1351280" cy="55753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467569"/>
            <a:ext cx="10058400" cy="1450757"/>
          </a:xfrm>
        </p:spPr>
        <p:txBody>
          <a:bodyPr/>
          <a:lstStyle/>
          <a:p>
            <a:r>
              <a:rPr lang="nl-BE" dirty="0"/>
              <a:t>6. </a:t>
            </a:r>
            <a:r>
              <a:rPr lang="nl-BE" dirty="0" err="1"/>
              <a:t>Edit</a:t>
            </a:r>
            <a:r>
              <a:rPr lang="nl-BE" dirty="0"/>
              <a:t> Column </a:t>
            </a:r>
            <a:r>
              <a:rPr lang="nl-BE" dirty="0" err="1"/>
              <a:t>Characteristic </a:t>
            </a:r>
            <a:r>
              <a:rPr lang="" altLang="nl-BE" dirty="0" err="1"/>
              <a:t>(a)</a:t>
            </a:r>
            <a:endParaRPr lang="" altLang="nl-BE" dirty="0" err="1"/>
          </a:p>
        </p:txBody>
      </p:sp>
      <p:pic>
        <p:nvPicPr>
          <p:cNvPr id="4" name="Content Placeholder 3" descr="useCase6.1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1360" y="983615"/>
            <a:ext cx="10749915" cy="51276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6. </a:t>
            </a:r>
            <a:r>
              <a:rPr lang="nl-BE" dirty="0" err="1"/>
              <a:t>Edit</a:t>
            </a:r>
            <a:r>
              <a:rPr lang="nl-BE" dirty="0"/>
              <a:t> Column </a:t>
            </a:r>
            <a:r>
              <a:rPr lang="nl-BE" dirty="0" err="1"/>
              <a:t>Characteristic</a:t>
            </a:r>
            <a:r>
              <a:rPr lang="nl-BE" dirty="0"/>
              <a:t> (b)</a:t>
            </a:r>
            <a:endParaRPr lang="en-US" dirty="0"/>
          </a:p>
        </p:txBody>
      </p:sp>
      <p:pic>
        <p:nvPicPr>
          <p:cNvPr id="4" name="Content Placeholder 3" descr="useCase6.1b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0740" y="1609090"/>
            <a:ext cx="10510520" cy="50133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65" y="-22642"/>
            <a:ext cx="10058400" cy="1450757"/>
          </a:xfrm>
        </p:spPr>
        <p:txBody>
          <a:bodyPr/>
          <a:lstStyle/>
          <a:p>
            <a:r>
              <a:rPr lang="nl-BE" dirty="0"/>
              <a:t>6. </a:t>
            </a:r>
            <a:r>
              <a:rPr lang="nl-BE" dirty="0" err="1"/>
              <a:t>Edit</a:t>
            </a:r>
            <a:r>
              <a:rPr lang="nl-BE" dirty="0"/>
              <a:t> Column </a:t>
            </a:r>
            <a:r>
              <a:rPr lang="nl-BE" dirty="0" err="1"/>
              <a:t>Characteristic</a:t>
            </a:r>
            <a:r>
              <a:rPr lang="nl-BE" dirty="0"/>
              <a:t> (c)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061649" y="1737360"/>
            <a:ext cx="1735494" cy="1015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useCase6.1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1565" y="1556385"/>
            <a:ext cx="10008870" cy="508190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156627"/>
            <a:ext cx="10058400" cy="1450757"/>
          </a:xfrm>
        </p:spPr>
        <p:txBody>
          <a:bodyPr/>
          <a:lstStyle/>
          <a:p>
            <a:r>
              <a:rPr lang="nl-BE" dirty="0"/>
              <a:t>7. Delete Column</a:t>
            </a:r>
            <a:endParaRPr lang="en-US" dirty="0"/>
          </a:p>
        </p:txBody>
      </p:sp>
      <p:pic>
        <p:nvPicPr>
          <p:cNvPr id="4" name="Content Placeholder 3" descr="useCase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7280" y="1092835"/>
            <a:ext cx="9695180" cy="541147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8. </a:t>
            </a:r>
            <a:r>
              <a:rPr lang="nl-BE" dirty="0" err="1"/>
              <a:t>Add</a:t>
            </a:r>
            <a:r>
              <a:rPr lang="nl-BE" dirty="0"/>
              <a:t> </a:t>
            </a:r>
            <a:r>
              <a:rPr lang="nl-BE" dirty="0" err="1"/>
              <a:t>Row</a:t>
            </a:r>
            <a:endParaRPr lang="en-US" dirty="0"/>
          </a:p>
        </p:txBody>
      </p:sp>
      <p:pic>
        <p:nvPicPr>
          <p:cNvPr id="4" name="Content Placeholder 3" descr="useCase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2175" y="1639570"/>
            <a:ext cx="10407015" cy="49212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9. </a:t>
            </a:r>
            <a:r>
              <a:rPr lang="nl-BE" dirty="0" err="1"/>
              <a:t>Edit</a:t>
            </a:r>
            <a:r>
              <a:rPr lang="nl-BE" dirty="0"/>
              <a:t> </a:t>
            </a:r>
            <a:r>
              <a:rPr lang="nl-BE" dirty="0" err="1"/>
              <a:t>Row</a:t>
            </a:r>
            <a:r>
              <a:rPr lang="nl-BE" dirty="0"/>
              <a:t> Value</a:t>
            </a:r>
            <a:endParaRPr lang="en-US" dirty="0"/>
          </a:p>
        </p:txBody>
      </p:sp>
      <p:pic>
        <p:nvPicPr>
          <p:cNvPr id="4" name="Content Placeholder 3" descr="useCase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3015" y="1659890"/>
            <a:ext cx="9727565" cy="501396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105192"/>
            <a:ext cx="10058400" cy="1450757"/>
          </a:xfrm>
        </p:spPr>
        <p:txBody>
          <a:bodyPr/>
          <a:lstStyle/>
          <a:p>
            <a:r>
              <a:rPr lang="nl-BE" dirty="0"/>
              <a:t>10. Delete </a:t>
            </a:r>
            <a:r>
              <a:rPr lang="nl-BE" dirty="0" err="1"/>
              <a:t>Row</a:t>
            </a:r>
            <a:endParaRPr lang="en-US" dirty="0"/>
          </a:p>
        </p:txBody>
      </p:sp>
      <p:pic>
        <p:nvPicPr>
          <p:cNvPr id="4" name="Content Placeholder 3" descr="useCase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8730" y="1426845"/>
            <a:ext cx="9654540" cy="53143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 dirty="0"/>
              <a:t>1. Design: then vs Now</a:t>
            </a:r>
            <a:endParaRPr lang="" alt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0" y="4068661"/>
            <a:ext cx="637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r>
              <a:rPr lang="" altLang="en-US"/>
              <a:t>Iteration 1:</a:t>
            </a:r>
            <a:endParaRPr lang="" altLang="en-US"/>
          </a:p>
          <a:p>
            <a:r>
              <a:rPr lang="" altLang="en-US"/>
              <a:t>The loading of different UI's was handled in different UIElements</a:t>
            </a:r>
            <a:endParaRPr lang="" altLang="en-US"/>
          </a:p>
          <a:p>
            <a:pPr lvl="1"/>
            <a:r>
              <a:rPr lang="" altLang="en-US"/>
              <a:t>e.g. ListView.loadFromTables()</a:t>
            </a:r>
            <a:endParaRPr lang="" altLang="en-US"/>
          </a:p>
          <a:p>
            <a:pPr lvl="1"/>
            <a:endParaRPr lang="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 dirty="0"/>
              <a:t>1. Design: then vs Now</a:t>
            </a:r>
            <a:endParaRPr lang="" altLang="en-US" dirty="0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1097280" y="1845945"/>
            <a:ext cx="5766435" cy="4023360"/>
          </a:xfrm>
        </p:spPr>
        <p:txBody>
          <a:bodyPr/>
          <a:p>
            <a:pPr marL="0" indent="0">
              <a:buNone/>
            </a:pPr>
            <a:r>
              <a:rPr lang="" altLang="en-US"/>
              <a:t>Iteration 2:</a:t>
            </a:r>
            <a:endParaRPr lang="" altLang="en-US"/>
          </a:p>
          <a:p>
            <a:pPr>
              <a:buFont typeface="Arial" panose="02080604020202020204" pitchFamily="34" charset="0"/>
              <a:buChar char="•"/>
            </a:pPr>
            <a:r>
              <a:rPr lang="" altLang="en-US"/>
              <a:t>Subwindows inherit from superclass UI</a:t>
            </a:r>
            <a:endParaRPr lang="" altLang="en-US"/>
          </a:p>
          <a:p>
            <a:pPr>
              <a:buFont typeface="Arial" panose="02080604020202020204" pitchFamily="34" charset="0"/>
              <a:buChar char="•"/>
            </a:pPr>
            <a:r>
              <a:rPr lang="" altLang="en-US"/>
              <a:t>Method loadUI() to create the necessary components</a:t>
            </a:r>
            <a:endParaRPr lang="" altLang="en-US"/>
          </a:p>
          <a:p>
            <a:pPr>
              <a:buFont typeface="Arial" panose="02080604020202020204" pitchFamily="34" charset="0"/>
              <a:buChar char="•"/>
            </a:pPr>
            <a:r>
              <a:rPr lang="" altLang="en-US"/>
              <a:t>All Tablr-logic is specified in the loading of a UI, not in UIElements</a:t>
            </a:r>
            <a:endParaRPr lang="" altLang="en-US"/>
          </a:p>
          <a:p>
            <a:pPr>
              <a:buFont typeface="Arial" panose="02080604020202020204" pitchFamily="34" charset="0"/>
              <a:buChar char="•"/>
            </a:pPr>
            <a:endParaRPr lang="" altLang="en-US"/>
          </a:p>
        </p:txBody>
      </p:sp>
      <p:pic>
        <p:nvPicPr>
          <p:cNvPr id="4" name="Picture 3" descr="Screenshot from 2019-04-29 15.21.22"/>
          <p:cNvPicPr>
            <a:picLocks noChangeAspect="1"/>
          </p:cNvPicPr>
          <p:nvPr/>
        </p:nvPicPr>
        <p:blipFill>
          <a:blip r:embed="rId1"/>
          <a:srcRect t="7937" b="6350"/>
          <a:stretch>
            <a:fillRect/>
          </a:stretch>
        </p:blipFill>
        <p:spPr>
          <a:xfrm>
            <a:off x="6924675" y="1845945"/>
            <a:ext cx="4657090" cy="44570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1. Design: then vs Now</a:t>
            </a:r>
            <a:endParaRPr lang="" altLang="en-US"/>
          </a:p>
        </p:txBody>
      </p:sp>
      <p:pic>
        <p:nvPicPr>
          <p:cNvPr id="4" name="Content Placeholder 3" descr="Screenshot from 2019-04-29 15.25.2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7280" y="3035300"/>
            <a:ext cx="7425690" cy="12306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52195" y="2040255"/>
            <a:ext cx="9156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Iteration 2: extensive use of Listeners to specify behaviour of UIElements</a:t>
            </a:r>
            <a:endParaRPr lang="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385"/>
            <a:ext cx="10058400" cy="1286510"/>
          </a:xfrm>
        </p:spPr>
        <p:txBody>
          <a:bodyPr/>
          <a:p>
            <a:r>
              <a:rPr lang="" altLang="en-US"/>
              <a:t>1. Design: class diagram</a:t>
            </a:r>
            <a:endParaRPr lang="" altLang="en-US"/>
          </a:p>
        </p:txBody>
      </p:sp>
      <p:pic>
        <p:nvPicPr>
          <p:cNvPr id="4" name="Content Placeholder 3" descr="classdiagram_iteratie2_basi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15465" y="1845945"/>
            <a:ext cx="8620760" cy="40233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classdiagram_iteratie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24965" y="1270"/>
            <a:ext cx="8942070" cy="68560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359192"/>
            <a:ext cx="10058400" cy="1450757"/>
          </a:xfrm>
        </p:spPr>
        <p:txBody>
          <a:bodyPr/>
          <a:p>
            <a:r>
              <a:rPr lang="" altLang="en-US"/>
              <a:t>1. Design: UI elements</a:t>
            </a:r>
            <a:endParaRPr lang="" altLang="en-US"/>
          </a:p>
        </p:txBody>
      </p:sp>
      <p:pic>
        <p:nvPicPr>
          <p:cNvPr id="4" name="Content Placeholder 3" descr="ui"/>
          <p:cNvPicPr>
            <a:picLocks noChangeAspect="1"/>
          </p:cNvPicPr>
          <p:nvPr>
            <p:ph idx="1"/>
          </p:nvPr>
        </p:nvPicPr>
        <p:blipFill>
          <a:blip r:embed="rId1"/>
          <a:srcRect r="38888" b="54879"/>
          <a:stretch>
            <a:fillRect/>
          </a:stretch>
        </p:blipFill>
        <p:spPr>
          <a:xfrm>
            <a:off x="3347720" y="979170"/>
            <a:ext cx="4915535" cy="56902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2742</Words>
  <Application>WPS Presentation</Application>
  <PresentationFormat>Breedbeeld</PresentationFormat>
  <Paragraphs>170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Arial</vt:lpstr>
      <vt:lpstr>SimSun</vt:lpstr>
      <vt:lpstr>Wingdings</vt:lpstr>
      <vt:lpstr>Calibri</vt:lpstr>
      <vt:lpstr>Calibri Light</vt:lpstr>
      <vt:lpstr>DejaVu Sans</vt:lpstr>
      <vt:lpstr>微软雅黑</vt:lpstr>
      <vt:lpstr>AR PL UKai CN</vt:lpstr>
      <vt:lpstr/>
      <vt:lpstr>Arial Unicode MS</vt:lpstr>
      <vt:lpstr>Abyssinica SIL</vt:lpstr>
      <vt:lpstr>Operating instructions</vt:lpstr>
      <vt:lpstr>Retrospect</vt:lpstr>
      <vt:lpstr>Software-ontwerp: Tablr Iteration 2</vt:lpstr>
      <vt:lpstr>1. Design</vt:lpstr>
      <vt:lpstr>PowerPoint 演示文稿</vt:lpstr>
      <vt:lpstr>Class Diagram - 1</vt:lpstr>
      <vt:lpstr>Class Diagram - 2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 Design: handling subwindows</vt:lpstr>
      <vt:lpstr>PowerPoint 演示文稿</vt:lpstr>
      <vt:lpstr>3. Extensibility </vt:lpstr>
      <vt:lpstr>4. Testing Approach</vt:lpstr>
      <vt:lpstr>4. Testing Approach – Total Coverage</vt:lpstr>
      <vt:lpstr>4. Testing Approach – Adjusted Coverage</vt:lpstr>
      <vt:lpstr>Overview of project management</vt:lpstr>
      <vt:lpstr>Spent hours: Group work</vt:lpstr>
      <vt:lpstr>Individual work</vt:lpstr>
      <vt:lpstr>Study</vt:lpstr>
      <vt:lpstr>Use cases</vt:lpstr>
      <vt:lpstr>1. Adding a table</vt:lpstr>
      <vt:lpstr>2. Edit a table name</vt:lpstr>
      <vt:lpstr>PowerPoint 演示文稿</vt:lpstr>
      <vt:lpstr>3. Delete table</vt:lpstr>
      <vt:lpstr>PowerPoint 演示文稿</vt:lpstr>
      <vt:lpstr>5. Add Column</vt:lpstr>
      <vt:lpstr>6. Edit Column Characteristic</vt:lpstr>
      <vt:lpstr>6. Edit Column Characteristic (b)</vt:lpstr>
      <vt:lpstr>6. Edit Column Characteristic (c)</vt:lpstr>
      <vt:lpstr>7. Delete Column</vt:lpstr>
      <vt:lpstr>8. Add Row</vt:lpstr>
      <vt:lpstr>9. Edit Row Value</vt:lpstr>
      <vt:lpstr>10. Delete Row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Software-ontwerp: Tablr Iteration 2</dc:title>
  <dc:creator>Tom De Backer</dc:creator>
  <cp:lastModifiedBy>quinten</cp:lastModifiedBy>
  <cp:revision>13</cp:revision>
  <dcterms:created xsi:type="dcterms:W3CDTF">2019-04-29T16:01:59Z</dcterms:created>
  <dcterms:modified xsi:type="dcterms:W3CDTF">2019-04-29T16:01:59Z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