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47420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382920"/>
            <a:ext cx="292104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51280"/>
            <a:ext cx="9072000" cy="487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38292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474200"/>
            <a:ext cx="442692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382920"/>
            <a:ext cx="9072000" cy="174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5AE4ED1-E901-4B0E-AB53-F45E55E0C07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396720" y="-217080"/>
            <a:ext cx="9043920" cy="10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  <a:ea typeface="DejaVu Sans"/>
              </a:rPr>
              <a:t>Sudoku Assistant, explanation steps</a:t>
            </a:r>
            <a:endParaRPr b="0" lang="en-GB" sz="3700" spc="-1" strike="noStrike">
              <a:latin typeface="Arial"/>
            </a:endParaRPr>
          </a:p>
        </p:txBody>
      </p:sp>
      <p:pic>
        <p:nvPicPr>
          <p:cNvPr id="118" name="Picture 1601_1" descr=""/>
          <p:cNvPicPr/>
          <p:nvPr/>
        </p:nvPicPr>
        <p:blipFill>
          <a:blip r:embed="rId1"/>
          <a:stretch/>
        </p:blipFill>
        <p:spPr>
          <a:xfrm>
            <a:off x="3778200" y="1011240"/>
            <a:ext cx="2135160" cy="427356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602_1" descr=""/>
          <p:cNvPicPr/>
          <p:nvPr/>
        </p:nvPicPr>
        <p:blipFill>
          <a:blip r:embed="rId2"/>
          <a:stretch/>
        </p:blipFill>
        <p:spPr>
          <a:xfrm>
            <a:off x="6915240" y="1060200"/>
            <a:ext cx="2108160" cy="422460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3790800" y="5499000"/>
            <a:ext cx="234180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1093680" y="5499000"/>
            <a:ext cx="126360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6485400" y="806760"/>
            <a:ext cx="2968560" cy="4665240"/>
          </a:xfrm>
          <a:prstGeom prst="rect">
            <a:avLst/>
          </a:prstGeom>
          <a:noFill/>
          <a:ln w="29160">
            <a:solidFill>
              <a:srgbClr val="ff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Picture 1606_1" descr=""/>
          <p:cNvPicPr/>
          <p:nvPr/>
        </p:nvPicPr>
        <p:blipFill>
          <a:blip r:embed="rId3"/>
          <a:stretch/>
        </p:blipFill>
        <p:spPr>
          <a:xfrm>
            <a:off x="8145000" y="-4680"/>
            <a:ext cx="1958760" cy="57924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803_0" descr=""/>
          <p:cNvPicPr/>
          <p:nvPr/>
        </p:nvPicPr>
        <p:blipFill>
          <a:blip r:embed="rId4"/>
          <a:stretch/>
        </p:blipFill>
        <p:spPr>
          <a:xfrm>
            <a:off x="734400" y="1091160"/>
            <a:ext cx="2217600" cy="41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32800" y="897120"/>
            <a:ext cx="3859200" cy="43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120" bIns="0">
            <a:normAutofit fontScale="57000"/>
          </a:bodyPr>
          <a:p>
            <a:pPr marL="342720" indent="-339480">
              <a:lnSpc>
                <a:spcPct val="100000"/>
              </a:lnSpc>
              <a:spcBef>
                <a:spcPts val="1174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GB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GB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17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080" y="64440"/>
            <a:ext cx="5692320" cy="5627160"/>
          </a:xfrm>
          <a:prstGeom prst="rect">
            <a:avLst/>
          </a:prstGeom>
          <a:blipFill rotWithShape="0">
            <a:blip r:embed="rId1"/>
            <a:srcRect l="0" t="670" r="0" b="0"/>
            <a:stretch/>
          </a:blipFill>
          <a:ln w="0">
            <a:noFill/>
          </a:ln>
        </p:spPr>
        <p:txBody>
          <a:bodyPr lIns="90000" rIns="90000" tIns="45000" bIns="45000" anchorCtr="1">
            <a:noAutofit/>
          </a:bodyPr>
          <a:p>
            <a:br/>
            <a:endParaRPr b="0" lang="en-GB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148800" y="408600"/>
            <a:ext cx="325224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 u="sng">
                <a:solidFill>
                  <a:srgbClr val="999999"/>
                </a:solidFill>
                <a:uFillTx/>
                <a:latin typeface="Arial"/>
                <a:ea typeface="DejaVu Sans"/>
              </a:rPr>
              <a:t>https://github.com/CPMpy/cpmpy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3" descr="A red oval with a black background&#10;&#10;Description automatically generated"/>
          <p:cNvPicPr/>
          <p:nvPr/>
        </p:nvPicPr>
        <p:blipFill>
          <a:blip r:embed="rId1">
            <a:lum bright="-3000"/>
          </a:blip>
          <a:stretch/>
        </p:blipFill>
        <p:spPr>
          <a:xfrm>
            <a:off x="2062080" y="360000"/>
            <a:ext cx="6037920" cy="488088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600280" y="1555560"/>
            <a:ext cx="496512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fr-FR" sz="6600" spc="-1" strike="noStrike">
                <a:solidFill>
                  <a:srgbClr val="ffffff"/>
                </a:solidFill>
                <a:latin typeface="Aptos"/>
              </a:rPr>
              <a:t>All</a:t>
            </a:r>
            <a:br/>
            <a:r>
              <a:rPr b="0" lang="fr-FR" sz="6600" spc="-1" strike="noStrike">
                <a:solidFill>
                  <a:srgbClr val="ffffff"/>
                </a:solidFill>
                <a:latin typeface="Aptos"/>
              </a:rPr>
              <a:t>Constraints</a:t>
            </a:r>
            <a:endParaRPr b="0" lang="en-GB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80000" y="1080000"/>
            <a:ext cx="7905240" cy="3323880"/>
          </a:xfrm>
          <a:prstGeom prst="rect">
            <a:avLst/>
          </a:prstGeom>
          <a:ln w="0"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5940000" y="709200"/>
            <a:ext cx="3638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solidFill>
                  <a:srgbClr val="800080"/>
                </a:solidFill>
                <a:latin typeface="Arial"/>
              </a:rPr>
              <a:t>1) Add Boolean indicator variables</a:t>
            </a:r>
            <a:endParaRPr b="0" lang="en-GB" sz="1800" spc="-1" strike="noStrike">
              <a:solidFill>
                <a:srgbClr val="80008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940000" y="2029680"/>
            <a:ext cx="3327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solidFill>
                  <a:srgbClr val="800080"/>
                </a:solidFill>
                <a:latin typeface="Arial"/>
              </a:rPr>
              <a:t>2) Assume they are set to ‘true’</a:t>
            </a:r>
            <a:endParaRPr b="0" lang="en-GB" sz="1800" spc="-1" strike="noStrike">
              <a:solidFill>
                <a:srgbClr val="800080"/>
              </a:solid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5940000" y="2916000"/>
            <a:ext cx="4027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solidFill>
                  <a:srgbClr val="800080"/>
                </a:solidFill>
                <a:latin typeface="Arial"/>
              </a:rPr>
              <a:t>3) Extract an unsat subset from solver</a:t>
            </a:r>
            <a:endParaRPr b="0" lang="en-GB" sz="1800" spc="-1" strike="noStrike">
              <a:solidFill>
                <a:srgbClr val="800080"/>
              </a:solidFill>
              <a:latin typeface="Arial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5940000" y="3816000"/>
            <a:ext cx="37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solidFill>
                  <a:srgbClr val="800080"/>
                </a:solidFill>
                <a:latin typeface="Arial"/>
              </a:rPr>
              <a:t>4) Incrementally solve diff. subsets</a:t>
            </a:r>
            <a:endParaRPr b="0" lang="en-GB" sz="1800" spc="-1" strike="noStrike">
              <a:solidFill>
                <a:srgbClr val="800080"/>
              </a:solidFill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 flipH="1">
            <a:off x="2889000" y="920880"/>
            <a:ext cx="3111480" cy="952200"/>
          </a:xfrm>
          <a:prstGeom prst="line">
            <a:avLst/>
          </a:prstGeom>
          <a:ln w="38160">
            <a:solidFill>
              <a:srgbClr val="8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6"/>
          <p:cNvSpPr/>
          <p:nvPr/>
        </p:nvSpPr>
        <p:spPr>
          <a:xfrm flipH="1">
            <a:off x="2968560" y="2206800"/>
            <a:ext cx="3000240" cy="237960"/>
          </a:xfrm>
          <a:prstGeom prst="line">
            <a:avLst/>
          </a:prstGeom>
          <a:ln w="38160">
            <a:solidFill>
              <a:srgbClr val="8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7"/>
          <p:cNvSpPr/>
          <p:nvPr/>
        </p:nvSpPr>
        <p:spPr>
          <a:xfrm flipH="1" flipV="1">
            <a:off x="2269800" y="2841480"/>
            <a:ext cx="3714840" cy="222480"/>
          </a:xfrm>
          <a:prstGeom prst="line">
            <a:avLst/>
          </a:prstGeom>
          <a:ln w="38160">
            <a:solidFill>
              <a:srgbClr val="8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8"/>
          <p:cNvSpPr/>
          <p:nvPr/>
        </p:nvSpPr>
        <p:spPr>
          <a:xfrm flipH="1" flipV="1">
            <a:off x="3603600" y="3587760"/>
            <a:ext cx="2336400" cy="372240"/>
          </a:xfrm>
          <a:prstGeom prst="line">
            <a:avLst/>
          </a:prstGeom>
          <a:ln w="38160">
            <a:solidFill>
              <a:srgbClr val="8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0" y="-360000"/>
            <a:ext cx="10731600" cy="603612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420000" y="1620000"/>
            <a:ext cx="6120000" cy="37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en-GB" sz="2800" spc="-1" strike="noStrike">
                <a:solidFill>
                  <a:srgbClr val="729fcf"/>
                </a:solidFill>
                <a:latin typeface="Arial"/>
              </a:rPr>
              <a:t>D</a:t>
            </a:r>
            <a:r>
              <a:rPr b="0" lang="en-GB" sz="2800" spc="-1" strike="noStrike">
                <a:solidFill>
                  <a:srgbClr val="729fcf"/>
                </a:solidFill>
                <a:latin typeface="Arial"/>
              </a:rPr>
              <a:t>e</a:t>
            </a:r>
            <a:r>
              <a:rPr b="0" lang="en-GB" sz="2800" spc="-1" strike="noStrike">
                <a:solidFill>
                  <a:srgbClr val="729fcf"/>
                </a:solidFill>
                <a:latin typeface="Arial"/>
              </a:rPr>
              <a:t>c</a:t>
            </a:r>
            <a:r>
              <a:rPr b="0" lang="en-GB" sz="2800" spc="-1" strike="noStrike">
                <a:solidFill>
                  <a:srgbClr val="729fcf"/>
                </a:solidFill>
                <a:latin typeface="Arial"/>
              </a:rPr>
              <a:t>i</a:t>
            </a:r>
            <a:r>
              <a:rPr b="0" lang="en-GB" sz="2800" spc="-1" strike="noStrike">
                <a:solidFill>
                  <a:srgbClr val="729fcf"/>
                </a:solidFill>
                <a:latin typeface="Arial"/>
              </a:rPr>
              <a:t>s</a:t>
            </a:r>
            <a:r>
              <a:rPr b="0" lang="en-GB" sz="2800" spc="-1" strike="noStrike">
                <a:solidFill>
                  <a:srgbClr val="729fcf"/>
                </a:solidFill>
                <a:latin typeface="Arial"/>
              </a:rPr>
              <a:t>i</a:t>
            </a:r>
            <a:r>
              <a:rPr b="0" lang="en-GB" sz="2800" spc="-1" strike="noStrike">
                <a:solidFill>
                  <a:srgbClr val="729fcf"/>
                </a:solidFill>
                <a:latin typeface="Arial"/>
              </a:rPr>
              <a:t>o</a:t>
            </a:r>
            <a:r>
              <a:rPr b="0" lang="en-GB" sz="2800" spc="-1" strike="noStrike">
                <a:solidFill>
                  <a:srgbClr val="729fcf"/>
                </a:solidFill>
                <a:latin typeface="Arial"/>
              </a:rPr>
              <a:t>n</a:t>
            </a:r>
            <a:endParaRPr b="0" lang="en-GB" sz="2800" spc="-1" strike="noStrike">
              <a:latin typeface="Arial"/>
            </a:endParaRPr>
          </a:p>
          <a:p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U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n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i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t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p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r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o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p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a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g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a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t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i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o</a:t>
            </a:r>
            <a:r>
              <a:rPr b="0" lang="en-GB" sz="2800" spc="-1" strike="noStrike">
                <a:solidFill>
                  <a:srgbClr val="333333"/>
                </a:solidFill>
                <a:latin typeface="Arial"/>
              </a:rPr>
              <a:t>n</a:t>
            </a:r>
            <a:endParaRPr b="0" lang="en-GB" sz="2800" spc="-1" strike="noStrike">
              <a:latin typeface="Arial"/>
            </a:endParaRPr>
          </a:p>
          <a:p>
            <a:endParaRPr b="0" lang="en-GB" sz="2800" spc="-1" strike="noStrike">
              <a:latin typeface="Arial"/>
            </a:endParaRPr>
          </a:p>
          <a:p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C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o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n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f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l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i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c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t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 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d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e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t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e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c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t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e</a:t>
            </a:r>
            <a:r>
              <a:rPr b="0" lang="en-GB" sz="2800" spc="-1" strike="noStrike">
                <a:solidFill>
                  <a:srgbClr val="bf819e"/>
                </a:solidFill>
                <a:latin typeface="Arial"/>
              </a:rPr>
              <a:t>d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" y="-360000"/>
            <a:ext cx="10731240" cy="60357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`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420000" y="1620000"/>
            <a:ext cx="7020000" cy="10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en-GB" sz="2800" spc="-1" strike="noStrike">
                <a:solidFill>
                  <a:srgbClr val="333333"/>
                </a:solidFill>
                <a:latin typeface="Arial"/>
              </a:rPr>
              <a:t>Clause </a:t>
            </a:r>
            <a:r>
              <a:rPr b="1" lang="en-GB" sz="2800" spc="-1" strike="noStrike">
                <a:solidFill>
                  <a:srgbClr val="333333"/>
                </a:solidFill>
                <a:latin typeface="Arial"/>
              </a:rPr>
              <a:t>learning</a:t>
            </a:r>
            <a:endParaRPr b="1" lang="en-GB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711600" y="4500000"/>
            <a:ext cx="6908400" cy="90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" y="-360000"/>
            <a:ext cx="10731240" cy="60357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`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420000" y="1620000"/>
            <a:ext cx="7020000" cy="10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en-GB" sz="2800" spc="-1" strike="noStrike">
                <a:solidFill>
                  <a:srgbClr val="333333"/>
                </a:solidFill>
                <a:latin typeface="Arial"/>
              </a:rPr>
              <a:t>Clause learning</a:t>
            </a:r>
            <a:endParaRPr b="1" lang="en-GB" sz="2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711600" y="4500000"/>
            <a:ext cx="6908400" cy="90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" y="-360000"/>
            <a:ext cx="10731240" cy="60357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`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420000" y="1620000"/>
            <a:ext cx="7020000" cy="10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en-GB" sz="2800" spc="-1" strike="noStrike">
                <a:solidFill>
                  <a:srgbClr val="333333"/>
                </a:solidFill>
                <a:latin typeface="Arial"/>
              </a:rPr>
              <a:t>Clause learning with assumptions</a:t>
            </a:r>
            <a:endParaRPr b="1" lang="en-GB" sz="2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711600" y="4500000"/>
            <a:ext cx="6908400" cy="90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180000" y="360000"/>
            <a:ext cx="10080000" cy="82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A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s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s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u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m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p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t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i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o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n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 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v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a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r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i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a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b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l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e</a:t>
            </a:r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s</a:t>
            </a:r>
            <a:endParaRPr b="1" lang="en-GB" sz="28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151" name="TextShape 5"/>
          <p:cNvSpPr txBox="1"/>
          <p:nvPr/>
        </p:nvSpPr>
        <p:spPr>
          <a:xfrm>
            <a:off x="560880" y="11160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a1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2" name="TextShape 6"/>
          <p:cNvSpPr txBox="1"/>
          <p:nvPr/>
        </p:nvSpPr>
        <p:spPr>
          <a:xfrm>
            <a:off x="1568880" y="111636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a2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3" name="TextShape 7"/>
          <p:cNvSpPr txBox="1"/>
          <p:nvPr/>
        </p:nvSpPr>
        <p:spPr>
          <a:xfrm>
            <a:off x="2504880" y="111672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3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4" name="TextShape 8"/>
          <p:cNvSpPr txBox="1"/>
          <p:nvPr/>
        </p:nvSpPr>
        <p:spPr>
          <a:xfrm>
            <a:off x="3548880" y="111708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a4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5" name="TextShape 9"/>
          <p:cNvSpPr txBox="1"/>
          <p:nvPr/>
        </p:nvSpPr>
        <p:spPr>
          <a:xfrm>
            <a:off x="4916880" y="111744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a5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6" name="TextShape 10"/>
          <p:cNvSpPr txBox="1"/>
          <p:nvPr/>
        </p:nvSpPr>
        <p:spPr>
          <a:xfrm>
            <a:off x="6248880" y="1117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a6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7" name="TextShape 11"/>
          <p:cNvSpPr txBox="1"/>
          <p:nvPr/>
        </p:nvSpPr>
        <p:spPr>
          <a:xfrm>
            <a:off x="7220880" y="111816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8" name="TextShape 12"/>
          <p:cNvSpPr txBox="1"/>
          <p:nvPr/>
        </p:nvSpPr>
        <p:spPr>
          <a:xfrm>
            <a:off x="8192880" y="111852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a8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9" name="TextShape 13"/>
          <p:cNvSpPr txBox="1"/>
          <p:nvPr/>
        </p:nvSpPr>
        <p:spPr>
          <a:xfrm>
            <a:off x="9200880" y="111888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a9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0" name="TextShape 14"/>
          <p:cNvSpPr txBox="1"/>
          <p:nvPr/>
        </p:nvSpPr>
        <p:spPr>
          <a:xfrm>
            <a:off x="689760" y="2107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a1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1" name="TextShape 15"/>
          <p:cNvSpPr txBox="1"/>
          <p:nvPr/>
        </p:nvSpPr>
        <p:spPr>
          <a:xfrm>
            <a:off x="684000" y="2935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a2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2" name="TextShape 16"/>
          <p:cNvSpPr txBox="1"/>
          <p:nvPr/>
        </p:nvSpPr>
        <p:spPr>
          <a:xfrm>
            <a:off x="689760" y="3403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a3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3" name="TextShape 17"/>
          <p:cNvSpPr txBox="1"/>
          <p:nvPr/>
        </p:nvSpPr>
        <p:spPr>
          <a:xfrm>
            <a:off x="576000" y="42120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a4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4" name="TextShape 18"/>
          <p:cNvSpPr txBox="1"/>
          <p:nvPr/>
        </p:nvSpPr>
        <p:spPr>
          <a:xfrm>
            <a:off x="576000" y="4663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a5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5" name="TextShape 19"/>
          <p:cNvSpPr txBox="1"/>
          <p:nvPr/>
        </p:nvSpPr>
        <p:spPr>
          <a:xfrm>
            <a:off x="689760" y="50760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6" name="TextShape 20"/>
          <p:cNvSpPr txBox="1"/>
          <p:nvPr/>
        </p:nvSpPr>
        <p:spPr>
          <a:xfrm>
            <a:off x="4289760" y="30960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a5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7" name="TextShape 21"/>
          <p:cNvSpPr txBox="1"/>
          <p:nvPr/>
        </p:nvSpPr>
        <p:spPr>
          <a:xfrm>
            <a:off x="4320000" y="34200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8" name="TextShape 22"/>
          <p:cNvSpPr txBox="1"/>
          <p:nvPr/>
        </p:nvSpPr>
        <p:spPr>
          <a:xfrm>
            <a:off x="5765760" y="4140000"/>
            <a:ext cx="121824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500" spc="-1" strike="noStrike">
                <a:solidFill>
                  <a:srgbClr val="ff8000"/>
                </a:solidFill>
                <a:latin typeface="Arial"/>
                <a:ea typeface="Bitstream Vera Sans"/>
              </a:rPr>
              <a:t>\/ </a:t>
            </a:r>
            <a:r>
              <a:rPr b="0" lang="en-GB" sz="1500" spc="-1" strike="noStrike">
                <a:solidFill>
                  <a:srgbClr val="ff8000"/>
                </a:solidFill>
                <a:latin typeface="Arial"/>
                <a:ea typeface="Bitstream Vera Sans"/>
              </a:rPr>
              <a:t>a5</a:t>
            </a:r>
            <a:r>
              <a:rPr b="0" lang="en-GB" sz="1500" spc="-1" strike="noStrike">
                <a:solidFill>
                  <a:srgbClr val="ff8000"/>
                </a:solidFill>
                <a:latin typeface="Arial"/>
                <a:ea typeface="Bitstream Vera Sans"/>
              </a:rPr>
              <a:t> \/ </a:t>
            </a:r>
            <a:r>
              <a:rPr b="0" lang="en-GB" sz="1500" spc="-1" strike="noStrike">
                <a:solidFill>
                  <a:srgbClr val="ff8000"/>
                </a:solidFill>
                <a:latin typeface="Arial"/>
              </a:rPr>
              <a:t>a7</a:t>
            </a:r>
            <a:endParaRPr b="0" lang="en-GB" sz="15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169" name="TextShape 23"/>
          <p:cNvSpPr txBox="1"/>
          <p:nvPr/>
        </p:nvSpPr>
        <p:spPr>
          <a:xfrm>
            <a:off x="3096000" y="4716000"/>
            <a:ext cx="126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\/ 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a5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 \/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0" name="TextShape 24"/>
          <p:cNvSpPr txBox="1"/>
          <p:nvPr/>
        </p:nvSpPr>
        <p:spPr>
          <a:xfrm>
            <a:off x="3024000" y="4284360"/>
            <a:ext cx="126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\/  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a4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\/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a5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 \/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1" name="TextShape 25"/>
          <p:cNvSpPr txBox="1"/>
          <p:nvPr/>
        </p:nvSpPr>
        <p:spPr>
          <a:xfrm>
            <a:off x="1800000" y="156780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a1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2" name="TextShape 26"/>
          <p:cNvSpPr txBox="1"/>
          <p:nvPr/>
        </p:nvSpPr>
        <p:spPr>
          <a:xfrm>
            <a:off x="1800000" y="178416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a2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3" name="TextShape 27"/>
          <p:cNvSpPr txBox="1"/>
          <p:nvPr/>
        </p:nvSpPr>
        <p:spPr>
          <a:xfrm>
            <a:off x="1800000" y="200052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a3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4" name="TextShape 28"/>
          <p:cNvSpPr txBox="1"/>
          <p:nvPr/>
        </p:nvSpPr>
        <p:spPr>
          <a:xfrm>
            <a:off x="1800000" y="221688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a4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5" name="TextShape 29"/>
          <p:cNvSpPr txBox="1"/>
          <p:nvPr/>
        </p:nvSpPr>
        <p:spPr>
          <a:xfrm>
            <a:off x="1800000" y="243324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a5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6" name="TextShape 30"/>
          <p:cNvSpPr txBox="1"/>
          <p:nvPr/>
        </p:nvSpPr>
        <p:spPr>
          <a:xfrm>
            <a:off x="1800000" y="264960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a6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7" name="TextShape 31"/>
          <p:cNvSpPr txBox="1"/>
          <p:nvPr/>
        </p:nvSpPr>
        <p:spPr>
          <a:xfrm>
            <a:off x="1800000" y="286596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8" name="TextShape 32"/>
          <p:cNvSpPr txBox="1"/>
          <p:nvPr/>
        </p:nvSpPr>
        <p:spPr>
          <a:xfrm>
            <a:off x="1800000" y="308232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a8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79" name="TextShape 33"/>
          <p:cNvSpPr txBox="1"/>
          <p:nvPr/>
        </p:nvSpPr>
        <p:spPr>
          <a:xfrm>
            <a:off x="1800000" y="329868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a9 = 1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60" y="-360000"/>
            <a:ext cx="10731240" cy="60357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`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711600" y="4500000"/>
            <a:ext cx="6908400" cy="90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180000" y="360000"/>
            <a:ext cx="10080000" cy="821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en-GB" sz="2800" spc="-1" strike="noStrike">
                <a:solidFill>
                  <a:srgbClr val="ff8000"/>
                </a:solidFill>
                <a:latin typeface="Arial"/>
              </a:rPr>
              <a:t>Assumption variables</a:t>
            </a:r>
            <a:endParaRPr b="1" lang="en-GB" sz="2800" spc="-1" strike="noStrike">
              <a:solidFill>
                <a:srgbClr val="ff8000"/>
              </a:solidFill>
              <a:latin typeface="Arial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560880" y="11160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a1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1568880" y="111636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a2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85" name="TextShape 6"/>
          <p:cNvSpPr txBox="1"/>
          <p:nvPr/>
        </p:nvSpPr>
        <p:spPr>
          <a:xfrm>
            <a:off x="2504880" y="111672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a3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86" name="TextShape 7"/>
          <p:cNvSpPr txBox="1"/>
          <p:nvPr/>
        </p:nvSpPr>
        <p:spPr>
          <a:xfrm>
            <a:off x="3548880" y="111708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a4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87" name="TextShape 8"/>
          <p:cNvSpPr txBox="1"/>
          <p:nvPr/>
        </p:nvSpPr>
        <p:spPr>
          <a:xfrm>
            <a:off x="4916880" y="111744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a5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88" name="TextShape 9"/>
          <p:cNvSpPr txBox="1"/>
          <p:nvPr/>
        </p:nvSpPr>
        <p:spPr>
          <a:xfrm>
            <a:off x="6248880" y="1117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a6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89" name="TextShape 10"/>
          <p:cNvSpPr txBox="1"/>
          <p:nvPr/>
        </p:nvSpPr>
        <p:spPr>
          <a:xfrm>
            <a:off x="7220880" y="111816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0" name="TextShape 11"/>
          <p:cNvSpPr txBox="1"/>
          <p:nvPr/>
        </p:nvSpPr>
        <p:spPr>
          <a:xfrm>
            <a:off x="8192880" y="111852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a8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1" name="TextShape 12"/>
          <p:cNvSpPr txBox="1"/>
          <p:nvPr/>
        </p:nvSpPr>
        <p:spPr>
          <a:xfrm>
            <a:off x="9200880" y="111888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a9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2" name="TextShape 13"/>
          <p:cNvSpPr txBox="1"/>
          <p:nvPr/>
        </p:nvSpPr>
        <p:spPr>
          <a:xfrm>
            <a:off x="689760" y="2107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a1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3" name="TextShape 14"/>
          <p:cNvSpPr txBox="1"/>
          <p:nvPr/>
        </p:nvSpPr>
        <p:spPr>
          <a:xfrm>
            <a:off x="684000" y="2935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a2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4" name="TextShape 15"/>
          <p:cNvSpPr txBox="1"/>
          <p:nvPr/>
        </p:nvSpPr>
        <p:spPr>
          <a:xfrm>
            <a:off x="689760" y="3403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a3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5" name="TextShape 16"/>
          <p:cNvSpPr txBox="1"/>
          <p:nvPr/>
        </p:nvSpPr>
        <p:spPr>
          <a:xfrm>
            <a:off x="576000" y="42120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a4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6" name="TextShape 17"/>
          <p:cNvSpPr txBox="1"/>
          <p:nvPr/>
        </p:nvSpPr>
        <p:spPr>
          <a:xfrm>
            <a:off x="576000" y="46638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a5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7" name="TextShape 18"/>
          <p:cNvSpPr txBox="1"/>
          <p:nvPr/>
        </p:nvSpPr>
        <p:spPr>
          <a:xfrm>
            <a:off x="689760" y="5076000"/>
            <a:ext cx="425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 \/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8" name="TextShape 19"/>
          <p:cNvSpPr txBox="1"/>
          <p:nvPr/>
        </p:nvSpPr>
        <p:spPr>
          <a:xfrm>
            <a:off x="3096000" y="4716000"/>
            <a:ext cx="126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\/ 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a5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 \/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99" name="TextShape 20"/>
          <p:cNvSpPr txBox="1"/>
          <p:nvPr/>
        </p:nvSpPr>
        <p:spPr>
          <a:xfrm>
            <a:off x="3024000" y="4284360"/>
            <a:ext cx="12600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\/  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a4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\/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a5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  <a:ea typeface="Bitstream Vera Sans"/>
              </a:rPr>
              <a:t> \/ </a:t>
            </a:r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0" name="TextShape 21"/>
          <p:cNvSpPr txBox="1"/>
          <p:nvPr/>
        </p:nvSpPr>
        <p:spPr>
          <a:xfrm>
            <a:off x="1800000" y="156780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a1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1" name="TextShape 22"/>
          <p:cNvSpPr txBox="1"/>
          <p:nvPr/>
        </p:nvSpPr>
        <p:spPr>
          <a:xfrm>
            <a:off x="1800000" y="178416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a2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2" name="TextShape 23"/>
          <p:cNvSpPr txBox="1"/>
          <p:nvPr/>
        </p:nvSpPr>
        <p:spPr>
          <a:xfrm>
            <a:off x="1800000" y="200052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a3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3" name="TextShape 24"/>
          <p:cNvSpPr txBox="1"/>
          <p:nvPr/>
        </p:nvSpPr>
        <p:spPr>
          <a:xfrm>
            <a:off x="1800000" y="221688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a4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4" name="TextShape 25"/>
          <p:cNvSpPr txBox="1"/>
          <p:nvPr/>
        </p:nvSpPr>
        <p:spPr>
          <a:xfrm>
            <a:off x="1800000" y="243324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a5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5" name="TextShape 26"/>
          <p:cNvSpPr txBox="1"/>
          <p:nvPr/>
        </p:nvSpPr>
        <p:spPr>
          <a:xfrm>
            <a:off x="1800000" y="264960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a6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6" name="TextShape 27"/>
          <p:cNvSpPr txBox="1"/>
          <p:nvPr/>
        </p:nvSpPr>
        <p:spPr>
          <a:xfrm>
            <a:off x="1800000" y="286596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a7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7" name="TextShape 28"/>
          <p:cNvSpPr txBox="1"/>
          <p:nvPr/>
        </p:nvSpPr>
        <p:spPr>
          <a:xfrm>
            <a:off x="1800000" y="308232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a8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8" name="TextShape 29"/>
          <p:cNvSpPr txBox="1"/>
          <p:nvPr/>
        </p:nvSpPr>
        <p:spPr>
          <a:xfrm>
            <a:off x="1800000" y="3298680"/>
            <a:ext cx="534240" cy="232200"/>
          </a:xfrm>
          <a:prstGeom prst="rect">
            <a:avLst/>
          </a:prstGeom>
          <a:noFill/>
          <a:ln w="0">
            <a:solidFill>
              <a:srgbClr val="729fcf"/>
            </a:solidFill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ff8000"/>
                </a:solidFill>
                <a:latin typeface="Arial"/>
              </a:rPr>
              <a:t>a9 = 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9" name="CustomShape 30"/>
          <p:cNvSpPr/>
          <p:nvPr/>
        </p:nvSpPr>
        <p:spPr>
          <a:xfrm>
            <a:off x="3420000" y="1440000"/>
            <a:ext cx="7020000" cy="324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en-GB" sz="2800" spc="-1" strike="noStrike">
                <a:solidFill>
                  <a:srgbClr val="333333"/>
                </a:solidFill>
                <a:latin typeface="Arial"/>
              </a:rPr>
              <a:t>Clause learning with assumptions</a:t>
            </a:r>
            <a:endParaRPr b="1" lang="en-GB" sz="2800" spc="-1" strike="noStrike">
              <a:latin typeface="Arial"/>
            </a:endParaRPr>
          </a:p>
          <a:p>
            <a:endParaRPr b="1" lang="en-GB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Can extract UNSAT core:</a:t>
            </a:r>
            <a:br/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assumption variables present in ‘final’ conflict</a:t>
            </a:r>
            <a:endParaRPr b="1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GB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Can solve repeatedly with diff. assumption variables</a:t>
            </a:r>
            <a:br/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learned clauses </a:t>
            </a:r>
            <a:r>
              <a:rPr b="0" lang="en-GB" sz="2000" spc="-1" strike="noStrike" u="sng">
                <a:solidFill>
                  <a:srgbClr val="333333"/>
                </a:solidFill>
                <a:uFillTx/>
                <a:latin typeface="Arial"/>
              </a:rPr>
              <a:t>remain valid</a:t>
            </a:r>
            <a:r>
              <a:rPr b="0" lang="en-GB" sz="2000" spc="-1" strike="noStrike">
                <a:solidFill>
                  <a:srgbClr val="333333"/>
                </a:solidFill>
                <a:latin typeface="Arial"/>
              </a:rPr>
              <a:t> (contain the assumps)</a:t>
            </a:r>
            <a:endParaRPr b="1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2024-03-25T10:13:04Z</dcterms:created>
  <dc:creator/>
  <dc:description/>
  <dc:language>en-GB</dc:language>
  <cp:lastModifiedBy/>
  <dcterms:modified xsi:type="dcterms:W3CDTF">2024-03-25T23:46:51Z</dcterms:modified>
  <cp:revision>7</cp:revision>
  <dc:subject/>
  <dc:title/>
</cp:coreProperties>
</file>