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ny Frederix" initials="DF" lastIdx="1" clrIdx="0">
    <p:extLst>
      <p:ext uri="{19B8F6BF-5375-455C-9EA6-DF929625EA0E}">
        <p15:presenceInfo xmlns:p15="http://schemas.microsoft.com/office/powerpoint/2012/main" userId="a716214e5832bf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6" autoAdjust="0"/>
    <p:restoredTop sz="86456" autoAdjust="0"/>
  </p:normalViewPr>
  <p:slideViewPr>
    <p:cSldViewPr snapToGrid="0" snapToObjects="1">
      <p:cViewPr varScale="1">
        <p:scale>
          <a:sx n="76" d="100"/>
          <a:sy n="76" d="100"/>
        </p:scale>
        <p:origin x="167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F3390C-42BA-0747-876F-D4E9DFFC27B5}" type="datetimeFigureOut">
              <a:rPr lang="nl-NL" smtClean="0"/>
              <a:pPr/>
              <a:t>12-5-2016</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75A9D2-90B0-6F4F-A3E2-4E764F8EC1D8}" type="slidenum">
              <a:rPr lang="nl-NL" smtClean="0"/>
              <a:pPr/>
              <a:t>‹nr.›</a:t>
            </a:fld>
            <a:endParaRPr lang="nl-NL"/>
          </a:p>
        </p:txBody>
      </p:sp>
    </p:spTree>
    <p:extLst>
      <p:ext uri="{BB962C8B-B14F-4D97-AF65-F5344CB8AC3E}">
        <p14:creationId xmlns:p14="http://schemas.microsoft.com/office/powerpoint/2010/main" val="3588785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E014D-9DA3-4E02-8A62-41FE562CD5BC}" type="datetimeFigureOut">
              <a:rPr lang="nl-BE" smtClean="0"/>
              <a:t>12/05/2016</a:t>
            </a:fld>
            <a:endParaRPr lang="nl-BE"/>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D20FF-8B92-46C9-92AE-E4BA0C131030}" type="slidenum">
              <a:rPr lang="nl-BE" smtClean="0"/>
              <a:t>‹nr.›</a:t>
            </a:fld>
            <a:endParaRPr lang="nl-BE"/>
          </a:p>
        </p:txBody>
      </p:sp>
    </p:spTree>
    <p:extLst>
      <p:ext uri="{BB962C8B-B14F-4D97-AF65-F5344CB8AC3E}">
        <p14:creationId xmlns:p14="http://schemas.microsoft.com/office/powerpoint/2010/main" val="2363289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Good afternoon everyone, Today I'm going to tell you a little bit more about </a:t>
            </a:r>
            <a:r>
              <a:rPr lang="en-GB" sz="1200" kern="1200" dirty="0" err="1" smtClean="0">
                <a:solidFill>
                  <a:schemeClr val="tx1"/>
                </a:solidFill>
                <a:effectLst/>
                <a:latin typeface="+mn-lt"/>
                <a:ea typeface="+mn-ea"/>
                <a:cs typeface="+mn-cs"/>
              </a:rPr>
              <a:t>Cryptolocker</a:t>
            </a:r>
            <a:r>
              <a:rPr lang="en-GB" sz="1200" kern="1200" dirty="0" smtClean="0">
                <a:solidFill>
                  <a:schemeClr val="tx1"/>
                </a:solidFill>
                <a:effectLst/>
                <a:latin typeface="+mn-lt"/>
                <a:ea typeface="+mn-ea"/>
                <a:cs typeface="+mn-cs"/>
              </a:rPr>
              <a:t>. I really hope none of you have a </a:t>
            </a:r>
            <a:r>
              <a:rPr lang="en-GB" sz="1200" kern="1200" dirty="0" err="1" smtClean="0">
                <a:solidFill>
                  <a:schemeClr val="tx1"/>
                </a:solidFill>
                <a:effectLst/>
                <a:latin typeface="+mn-lt"/>
                <a:ea typeface="+mn-ea"/>
                <a:cs typeface="+mn-cs"/>
              </a:rPr>
              <a:t>Cryptolocker</a:t>
            </a:r>
            <a:r>
              <a:rPr lang="en-GB" sz="1200" kern="1200" dirty="0" smtClean="0">
                <a:solidFill>
                  <a:schemeClr val="tx1"/>
                </a:solidFill>
                <a:effectLst/>
                <a:latin typeface="+mn-lt"/>
                <a:ea typeface="+mn-ea"/>
                <a:cs typeface="+mn-cs"/>
              </a:rPr>
              <a:t> on their pc or laptop but probably some of you will have heart of it.</a:t>
            </a:r>
            <a:endParaRPr lang="nl-BE" sz="1200" kern="1200" dirty="0" smtClean="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624D20FF-8B92-46C9-92AE-E4BA0C131030}" type="slidenum">
              <a:rPr lang="nl-BE" smtClean="0"/>
              <a:t>1</a:t>
            </a:fld>
            <a:endParaRPr lang="nl-BE"/>
          </a:p>
        </p:txBody>
      </p:sp>
    </p:spTree>
    <p:extLst>
      <p:ext uri="{BB962C8B-B14F-4D97-AF65-F5344CB8AC3E}">
        <p14:creationId xmlns:p14="http://schemas.microsoft.com/office/powerpoint/2010/main" val="1358756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So what am I going to  tell you about </a:t>
            </a:r>
            <a:r>
              <a:rPr lang="en-GB" sz="1200" kern="1200" dirty="0" err="1" smtClean="0">
                <a:solidFill>
                  <a:schemeClr val="tx1"/>
                </a:solidFill>
                <a:effectLst/>
                <a:latin typeface="+mn-lt"/>
                <a:ea typeface="+mn-ea"/>
                <a:cs typeface="+mn-cs"/>
              </a:rPr>
              <a:t>Cryptolocker</a:t>
            </a:r>
            <a:r>
              <a:rPr lang="en-GB" sz="1200" kern="1200" dirty="0" smtClean="0">
                <a:solidFill>
                  <a:schemeClr val="tx1"/>
                </a:solidFill>
                <a:effectLst/>
                <a:latin typeface="+mn-lt"/>
                <a:ea typeface="+mn-ea"/>
                <a:cs typeface="+mn-cs"/>
              </a:rPr>
              <a:t> today ? First I will give a short version what a </a:t>
            </a:r>
            <a:r>
              <a:rPr lang="en-GB" sz="1200" kern="1200" dirty="0" err="1" smtClean="0">
                <a:solidFill>
                  <a:schemeClr val="tx1"/>
                </a:solidFill>
                <a:effectLst/>
                <a:latin typeface="+mn-lt"/>
                <a:ea typeface="+mn-ea"/>
                <a:cs typeface="+mn-cs"/>
              </a:rPr>
              <a:t>Cryptolocker</a:t>
            </a:r>
            <a:r>
              <a:rPr lang="en-GB" sz="1200" kern="1200" dirty="0" smtClean="0">
                <a:solidFill>
                  <a:schemeClr val="tx1"/>
                </a:solidFill>
                <a:effectLst/>
                <a:latin typeface="+mn-lt"/>
                <a:ea typeface="+mn-ea"/>
                <a:cs typeface="+mn-cs"/>
              </a:rPr>
              <a:t> is and why it’s so annoying after that I'm going to talk about how it’s got on a pc and naturally   what u do after its  on your computer. and how to avoid to get it on your computer in the first place.</a:t>
            </a:r>
            <a:endParaRPr lang="nl-BE" sz="1200" kern="1200" dirty="0" smtClean="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624D20FF-8B92-46C9-92AE-E4BA0C131030}" type="slidenum">
              <a:rPr lang="nl-BE" smtClean="0"/>
              <a:t>2</a:t>
            </a:fld>
            <a:endParaRPr lang="nl-BE"/>
          </a:p>
        </p:txBody>
      </p:sp>
    </p:spTree>
    <p:extLst>
      <p:ext uri="{BB962C8B-B14F-4D97-AF65-F5344CB8AC3E}">
        <p14:creationId xmlns:p14="http://schemas.microsoft.com/office/powerpoint/2010/main" val="7902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So first I'm going to talk about what is a </a:t>
            </a:r>
            <a:r>
              <a:rPr lang="en-GB" sz="1200" kern="1200" dirty="0" err="1" smtClean="0">
                <a:solidFill>
                  <a:schemeClr val="tx1"/>
                </a:solidFill>
                <a:effectLst/>
                <a:latin typeface="+mn-lt"/>
                <a:ea typeface="+mn-ea"/>
                <a:cs typeface="+mn-cs"/>
              </a:rPr>
              <a:t>Cryptolocker</a:t>
            </a:r>
            <a:r>
              <a:rPr lang="en-GB" sz="1200" kern="1200" dirty="0" smtClean="0">
                <a:solidFill>
                  <a:schemeClr val="tx1"/>
                </a:solidFill>
                <a:effectLst/>
                <a:latin typeface="+mn-lt"/>
                <a:ea typeface="+mn-ea"/>
                <a:cs typeface="+mn-cs"/>
              </a:rPr>
              <a:t> in short </a:t>
            </a:r>
            <a:r>
              <a:rPr lang="en-GB" sz="1200" kern="1200" dirty="0" err="1" smtClean="0">
                <a:solidFill>
                  <a:schemeClr val="tx1"/>
                </a:solidFill>
                <a:effectLst/>
                <a:latin typeface="+mn-lt"/>
                <a:ea typeface="+mn-ea"/>
                <a:cs typeface="+mn-cs"/>
              </a:rPr>
              <a:t>ransomemware</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trojan</a:t>
            </a:r>
            <a:r>
              <a:rPr lang="en-GB" sz="1200" kern="1200" dirty="0" smtClean="0">
                <a:solidFill>
                  <a:schemeClr val="tx1"/>
                </a:solidFill>
                <a:effectLst/>
                <a:latin typeface="+mn-lt"/>
                <a:ea typeface="+mn-ea"/>
                <a:cs typeface="+mn-cs"/>
              </a:rPr>
              <a:t> horse that only targets persons with a windows pc what is now a days lot of people. But what is it’s in a detail a </a:t>
            </a:r>
            <a:r>
              <a:rPr lang="en-GB" sz="1200" kern="1200" dirty="0" err="1" smtClean="0">
                <a:solidFill>
                  <a:schemeClr val="tx1"/>
                </a:solidFill>
                <a:effectLst/>
                <a:latin typeface="+mn-lt"/>
                <a:ea typeface="+mn-ea"/>
                <a:cs typeface="+mn-cs"/>
              </a:rPr>
              <a:t>Cryptolocker</a:t>
            </a:r>
            <a:r>
              <a:rPr lang="en-GB" sz="1200" kern="1200" dirty="0" smtClean="0">
                <a:solidFill>
                  <a:schemeClr val="tx1"/>
                </a:solidFill>
                <a:effectLst/>
                <a:latin typeface="+mn-lt"/>
                <a:ea typeface="+mn-ea"/>
                <a:cs typeface="+mn-cs"/>
              </a:rPr>
              <a:t>? if it is on your pc and your computer runs it will start to encrypt all the documents on your pc but it is also possible that the virus encrypt documents on external drives or even servers if the computer is connected  to a sever which can be really annoying if you have it in a company and you can’t use any of your documents. Because that is what it does it encrypt all your documents with the RSA method it use a unique key that only the maker of the virus knows and after your file is encrypted with that key your documents are just useless for the user because you can open it but it’s just nothing of the original document. So that’s why it’s very annoying if it on your pc but it’s just a disaster if it happens with a company file server.</a:t>
            </a:r>
            <a:endParaRPr lang="nl-BE" sz="1200" kern="1200" dirty="0" smtClean="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624D20FF-8B92-46C9-92AE-E4BA0C131030}" type="slidenum">
              <a:rPr lang="nl-BE" smtClean="0"/>
              <a:t>3</a:t>
            </a:fld>
            <a:endParaRPr lang="nl-BE"/>
          </a:p>
        </p:txBody>
      </p:sp>
    </p:spTree>
    <p:extLst>
      <p:ext uri="{BB962C8B-B14F-4D97-AF65-F5344CB8AC3E}">
        <p14:creationId xmlns:p14="http://schemas.microsoft.com/office/powerpoint/2010/main" val="2188514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kern="1200" dirty="0" smtClean="0">
                <a:solidFill>
                  <a:schemeClr val="tx1"/>
                </a:solidFill>
                <a:effectLst/>
                <a:latin typeface="+mn-lt"/>
                <a:ea typeface="+mn-ea"/>
                <a:cs typeface="+mn-cs"/>
              </a:rPr>
              <a:t>So I just gave you a little description of a </a:t>
            </a:r>
            <a:r>
              <a:rPr lang="en-GB" sz="1200" kern="1200" dirty="0" err="1" smtClean="0">
                <a:solidFill>
                  <a:schemeClr val="tx1"/>
                </a:solidFill>
                <a:effectLst/>
                <a:latin typeface="+mn-lt"/>
                <a:ea typeface="+mn-ea"/>
                <a:cs typeface="+mn-cs"/>
              </a:rPr>
              <a:t>Cryptolocker</a:t>
            </a:r>
            <a:r>
              <a:rPr lang="en-GB" sz="1200" kern="1200" dirty="0" smtClean="0">
                <a:solidFill>
                  <a:schemeClr val="tx1"/>
                </a:solidFill>
                <a:effectLst/>
                <a:latin typeface="+mn-lt"/>
                <a:ea typeface="+mn-ea"/>
                <a:cs typeface="+mn-cs"/>
              </a:rPr>
              <a:t> so now I am going to talk how you got it on a pc and how to get rid of it.</a:t>
            </a:r>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624D20FF-8B92-46C9-92AE-E4BA0C131030}" type="slidenum">
              <a:rPr lang="nl-BE" smtClean="0"/>
              <a:t>4</a:t>
            </a:fld>
            <a:endParaRPr lang="nl-BE"/>
          </a:p>
        </p:txBody>
      </p:sp>
    </p:spTree>
    <p:extLst>
      <p:ext uri="{BB962C8B-B14F-4D97-AF65-F5344CB8AC3E}">
        <p14:creationId xmlns:p14="http://schemas.microsoft.com/office/powerpoint/2010/main" val="2518931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kern="1200" dirty="0" smtClean="0">
                <a:solidFill>
                  <a:schemeClr val="tx1"/>
                </a:solidFill>
                <a:effectLst/>
                <a:latin typeface="+mn-lt"/>
                <a:ea typeface="+mn-ea"/>
                <a:cs typeface="+mn-cs"/>
              </a:rPr>
              <a:t>So first how did it get on your computer. So most of the time it comes with a mail that your forgotten to pay a bill and there is the bill in the attachment. In the attachment there is an file that have the icon of a PDF and a name of the bill you still have to pay but it is just a .exe file so from the moment you want to open it its start to encrypt all your files and you all you files are useless. From than you got 24 hours to pay 400 euros or they destroy the key to decrypt your files. But the time u get and also the amount you need to pay depends from virus to virus. </a:t>
            </a:r>
            <a:endParaRPr lang="nl-BE" dirty="0"/>
          </a:p>
        </p:txBody>
      </p:sp>
      <p:sp>
        <p:nvSpPr>
          <p:cNvPr id="4" name="Tijdelijke aanduiding voor dianummer 3"/>
          <p:cNvSpPr>
            <a:spLocks noGrp="1"/>
          </p:cNvSpPr>
          <p:nvPr>
            <p:ph type="sldNum" sz="quarter" idx="10"/>
          </p:nvPr>
        </p:nvSpPr>
        <p:spPr/>
        <p:txBody>
          <a:bodyPr/>
          <a:lstStyle/>
          <a:p>
            <a:fld id="{624D20FF-8B92-46C9-92AE-E4BA0C131030}" type="slidenum">
              <a:rPr lang="nl-BE" smtClean="0"/>
              <a:t>5</a:t>
            </a:fld>
            <a:endParaRPr lang="nl-BE"/>
          </a:p>
        </p:txBody>
      </p:sp>
    </p:spTree>
    <p:extLst>
      <p:ext uri="{BB962C8B-B14F-4D97-AF65-F5344CB8AC3E}">
        <p14:creationId xmlns:p14="http://schemas.microsoft.com/office/powerpoint/2010/main" val="2798683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So how to get it off your computer u just don’t if your files are encrypted they are and it’s almost impossible to find the key without paying so if you want your files back you have to pay and then hope they will send you the key because you are not sure of it.  So is it worth it ? that’s your choice to make if it is an company probably  yes in.</a:t>
            </a:r>
            <a:endParaRPr lang="nl-BE" sz="1200" kern="1200" dirty="0" smtClean="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624D20FF-8B92-46C9-92AE-E4BA0C131030}" type="slidenum">
              <a:rPr lang="nl-BE" smtClean="0"/>
              <a:t>7</a:t>
            </a:fld>
            <a:endParaRPr lang="nl-BE"/>
          </a:p>
        </p:txBody>
      </p:sp>
    </p:spTree>
    <p:extLst>
      <p:ext uri="{BB962C8B-B14F-4D97-AF65-F5344CB8AC3E}">
        <p14:creationId xmlns:p14="http://schemas.microsoft.com/office/powerpoint/2010/main" val="513849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So I just said how the virus came on your pc now I 'm going to give you a few tips on how not to get it on your computer</a:t>
            </a:r>
            <a:endParaRPr lang="nl-BE" sz="1200" kern="1200" dirty="0" smtClean="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624D20FF-8B92-46C9-92AE-E4BA0C131030}" type="slidenum">
              <a:rPr lang="nl-BE" smtClean="0"/>
              <a:t>8</a:t>
            </a:fld>
            <a:endParaRPr lang="nl-BE"/>
          </a:p>
        </p:txBody>
      </p:sp>
    </p:spTree>
    <p:extLst>
      <p:ext uri="{BB962C8B-B14F-4D97-AF65-F5344CB8AC3E}">
        <p14:creationId xmlns:p14="http://schemas.microsoft.com/office/powerpoint/2010/main" val="1988112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In fact, some tips on how to try to avoid any virus. In the first place if you get a mail look from who the mail is if you don’t know that person its  best to be really cautious. So if someone say u need to look to something in the attachment you can better just delete the mail. Another thing that can be handy. If you want to be sure all the time you can make a backup from your files every day or week depends how much time u want to use. Because if the virus gets on your computer you can just remove the file and put the backup files back on its places. You may be lost some files but not everything normal. But naturally you may not connect your backup drive while u open that file because than your backup is also encrypted and it’s also useless . And use a tool like https://www.virustotal.com/. There you can check a file if its malicious or not.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Thank you everyone for your attention . Are there any question ?</a:t>
            </a:r>
            <a:endParaRPr lang="nl-BE"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BE" sz="1200" kern="1200" dirty="0" smtClean="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624D20FF-8B92-46C9-92AE-E4BA0C131030}" type="slidenum">
              <a:rPr lang="nl-BE" smtClean="0"/>
              <a:t>9</a:t>
            </a:fld>
            <a:endParaRPr lang="nl-BE"/>
          </a:p>
        </p:txBody>
      </p:sp>
    </p:spTree>
    <p:extLst>
      <p:ext uri="{BB962C8B-B14F-4D97-AF65-F5344CB8AC3E}">
        <p14:creationId xmlns:p14="http://schemas.microsoft.com/office/powerpoint/2010/main" val="249128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9" name="Afbeelding 8" descr="beeld_geselecteerd.png"/>
          <p:cNvPicPr>
            <a:picLocks noChangeAspect="1"/>
          </p:cNvPicPr>
          <p:nvPr userDrawn="1"/>
        </p:nvPicPr>
        <p:blipFill>
          <a:blip r:embed="rId2"/>
          <a:stretch>
            <a:fillRect/>
          </a:stretch>
        </p:blipFill>
        <p:spPr>
          <a:xfrm>
            <a:off x="5349368" y="3373542"/>
            <a:ext cx="3838811" cy="3308792"/>
          </a:xfrm>
          <a:prstGeom prst="rect">
            <a:avLst/>
          </a:prstGeom>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smtClean="0"/>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dirty="0"/>
          </a:p>
        </p:txBody>
      </p:sp>
      <p:sp>
        <p:nvSpPr>
          <p:cNvPr id="4" name="Tijdelijke aanduiding voor datum 3"/>
          <p:cNvSpPr>
            <a:spLocks noGrp="1"/>
          </p:cNvSpPr>
          <p:nvPr>
            <p:ph type="dt" sz="half" idx="10"/>
          </p:nvPr>
        </p:nvSpPr>
        <p:spPr>
          <a:xfrm>
            <a:off x="536360" y="6399774"/>
            <a:ext cx="1265640" cy="365125"/>
          </a:xfrm>
        </p:spPr>
        <p:txBody>
          <a:bodyPr/>
          <a:lstStyle>
            <a:lvl1pPr>
              <a:defRPr>
                <a:solidFill>
                  <a:schemeClr val="tx1"/>
                </a:solidFill>
              </a:defRPr>
            </a:lvl1pPr>
          </a:lstStyle>
          <a:p>
            <a:fld id="{CF828975-F7FD-4CF5-A343-88487FCEDC0B}" type="datetime1">
              <a:rPr lang="nl-NL" smtClean="0"/>
              <a:t>12-5-2016</a:t>
            </a:fld>
            <a:endParaRPr lang="nl-NL" dirty="0"/>
          </a:p>
        </p:txBody>
      </p:sp>
      <p:sp>
        <p:nvSpPr>
          <p:cNvPr id="6" name="Tijdelijke aanduiding voor dianummer 5"/>
          <p:cNvSpPr>
            <a:spLocks noGrp="1"/>
          </p:cNvSpPr>
          <p:nvPr>
            <p:ph type="sldNum" sz="quarter" idx="12"/>
          </p:nvPr>
        </p:nvSpPr>
        <p:spPr>
          <a:xfrm>
            <a:off x="3231570" y="6399774"/>
            <a:ext cx="2133600" cy="365125"/>
          </a:xfrm>
        </p:spPr>
        <p:txBody>
          <a:bodyPr/>
          <a:lstStyle>
            <a:lvl1pPr>
              <a:defRPr>
                <a:solidFill>
                  <a:schemeClr val="tx1"/>
                </a:solidFill>
              </a:defRPr>
            </a:lvl1pPr>
          </a:lstStyle>
          <a:p>
            <a:fld id="{65E3036D-0E03-9346-8FAD-2172B1B1F203}" type="slidenum">
              <a:rPr lang="nl-NL" smtClean="0"/>
              <a:pPr/>
              <a:t>‹nr.›</a:t>
            </a:fld>
            <a:endParaRPr lang="nl-NL" dirty="0"/>
          </a:p>
        </p:txBody>
      </p:sp>
      <p:pic>
        <p:nvPicPr>
          <p:cNvPr id="7" name="Afbeelding 6" descr="Macintosh HD:Users:nickdaenen:Desktop:logo_pxl.wmf"/>
          <p:cNvPicPr/>
          <p:nvPr userDrawn="1"/>
        </p:nvPicPr>
        <p:blipFill>
          <a:blip r:embed="rId3"/>
          <a:srcRect/>
          <a:stretch>
            <a:fillRect/>
          </a:stretch>
        </p:blipFill>
        <p:spPr bwMode="auto">
          <a:xfrm>
            <a:off x="574618" y="390626"/>
            <a:ext cx="1420504" cy="1420504"/>
          </a:xfrm>
          <a:prstGeom prst="rect">
            <a:avLst/>
          </a:prstGeom>
          <a:noFill/>
          <a:ln w="9525">
            <a:noFill/>
            <a:miter lim="800000"/>
            <a:headEnd/>
            <a:tailEnd/>
          </a:ln>
        </p:spPr>
      </p:pic>
      <p:sp>
        <p:nvSpPr>
          <p:cNvPr id="10" name="Tekstvak 9"/>
          <p:cNvSpPr txBox="1"/>
          <p:nvPr userDrawn="1"/>
        </p:nvSpPr>
        <p:spPr>
          <a:xfrm>
            <a:off x="542241" y="6057401"/>
            <a:ext cx="5196080" cy="73866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200" b="0" dirty="0" smtClean="0"/>
              <a:t>Hogeschool PXL</a:t>
            </a:r>
            <a:r>
              <a:rPr lang="nl-NL" sz="1200" b="0" baseline="0" dirty="0" smtClean="0"/>
              <a:t> – </a:t>
            </a:r>
            <a:r>
              <a:rPr lang="nl-NL" sz="1200" b="0" baseline="0" dirty="0" err="1" smtClean="0"/>
              <a:t>Elfde-Liniestraat</a:t>
            </a:r>
            <a:r>
              <a:rPr lang="nl-NL" sz="1200" b="0" baseline="0" dirty="0" smtClean="0"/>
              <a:t> 24 – B-3500 Hasselt</a:t>
            </a:r>
          </a:p>
          <a:p>
            <a:pPr marL="0" marR="0" indent="0" algn="l" defTabSz="457200" rtl="0" eaLnBrk="1" fontAlgn="auto" latinLnBrk="0" hangingPunct="1">
              <a:lnSpc>
                <a:spcPct val="100000"/>
              </a:lnSpc>
              <a:spcBef>
                <a:spcPts val="0"/>
              </a:spcBef>
              <a:spcAft>
                <a:spcPts val="0"/>
              </a:spcAft>
              <a:buClrTx/>
              <a:buSzTx/>
              <a:buFontTx/>
              <a:buNone/>
              <a:tabLst/>
              <a:defRPr/>
            </a:pPr>
            <a:r>
              <a:rPr lang="nl-NL" sz="1200" b="0" baseline="0" dirty="0" err="1" smtClean="0"/>
              <a:t>www.pxl.be</a:t>
            </a:r>
            <a:r>
              <a:rPr lang="nl-NL" sz="1200" b="0" baseline="0" dirty="0" smtClean="0"/>
              <a:t> - </a:t>
            </a:r>
            <a:r>
              <a:rPr lang="nl-NL" sz="1200" b="0" baseline="0" dirty="0" err="1" smtClean="0"/>
              <a:t>www.pxl.be</a:t>
            </a:r>
            <a:r>
              <a:rPr lang="nl-NL" sz="1200" b="0" baseline="0" dirty="0" smtClean="0"/>
              <a:t>/</a:t>
            </a:r>
            <a:r>
              <a:rPr lang="nl-NL" sz="1200" b="0" baseline="0" dirty="0" err="1" smtClean="0"/>
              <a:t>facebook</a:t>
            </a:r>
            <a:endParaRPr lang="nl-NL" sz="1200" b="0" dirty="0" smtClean="0"/>
          </a:p>
          <a:p>
            <a:endParaRPr lang="nl-NL" dirty="0"/>
          </a:p>
        </p:txBody>
      </p:sp>
      <p:pic>
        <p:nvPicPr>
          <p:cNvPr id="12" name="Afbeelding 11" descr="dehogeschoolmethetnetwerk.png"/>
          <p:cNvPicPr>
            <a:picLocks noChangeAspect="1"/>
          </p:cNvPicPr>
          <p:nvPr userDrawn="1"/>
        </p:nvPicPr>
        <p:blipFill>
          <a:blip r:embed="rId4"/>
          <a:stretch>
            <a:fillRect/>
          </a:stretch>
        </p:blipFill>
        <p:spPr>
          <a:xfrm>
            <a:off x="639936" y="5543474"/>
            <a:ext cx="2975517" cy="40760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smtClean="0"/>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AB6D8275-A503-42F4-B53B-02C137850879}" type="datetime1">
              <a:rPr lang="nl-NL" smtClean="0"/>
              <a:t>12-5-2016</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DE076619-7BF9-4B6B-8A20-88BE3D581214}" type="datetime1">
              <a:rPr lang="nl-NL" smtClean="0"/>
              <a:t>12-5-2016</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266DE2D8-C6B2-4E42-9FA3-D46B8435B18A}" type="datetime1">
              <a:rPr lang="nl-NL" smtClean="0"/>
              <a:t>12-5-2016</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4" name="Tijdelijke aanduiding voor datum 3"/>
          <p:cNvSpPr>
            <a:spLocks noGrp="1"/>
          </p:cNvSpPr>
          <p:nvPr>
            <p:ph type="dt" sz="half" idx="10"/>
          </p:nvPr>
        </p:nvSpPr>
        <p:spPr>
          <a:xfrm>
            <a:off x="477542" y="6356350"/>
            <a:ext cx="1265640" cy="365125"/>
          </a:xfrm>
        </p:spPr>
        <p:txBody>
          <a:bodyPr/>
          <a:lstStyle/>
          <a:p>
            <a:fld id="{BF5D9563-F4A5-4FFC-991F-0E253F4238F4}" type="datetime1">
              <a:rPr lang="nl-NL" smtClean="0"/>
              <a:t>12-5-2016</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5" name="Afbeelding 4" descr="beeldslogan.png"/>
          <p:cNvPicPr>
            <a:picLocks noChangeAspect="1"/>
          </p:cNvPicPr>
          <p:nvPr userDrawn="1"/>
        </p:nvPicPr>
        <p:blipFill>
          <a:blip r:embed="rId2"/>
          <a:stretch>
            <a:fillRect/>
          </a:stretch>
        </p:blipFill>
        <p:spPr>
          <a:xfrm>
            <a:off x="1858615" y="0"/>
            <a:ext cx="54102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smtClean="0"/>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7"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EE0D6232-8DC3-483C-B8AE-02765CC348B4}" type="datetime1">
              <a:rPr lang="nl-NL" smtClean="0"/>
              <a:t>12-5-2016</a:t>
            </a:fld>
            <a:endParaRPr lang="nl-NL" dirty="0"/>
          </a:p>
        </p:txBody>
      </p:sp>
      <p:sp>
        <p:nvSpPr>
          <p:cNvPr id="8"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9"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4E88773F-D972-43F2-8F8C-FCCFC82732BE}" type="datetime1">
              <a:rPr lang="nl-NL" smtClean="0"/>
              <a:t>12-5-2016</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pic>
        <p:nvPicPr>
          <p:cNvPr id="12" name="Afbeelding 11"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3" name="Tijdelijke aanduiding voor datum 3"/>
          <p:cNvSpPr>
            <a:spLocks noGrp="1"/>
          </p:cNvSpPr>
          <p:nvPr>
            <p:ph type="dt" sz="half" idx="10"/>
          </p:nvPr>
        </p:nvSpPr>
        <p:spPr>
          <a:xfrm>
            <a:off x="477542" y="6356350"/>
            <a:ext cx="1265640" cy="365125"/>
          </a:xfrm>
        </p:spPr>
        <p:txBody>
          <a:bodyPr/>
          <a:lstStyle/>
          <a:p>
            <a:fld id="{9B4C5B93-088D-44C9-9388-3447D2F36F9D}" type="datetime1">
              <a:rPr lang="nl-NL" smtClean="0"/>
              <a:t>12-5-2016</a:t>
            </a:fld>
            <a:endParaRPr lang="nl-NL" dirty="0"/>
          </a:p>
        </p:txBody>
      </p:sp>
      <p:sp>
        <p:nvSpPr>
          <p:cNvPr id="14"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5"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9" name="Tijdelijke aanduiding voor datum 3"/>
          <p:cNvSpPr>
            <a:spLocks noGrp="1"/>
          </p:cNvSpPr>
          <p:nvPr>
            <p:ph type="dt" sz="half" idx="10"/>
          </p:nvPr>
        </p:nvSpPr>
        <p:spPr>
          <a:xfrm>
            <a:off x="477542" y="6356350"/>
            <a:ext cx="1265640" cy="365125"/>
          </a:xfrm>
        </p:spPr>
        <p:txBody>
          <a:bodyPr/>
          <a:lstStyle/>
          <a:p>
            <a:fld id="{2CF574B4-39BA-41FC-915A-6E52B7DEFD2A}" type="datetime1">
              <a:rPr lang="nl-NL" smtClean="0"/>
              <a:t>12-5-2016</a:t>
            </a:fld>
            <a:endParaRPr lang="nl-NL" dirty="0"/>
          </a:p>
        </p:txBody>
      </p:sp>
      <p:sp>
        <p:nvSpPr>
          <p:cNvPr id="10"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1"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7" name="Afbeelding 6"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8" name="Tijdelijke aanduiding voor datum 3"/>
          <p:cNvSpPr>
            <a:spLocks noGrp="1"/>
          </p:cNvSpPr>
          <p:nvPr>
            <p:ph type="dt" sz="half" idx="10"/>
          </p:nvPr>
        </p:nvSpPr>
        <p:spPr>
          <a:xfrm>
            <a:off x="477542" y="6356350"/>
            <a:ext cx="1265640" cy="365125"/>
          </a:xfrm>
        </p:spPr>
        <p:txBody>
          <a:bodyPr/>
          <a:lstStyle/>
          <a:p>
            <a:fld id="{A5C20B0B-B3F8-4EDB-8694-F80DAD42A737}" type="datetime1">
              <a:rPr lang="nl-NL" smtClean="0"/>
              <a:t>12-5-2016</a:t>
            </a:fld>
            <a:endParaRPr lang="nl-NL" dirty="0"/>
          </a:p>
        </p:txBody>
      </p:sp>
      <p:sp>
        <p:nvSpPr>
          <p:cNvPr id="9"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0"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3AA98186-AC76-4122-9345-812FD4F5EC41}" type="datetime1">
              <a:rPr lang="nl-NL" smtClean="0"/>
              <a:t>12-5-2016</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Titelstijl van model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Klik om de tekststijl van het model te bewerken</a:t>
            </a:r>
          </a:p>
          <a:p>
            <a:pPr lvl="1"/>
            <a:r>
              <a:rPr lang="en-US" smtClean="0"/>
              <a:t>Tweede niveau</a:t>
            </a:r>
          </a:p>
          <a:p>
            <a:pPr lvl="2"/>
            <a:r>
              <a:rPr lang="en-US" smtClean="0"/>
              <a:t>Derde niveau</a:t>
            </a:r>
          </a:p>
          <a:p>
            <a:pPr lvl="3"/>
            <a:r>
              <a:rPr lang="en-US" smtClean="0"/>
              <a:t>Vierde niveau</a:t>
            </a:r>
          </a:p>
          <a:p>
            <a:pPr lvl="4"/>
            <a:r>
              <a:rPr lang="en-US" smtClean="0"/>
              <a:t>Vijfde niveau</a:t>
            </a:r>
            <a:endParaRPr lang="nl-NL"/>
          </a:p>
        </p:txBody>
      </p:sp>
      <p:sp>
        <p:nvSpPr>
          <p:cNvPr id="4" name="Tijdelijke aanduiding voor datum 3"/>
          <p:cNvSpPr>
            <a:spLocks noGrp="1"/>
          </p:cNvSpPr>
          <p:nvPr>
            <p:ph type="dt" sz="half" idx="2"/>
          </p:nvPr>
        </p:nvSpPr>
        <p:spPr>
          <a:xfrm>
            <a:off x="1325160" y="6356350"/>
            <a:ext cx="1265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CB55E-7AB0-41E8-8E21-ACEBE22C818C}" type="datetime1">
              <a:rPr lang="nl-NL" smtClean="0"/>
              <a:t>12-5-2016</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3036D-0E03-9346-8FAD-2172B1B1F203}" type="slidenum">
              <a:rPr lang="nl-NL" smtClean="0"/>
              <a:pPr/>
              <a:t>‹nr.›</a:t>
            </a:fld>
            <a:endParaRPr lang="nl-NL"/>
          </a:p>
        </p:txBody>
      </p:sp>
      <p:sp>
        <p:nvSpPr>
          <p:cNvPr id="7" name="Rechthoek 6"/>
          <p:cNvSpPr/>
          <p:nvPr/>
        </p:nvSpPr>
        <p:spPr>
          <a:xfrm>
            <a:off x="0" y="6682275"/>
            <a:ext cx="9144000" cy="180000"/>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457200" rtl="0" eaLnBrk="1" latinLnBrk="0" hangingPunct="1">
        <a:spcBef>
          <a:spcPct val="0"/>
        </a:spcBef>
        <a:buNone/>
        <a:defRPr sz="4400" b="1" kern="1200">
          <a:solidFill>
            <a:srgbClr val="58A618"/>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virtustotal.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Cryptolocker</a:t>
            </a:r>
            <a:endParaRPr lang="nl-NL" dirty="0"/>
          </a:p>
        </p:txBody>
      </p:sp>
      <p:sp>
        <p:nvSpPr>
          <p:cNvPr id="3" name="Subtitel 2"/>
          <p:cNvSpPr>
            <a:spLocks noGrp="1"/>
          </p:cNvSpPr>
          <p:nvPr>
            <p:ph type="subTitle" idx="1"/>
          </p:nvPr>
        </p:nvSpPr>
        <p:spPr/>
        <p:txBody>
          <a:bodyPr>
            <a:normAutofit lnSpcReduction="10000"/>
          </a:bodyPr>
          <a:lstStyle/>
          <a:p>
            <a:r>
              <a:rPr lang="nl-NL" dirty="0" smtClean="0"/>
              <a:t>Ignace Frederix</a:t>
            </a:r>
          </a:p>
          <a:p>
            <a:r>
              <a:rPr lang="nl-NL" dirty="0" smtClean="0"/>
              <a:t>1TING</a:t>
            </a:r>
            <a:endParaRPr lang="nl-NL"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1</a:t>
            </a:fld>
            <a:endParaRPr lang="nl-N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Contents </a:t>
            </a:r>
            <a:endParaRPr lang="nl-NL" dirty="0"/>
          </a:p>
        </p:txBody>
      </p:sp>
      <p:sp>
        <p:nvSpPr>
          <p:cNvPr id="3" name="Tijdelijke aanduiding voor inhoud 2"/>
          <p:cNvSpPr>
            <a:spLocks noGrp="1"/>
          </p:cNvSpPr>
          <p:nvPr>
            <p:ph idx="1"/>
          </p:nvPr>
        </p:nvSpPr>
        <p:spPr/>
        <p:txBody>
          <a:bodyPr/>
          <a:lstStyle/>
          <a:p>
            <a:r>
              <a:rPr lang="nl-NL" dirty="0" err="1" smtClean="0"/>
              <a:t>What</a:t>
            </a:r>
            <a:r>
              <a:rPr lang="nl-NL" dirty="0" smtClean="0"/>
              <a:t> is a cryptolocker ?</a:t>
            </a:r>
          </a:p>
          <a:p>
            <a:r>
              <a:rPr lang="nl-NL" dirty="0" smtClean="0"/>
              <a:t>How </a:t>
            </a:r>
            <a:r>
              <a:rPr lang="nl-NL" dirty="0" err="1" smtClean="0"/>
              <a:t>it</a:t>
            </a:r>
            <a:r>
              <a:rPr lang="nl-NL" dirty="0" smtClean="0"/>
              <a:t> </a:t>
            </a:r>
            <a:r>
              <a:rPr lang="nl-NL" dirty="0" err="1" smtClean="0"/>
              <a:t>got</a:t>
            </a:r>
            <a:r>
              <a:rPr lang="nl-NL" dirty="0" smtClean="0"/>
              <a:t> on </a:t>
            </a:r>
            <a:r>
              <a:rPr lang="nl-NL" dirty="0" err="1" smtClean="0"/>
              <a:t>your</a:t>
            </a:r>
            <a:r>
              <a:rPr lang="nl-NL" dirty="0" smtClean="0"/>
              <a:t> computer ?</a:t>
            </a:r>
          </a:p>
          <a:p>
            <a:r>
              <a:rPr lang="nl-NL" dirty="0" smtClean="0"/>
              <a:t>How </a:t>
            </a:r>
            <a:r>
              <a:rPr lang="nl-NL" dirty="0" err="1" smtClean="0"/>
              <a:t>to</a:t>
            </a:r>
            <a:r>
              <a:rPr lang="nl-NL" dirty="0" smtClean="0"/>
              <a:t> get </a:t>
            </a:r>
            <a:r>
              <a:rPr lang="nl-NL" dirty="0" err="1" smtClean="0"/>
              <a:t>rid</a:t>
            </a:r>
            <a:r>
              <a:rPr lang="nl-NL" dirty="0" smtClean="0"/>
              <a:t> of </a:t>
            </a:r>
            <a:r>
              <a:rPr lang="nl-NL" dirty="0" err="1" smtClean="0"/>
              <a:t>it</a:t>
            </a:r>
            <a:r>
              <a:rPr lang="nl-NL" dirty="0" smtClean="0"/>
              <a:t> ?</a:t>
            </a:r>
          </a:p>
          <a:p>
            <a:r>
              <a:rPr lang="nl-NL" dirty="0" smtClean="0"/>
              <a:t>How </a:t>
            </a:r>
            <a:r>
              <a:rPr lang="nl-NL" dirty="0" err="1" smtClean="0"/>
              <a:t>to</a:t>
            </a:r>
            <a:r>
              <a:rPr lang="nl-NL" dirty="0" smtClean="0"/>
              <a:t> </a:t>
            </a:r>
            <a:r>
              <a:rPr lang="nl-NL" dirty="0" err="1" smtClean="0"/>
              <a:t>avoid</a:t>
            </a:r>
            <a:r>
              <a:rPr lang="nl-NL" dirty="0" smtClean="0"/>
              <a:t> </a:t>
            </a:r>
            <a:r>
              <a:rPr lang="nl-NL" dirty="0" err="1" smtClean="0"/>
              <a:t>it</a:t>
            </a:r>
            <a:r>
              <a:rPr lang="nl-NL" dirty="0" smtClean="0"/>
              <a:t> ?</a:t>
            </a:r>
          </a:p>
          <a:p>
            <a:endParaRPr lang="nl-NL"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2</a:t>
            </a:fld>
            <a:endParaRPr lang="nl-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1. </a:t>
            </a:r>
            <a:r>
              <a:rPr lang="nl-BE" dirty="0" err="1" smtClean="0"/>
              <a:t>What</a:t>
            </a:r>
            <a:r>
              <a:rPr lang="nl-BE" dirty="0" smtClean="0"/>
              <a:t> is a </a:t>
            </a:r>
            <a:r>
              <a:rPr lang="nl-BE" dirty="0" err="1" smtClean="0"/>
              <a:t>cryptocker</a:t>
            </a:r>
            <a:r>
              <a:rPr lang="nl-BE" dirty="0" smtClean="0"/>
              <a:t> ?</a:t>
            </a:r>
            <a:endParaRPr lang="nl-BE" dirty="0"/>
          </a:p>
        </p:txBody>
      </p:sp>
      <p:sp>
        <p:nvSpPr>
          <p:cNvPr id="3" name="Tijdelijke aanduiding voor inhoud 2"/>
          <p:cNvSpPr>
            <a:spLocks noGrp="1"/>
          </p:cNvSpPr>
          <p:nvPr>
            <p:ph idx="1"/>
          </p:nvPr>
        </p:nvSpPr>
        <p:spPr/>
        <p:txBody>
          <a:bodyPr/>
          <a:lstStyle/>
          <a:p>
            <a:r>
              <a:rPr lang="en-GB" dirty="0" err="1"/>
              <a:t>R</a:t>
            </a:r>
            <a:r>
              <a:rPr lang="en-GB" dirty="0" err="1" smtClean="0"/>
              <a:t>ansomemware</a:t>
            </a:r>
            <a:r>
              <a:rPr lang="en-GB" dirty="0" smtClean="0"/>
              <a:t>  </a:t>
            </a:r>
            <a:r>
              <a:rPr lang="en-GB" dirty="0" err="1"/>
              <a:t>trojan</a:t>
            </a:r>
            <a:r>
              <a:rPr lang="en-GB" dirty="0"/>
              <a:t> horse </a:t>
            </a:r>
            <a:endParaRPr lang="en-GB" dirty="0" smtClean="0"/>
          </a:p>
          <a:p>
            <a:r>
              <a:rPr lang="en-GB" dirty="0" smtClean="0"/>
              <a:t>Windows</a:t>
            </a:r>
          </a:p>
          <a:p>
            <a:r>
              <a:rPr lang="en-GB" dirty="0" smtClean="0"/>
              <a:t>Encrypt files</a:t>
            </a:r>
          </a:p>
          <a:p>
            <a:r>
              <a:rPr lang="en-GB" dirty="0" smtClean="0"/>
              <a:t>RSA-method </a:t>
            </a:r>
          </a:p>
          <a:p>
            <a:r>
              <a:rPr lang="en-GB" dirty="0" smtClean="0"/>
              <a:t>Useless documents</a:t>
            </a:r>
          </a:p>
          <a:p>
            <a:endParaRPr lang="nl-BE"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3</a:t>
            </a:fld>
            <a:endParaRPr lang="nl-NL"/>
          </a:p>
        </p:txBody>
      </p:sp>
      <p:pic>
        <p:nvPicPr>
          <p:cNvPr id="1026" name="Picture 2" descr="http://malwarefixes.com/threats/wp-content/uploads/2014/08/TrojanCryptolocker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78838"/>
            <a:ext cx="4326296" cy="268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39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Contents </a:t>
            </a:r>
            <a:endParaRPr lang="nl-NL" dirty="0"/>
          </a:p>
        </p:txBody>
      </p:sp>
      <p:sp>
        <p:nvSpPr>
          <p:cNvPr id="3" name="Tijdelijke aanduiding voor inhoud 2"/>
          <p:cNvSpPr>
            <a:spLocks noGrp="1"/>
          </p:cNvSpPr>
          <p:nvPr>
            <p:ph idx="1"/>
          </p:nvPr>
        </p:nvSpPr>
        <p:spPr/>
        <p:txBody>
          <a:bodyPr/>
          <a:lstStyle/>
          <a:p>
            <a:r>
              <a:rPr lang="nl-NL" dirty="0" err="1" smtClean="0"/>
              <a:t>What</a:t>
            </a:r>
            <a:r>
              <a:rPr lang="nl-NL" dirty="0" smtClean="0"/>
              <a:t> is a cryptolocker ?</a:t>
            </a:r>
          </a:p>
          <a:p>
            <a:r>
              <a:rPr lang="nl-NL" dirty="0" smtClean="0"/>
              <a:t>How </a:t>
            </a:r>
            <a:r>
              <a:rPr lang="nl-NL" dirty="0" err="1" smtClean="0"/>
              <a:t>it</a:t>
            </a:r>
            <a:r>
              <a:rPr lang="nl-NL" dirty="0" smtClean="0"/>
              <a:t> </a:t>
            </a:r>
            <a:r>
              <a:rPr lang="nl-NL" dirty="0" err="1" smtClean="0"/>
              <a:t>got</a:t>
            </a:r>
            <a:r>
              <a:rPr lang="nl-NL" dirty="0" smtClean="0"/>
              <a:t> on </a:t>
            </a:r>
            <a:r>
              <a:rPr lang="nl-NL" dirty="0" err="1" smtClean="0"/>
              <a:t>your</a:t>
            </a:r>
            <a:r>
              <a:rPr lang="nl-NL" dirty="0" smtClean="0"/>
              <a:t> computer ?</a:t>
            </a:r>
          </a:p>
          <a:p>
            <a:r>
              <a:rPr lang="nl-NL" dirty="0" smtClean="0"/>
              <a:t>How </a:t>
            </a:r>
            <a:r>
              <a:rPr lang="nl-NL" dirty="0" err="1" smtClean="0"/>
              <a:t>to</a:t>
            </a:r>
            <a:r>
              <a:rPr lang="nl-NL" dirty="0" smtClean="0"/>
              <a:t> get </a:t>
            </a:r>
            <a:r>
              <a:rPr lang="nl-NL" dirty="0" err="1" smtClean="0"/>
              <a:t>rid</a:t>
            </a:r>
            <a:r>
              <a:rPr lang="nl-NL" dirty="0" smtClean="0"/>
              <a:t> of </a:t>
            </a:r>
            <a:r>
              <a:rPr lang="nl-NL" dirty="0" err="1" smtClean="0"/>
              <a:t>it</a:t>
            </a:r>
            <a:r>
              <a:rPr lang="nl-NL" dirty="0" smtClean="0"/>
              <a:t> ?</a:t>
            </a:r>
          </a:p>
          <a:p>
            <a:r>
              <a:rPr lang="nl-NL" dirty="0" smtClean="0"/>
              <a:t>How </a:t>
            </a:r>
            <a:r>
              <a:rPr lang="nl-NL" dirty="0" err="1" smtClean="0"/>
              <a:t>to</a:t>
            </a:r>
            <a:r>
              <a:rPr lang="nl-NL" dirty="0" smtClean="0"/>
              <a:t> </a:t>
            </a:r>
            <a:r>
              <a:rPr lang="nl-NL" dirty="0" err="1" smtClean="0"/>
              <a:t>avoid</a:t>
            </a:r>
            <a:r>
              <a:rPr lang="nl-NL" dirty="0" smtClean="0"/>
              <a:t> </a:t>
            </a:r>
            <a:r>
              <a:rPr lang="nl-NL" dirty="0" err="1" smtClean="0"/>
              <a:t>it</a:t>
            </a:r>
            <a:r>
              <a:rPr lang="nl-NL" dirty="0" smtClean="0"/>
              <a:t> ?</a:t>
            </a:r>
          </a:p>
          <a:p>
            <a:endParaRPr lang="nl-NL"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4</a:t>
            </a:fld>
            <a:endParaRPr lang="nl-NL"/>
          </a:p>
        </p:txBody>
      </p:sp>
    </p:spTree>
    <p:extLst>
      <p:ext uri="{BB962C8B-B14F-4D97-AF65-F5344CB8AC3E}">
        <p14:creationId xmlns:p14="http://schemas.microsoft.com/office/powerpoint/2010/main" val="1471479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2. How </a:t>
            </a:r>
            <a:r>
              <a:rPr lang="nl-BE" dirty="0" err="1" smtClean="0"/>
              <a:t>it</a:t>
            </a:r>
            <a:r>
              <a:rPr lang="nl-BE" dirty="0" smtClean="0"/>
              <a:t> </a:t>
            </a:r>
            <a:r>
              <a:rPr lang="nl-BE" dirty="0" err="1" smtClean="0"/>
              <a:t>got</a:t>
            </a:r>
            <a:r>
              <a:rPr lang="nl-BE" dirty="0" smtClean="0"/>
              <a:t> on </a:t>
            </a:r>
            <a:r>
              <a:rPr lang="nl-BE" dirty="0" err="1" smtClean="0"/>
              <a:t>your</a:t>
            </a:r>
            <a:r>
              <a:rPr lang="nl-BE" dirty="0" smtClean="0"/>
              <a:t> computer</a:t>
            </a:r>
            <a:endParaRPr lang="nl-BE" dirty="0"/>
          </a:p>
        </p:txBody>
      </p:sp>
      <p:sp>
        <p:nvSpPr>
          <p:cNvPr id="3" name="Tijdelijke aanduiding voor inhoud 2"/>
          <p:cNvSpPr>
            <a:spLocks noGrp="1"/>
          </p:cNvSpPr>
          <p:nvPr>
            <p:ph idx="1"/>
          </p:nvPr>
        </p:nvSpPr>
        <p:spPr/>
        <p:txBody>
          <a:bodyPr/>
          <a:lstStyle/>
          <a:p>
            <a:r>
              <a:rPr lang="nl-BE" smtClean="0"/>
              <a:t>E-Mail</a:t>
            </a:r>
            <a:endParaRPr lang="nl-BE" dirty="0" smtClean="0"/>
          </a:p>
          <a:p>
            <a:r>
              <a:rPr lang="nl-BE" dirty="0" smtClean="0"/>
              <a:t>Attachment</a:t>
            </a:r>
          </a:p>
          <a:p>
            <a:r>
              <a:rPr lang="nl-BE" dirty="0" smtClean="0"/>
              <a:t>PDF-icon</a:t>
            </a:r>
          </a:p>
          <a:p>
            <a:r>
              <a:rPr lang="nl-BE" dirty="0" smtClean="0"/>
              <a:t>.EXE</a:t>
            </a:r>
          </a:p>
          <a:p>
            <a:endParaRPr lang="nl-BE"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5</a:t>
            </a:fld>
            <a:endParaRPr lang="nl-NL"/>
          </a:p>
        </p:txBody>
      </p:sp>
      <p:pic>
        <p:nvPicPr>
          <p:cNvPr id="2052" name="Picture 4" descr="http://techtalk.pcpitstop.com/wp-content/uploads/blog-email-fedex_thumb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758770"/>
            <a:ext cx="47244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32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Contents </a:t>
            </a:r>
            <a:endParaRPr lang="nl-NL" dirty="0"/>
          </a:p>
        </p:txBody>
      </p:sp>
      <p:sp>
        <p:nvSpPr>
          <p:cNvPr id="3" name="Tijdelijke aanduiding voor inhoud 2"/>
          <p:cNvSpPr>
            <a:spLocks noGrp="1"/>
          </p:cNvSpPr>
          <p:nvPr>
            <p:ph idx="1"/>
          </p:nvPr>
        </p:nvSpPr>
        <p:spPr/>
        <p:txBody>
          <a:bodyPr/>
          <a:lstStyle/>
          <a:p>
            <a:r>
              <a:rPr lang="nl-NL" dirty="0" err="1" smtClean="0"/>
              <a:t>What</a:t>
            </a:r>
            <a:r>
              <a:rPr lang="nl-NL" dirty="0" smtClean="0"/>
              <a:t> is a cryptolocker ?</a:t>
            </a:r>
          </a:p>
          <a:p>
            <a:r>
              <a:rPr lang="nl-NL" dirty="0" smtClean="0"/>
              <a:t>How </a:t>
            </a:r>
            <a:r>
              <a:rPr lang="nl-NL" dirty="0" err="1" smtClean="0"/>
              <a:t>it</a:t>
            </a:r>
            <a:r>
              <a:rPr lang="nl-NL" dirty="0" smtClean="0"/>
              <a:t> </a:t>
            </a:r>
            <a:r>
              <a:rPr lang="nl-NL" dirty="0" err="1" smtClean="0"/>
              <a:t>got</a:t>
            </a:r>
            <a:r>
              <a:rPr lang="nl-NL" dirty="0" smtClean="0"/>
              <a:t> on </a:t>
            </a:r>
            <a:r>
              <a:rPr lang="nl-NL" dirty="0" err="1" smtClean="0"/>
              <a:t>your</a:t>
            </a:r>
            <a:r>
              <a:rPr lang="nl-NL" dirty="0" smtClean="0"/>
              <a:t> computer ?</a:t>
            </a:r>
          </a:p>
          <a:p>
            <a:r>
              <a:rPr lang="nl-NL" dirty="0" smtClean="0"/>
              <a:t>How </a:t>
            </a:r>
            <a:r>
              <a:rPr lang="nl-NL" dirty="0" err="1" smtClean="0"/>
              <a:t>to</a:t>
            </a:r>
            <a:r>
              <a:rPr lang="nl-NL" dirty="0" smtClean="0"/>
              <a:t> get </a:t>
            </a:r>
            <a:r>
              <a:rPr lang="nl-NL" dirty="0" err="1" smtClean="0"/>
              <a:t>rid</a:t>
            </a:r>
            <a:r>
              <a:rPr lang="nl-NL" dirty="0" smtClean="0"/>
              <a:t> of </a:t>
            </a:r>
            <a:r>
              <a:rPr lang="nl-NL" dirty="0" err="1" smtClean="0"/>
              <a:t>it</a:t>
            </a:r>
            <a:r>
              <a:rPr lang="nl-NL" dirty="0" smtClean="0"/>
              <a:t> ?</a:t>
            </a:r>
          </a:p>
          <a:p>
            <a:r>
              <a:rPr lang="nl-NL" dirty="0" smtClean="0"/>
              <a:t>How </a:t>
            </a:r>
            <a:r>
              <a:rPr lang="nl-NL" dirty="0" err="1" smtClean="0"/>
              <a:t>to</a:t>
            </a:r>
            <a:r>
              <a:rPr lang="nl-NL" dirty="0" smtClean="0"/>
              <a:t> </a:t>
            </a:r>
            <a:r>
              <a:rPr lang="nl-NL" dirty="0" err="1" smtClean="0"/>
              <a:t>avoid</a:t>
            </a:r>
            <a:r>
              <a:rPr lang="nl-NL" dirty="0" smtClean="0"/>
              <a:t> </a:t>
            </a:r>
            <a:r>
              <a:rPr lang="nl-NL" dirty="0" err="1" smtClean="0"/>
              <a:t>it</a:t>
            </a:r>
            <a:r>
              <a:rPr lang="nl-NL" dirty="0" smtClean="0"/>
              <a:t> ?</a:t>
            </a:r>
          </a:p>
          <a:p>
            <a:endParaRPr lang="nl-NL"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6</a:t>
            </a:fld>
            <a:endParaRPr lang="nl-NL"/>
          </a:p>
        </p:txBody>
      </p:sp>
    </p:spTree>
    <p:extLst>
      <p:ext uri="{BB962C8B-B14F-4D97-AF65-F5344CB8AC3E}">
        <p14:creationId xmlns:p14="http://schemas.microsoft.com/office/powerpoint/2010/main" val="2110224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3. How </a:t>
            </a:r>
            <a:r>
              <a:rPr lang="nl-BE" dirty="0" err="1" smtClean="0"/>
              <a:t>to</a:t>
            </a:r>
            <a:r>
              <a:rPr lang="nl-BE" dirty="0" smtClean="0"/>
              <a:t> get </a:t>
            </a:r>
            <a:r>
              <a:rPr lang="nl-BE" dirty="0" err="1" smtClean="0"/>
              <a:t>rid</a:t>
            </a:r>
            <a:r>
              <a:rPr lang="nl-BE" dirty="0" smtClean="0"/>
              <a:t> of </a:t>
            </a:r>
            <a:r>
              <a:rPr lang="nl-BE" dirty="0" err="1" smtClean="0"/>
              <a:t>it</a:t>
            </a:r>
            <a:r>
              <a:rPr lang="nl-BE" dirty="0" smtClean="0"/>
              <a:t> ?</a:t>
            </a:r>
            <a:endParaRPr lang="nl-BE" dirty="0"/>
          </a:p>
        </p:txBody>
      </p:sp>
      <p:sp>
        <p:nvSpPr>
          <p:cNvPr id="3" name="Tijdelijke aanduiding voor inhoud 2"/>
          <p:cNvSpPr>
            <a:spLocks noGrp="1"/>
          </p:cNvSpPr>
          <p:nvPr>
            <p:ph idx="1"/>
          </p:nvPr>
        </p:nvSpPr>
        <p:spPr/>
        <p:txBody>
          <a:bodyPr/>
          <a:lstStyle/>
          <a:p>
            <a:r>
              <a:rPr lang="nl-BE" dirty="0" smtClean="0"/>
              <a:t>Do </a:t>
            </a:r>
            <a:r>
              <a:rPr lang="nl-BE" dirty="0" err="1" smtClean="0"/>
              <a:t>nothing</a:t>
            </a:r>
            <a:r>
              <a:rPr lang="nl-BE" dirty="0" smtClean="0"/>
              <a:t> ?</a:t>
            </a:r>
          </a:p>
          <a:p>
            <a:r>
              <a:rPr lang="nl-BE" dirty="0" smtClean="0"/>
              <a:t>Change </a:t>
            </a:r>
            <a:r>
              <a:rPr lang="nl-BE" dirty="0" err="1" smtClean="0"/>
              <a:t>Backgroud</a:t>
            </a:r>
            <a:endParaRPr lang="nl-BE" dirty="0" smtClean="0"/>
          </a:p>
          <a:p>
            <a:r>
              <a:rPr lang="nl-BE" dirty="0" err="1" smtClean="0"/>
              <a:t>Remove</a:t>
            </a:r>
            <a:r>
              <a:rPr lang="nl-BE" dirty="0" smtClean="0"/>
              <a:t> file</a:t>
            </a:r>
          </a:p>
          <a:p>
            <a:r>
              <a:rPr lang="nl-BE" dirty="0" err="1" smtClean="0"/>
              <a:t>Pay</a:t>
            </a:r>
            <a:r>
              <a:rPr lang="nl-BE" dirty="0" smtClean="0"/>
              <a:t> ? </a:t>
            </a:r>
          </a:p>
          <a:p>
            <a:endParaRPr lang="nl-BE"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7</a:t>
            </a:fld>
            <a:endParaRPr lang="nl-NL"/>
          </a:p>
        </p:txBody>
      </p:sp>
      <p:pic>
        <p:nvPicPr>
          <p:cNvPr id="3074" name="Picture 2" descr="http://2.bp.blogspot.com/-J_8biuQDMus/Ul7RUGJAzlI/AAAAAAAAFms/CvyyDcMb9k4/s1600/cryptolocker_activa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221" y="2123767"/>
            <a:ext cx="3945433" cy="308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77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Contents </a:t>
            </a:r>
            <a:endParaRPr lang="nl-NL" dirty="0"/>
          </a:p>
        </p:txBody>
      </p:sp>
      <p:sp>
        <p:nvSpPr>
          <p:cNvPr id="3" name="Tijdelijke aanduiding voor inhoud 2"/>
          <p:cNvSpPr>
            <a:spLocks noGrp="1"/>
          </p:cNvSpPr>
          <p:nvPr>
            <p:ph idx="1"/>
          </p:nvPr>
        </p:nvSpPr>
        <p:spPr/>
        <p:txBody>
          <a:bodyPr/>
          <a:lstStyle/>
          <a:p>
            <a:r>
              <a:rPr lang="nl-NL" dirty="0" err="1" smtClean="0"/>
              <a:t>What</a:t>
            </a:r>
            <a:r>
              <a:rPr lang="nl-NL" dirty="0" smtClean="0"/>
              <a:t> is a cryptolocker ?</a:t>
            </a:r>
          </a:p>
          <a:p>
            <a:r>
              <a:rPr lang="nl-NL" dirty="0" smtClean="0"/>
              <a:t>How </a:t>
            </a:r>
            <a:r>
              <a:rPr lang="nl-NL" dirty="0" err="1" smtClean="0"/>
              <a:t>it</a:t>
            </a:r>
            <a:r>
              <a:rPr lang="nl-NL" dirty="0" smtClean="0"/>
              <a:t> </a:t>
            </a:r>
            <a:r>
              <a:rPr lang="nl-NL" dirty="0" err="1" smtClean="0"/>
              <a:t>got</a:t>
            </a:r>
            <a:r>
              <a:rPr lang="nl-NL" dirty="0" smtClean="0"/>
              <a:t> on </a:t>
            </a:r>
            <a:r>
              <a:rPr lang="nl-NL" dirty="0" err="1" smtClean="0"/>
              <a:t>your</a:t>
            </a:r>
            <a:r>
              <a:rPr lang="nl-NL" dirty="0" smtClean="0"/>
              <a:t> computer ?</a:t>
            </a:r>
          </a:p>
          <a:p>
            <a:r>
              <a:rPr lang="nl-NL" dirty="0" smtClean="0"/>
              <a:t>How </a:t>
            </a:r>
            <a:r>
              <a:rPr lang="nl-NL" dirty="0" err="1" smtClean="0"/>
              <a:t>to</a:t>
            </a:r>
            <a:r>
              <a:rPr lang="nl-NL" dirty="0" smtClean="0"/>
              <a:t> get </a:t>
            </a:r>
            <a:r>
              <a:rPr lang="nl-NL" dirty="0" err="1" smtClean="0"/>
              <a:t>rid</a:t>
            </a:r>
            <a:r>
              <a:rPr lang="nl-NL" dirty="0" smtClean="0"/>
              <a:t> of </a:t>
            </a:r>
            <a:r>
              <a:rPr lang="nl-NL" dirty="0" err="1" smtClean="0"/>
              <a:t>it</a:t>
            </a:r>
            <a:r>
              <a:rPr lang="nl-NL" dirty="0" smtClean="0"/>
              <a:t> ?</a:t>
            </a:r>
          </a:p>
          <a:p>
            <a:r>
              <a:rPr lang="nl-NL" dirty="0" smtClean="0"/>
              <a:t>How </a:t>
            </a:r>
            <a:r>
              <a:rPr lang="nl-NL" dirty="0" err="1" smtClean="0"/>
              <a:t>to</a:t>
            </a:r>
            <a:r>
              <a:rPr lang="nl-NL" dirty="0" smtClean="0"/>
              <a:t> </a:t>
            </a:r>
            <a:r>
              <a:rPr lang="nl-NL" dirty="0" err="1" smtClean="0"/>
              <a:t>avoid</a:t>
            </a:r>
            <a:r>
              <a:rPr lang="nl-NL" dirty="0" smtClean="0"/>
              <a:t> </a:t>
            </a:r>
            <a:r>
              <a:rPr lang="nl-NL" dirty="0" err="1" smtClean="0"/>
              <a:t>it</a:t>
            </a:r>
            <a:r>
              <a:rPr lang="nl-NL" dirty="0" smtClean="0"/>
              <a:t> ?</a:t>
            </a:r>
          </a:p>
          <a:p>
            <a:endParaRPr lang="nl-NL"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8</a:t>
            </a:fld>
            <a:endParaRPr lang="nl-NL"/>
          </a:p>
        </p:txBody>
      </p:sp>
    </p:spTree>
    <p:extLst>
      <p:ext uri="{BB962C8B-B14F-4D97-AF65-F5344CB8AC3E}">
        <p14:creationId xmlns:p14="http://schemas.microsoft.com/office/powerpoint/2010/main" val="2275856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4. How </a:t>
            </a:r>
            <a:r>
              <a:rPr lang="nl-BE" dirty="0" err="1" smtClean="0"/>
              <a:t>to</a:t>
            </a:r>
            <a:r>
              <a:rPr lang="nl-BE" dirty="0" smtClean="0"/>
              <a:t> </a:t>
            </a:r>
            <a:r>
              <a:rPr lang="nl-BE" dirty="0" err="1" smtClean="0"/>
              <a:t>avoid</a:t>
            </a:r>
            <a:r>
              <a:rPr lang="nl-BE" dirty="0" smtClean="0"/>
              <a:t> </a:t>
            </a:r>
            <a:r>
              <a:rPr lang="nl-BE" dirty="0" err="1" smtClean="0"/>
              <a:t>it</a:t>
            </a:r>
            <a:r>
              <a:rPr lang="nl-BE" dirty="0" smtClean="0"/>
              <a:t> ?</a:t>
            </a:r>
            <a:endParaRPr lang="nl-BE" dirty="0"/>
          </a:p>
        </p:txBody>
      </p:sp>
      <p:sp>
        <p:nvSpPr>
          <p:cNvPr id="3" name="Tijdelijke aanduiding voor inhoud 2"/>
          <p:cNvSpPr>
            <a:spLocks noGrp="1"/>
          </p:cNvSpPr>
          <p:nvPr>
            <p:ph idx="1"/>
          </p:nvPr>
        </p:nvSpPr>
        <p:spPr/>
        <p:txBody>
          <a:bodyPr/>
          <a:lstStyle/>
          <a:p>
            <a:r>
              <a:rPr lang="nl-BE" dirty="0" smtClean="0"/>
              <a:t>Check e-mail </a:t>
            </a:r>
            <a:r>
              <a:rPr lang="nl-BE" dirty="0" err="1" smtClean="0"/>
              <a:t>adress</a:t>
            </a:r>
            <a:endParaRPr lang="nl-BE" dirty="0" smtClean="0"/>
          </a:p>
          <a:p>
            <a:r>
              <a:rPr lang="en-GB" dirty="0" smtClean="0"/>
              <a:t>Cautious with attachments </a:t>
            </a:r>
          </a:p>
          <a:p>
            <a:r>
              <a:rPr lang="nl-BE" dirty="0">
                <a:hlinkClick r:id="rId3"/>
              </a:rPr>
              <a:t>virtustotal.com</a:t>
            </a:r>
            <a:endParaRPr lang="en-GB" dirty="0" smtClean="0"/>
          </a:p>
          <a:p>
            <a:r>
              <a:rPr lang="en-GB" dirty="0" smtClean="0"/>
              <a:t>Backups </a:t>
            </a:r>
            <a:r>
              <a:rPr lang="nl-BE" dirty="0" smtClean="0"/>
              <a:t> </a:t>
            </a:r>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9</a:t>
            </a:fld>
            <a:endParaRPr lang="nl-NL"/>
          </a:p>
        </p:txBody>
      </p:sp>
      <p:pic>
        <p:nvPicPr>
          <p:cNvPr id="5" name="Afbeelding 4"/>
          <p:cNvPicPr>
            <a:picLocks noChangeAspect="1"/>
          </p:cNvPicPr>
          <p:nvPr/>
        </p:nvPicPr>
        <p:blipFill>
          <a:blip r:embed="rId4"/>
          <a:stretch>
            <a:fillRect/>
          </a:stretch>
        </p:blipFill>
        <p:spPr>
          <a:xfrm>
            <a:off x="4262198" y="2639961"/>
            <a:ext cx="3948657" cy="2899288"/>
          </a:xfrm>
          <a:prstGeom prst="rect">
            <a:avLst/>
          </a:prstGeom>
        </p:spPr>
      </p:pic>
    </p:spTree>
    <p:extLst>
      <p:ext uri="{BB962C8B-B14F-4D97-AF65-F5344CB8AC3E}">
        <p14:creationId xmlns:p14="http://schemas.microsoft.com/office/powerpoint/2010/main" val="405190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Presentatie</Template>
  <TotalTime>2050</TotalTime>
  <Words>934</Words>
  <Application>Microsoft Office PowerPoint</Application>
  <PresentationFormat>Diavoorstelling (4:3)</PresentationFormat>
  <Paragraphs>71</Paragraphs>
  <Slides>9</Slides>
  <Notes>8</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9</vt:i4>
      </vt:variant>
    </vt:vector>
  </HeadingPairs>
  <TitlesOfParts>
    <vt:vector size="12" baseType="lpstr">
      <vt:lpstr>Arial</vt:lpstr>
      <vt:lpstr>Calibri</vt:lpstr>
      <vt:lpstr>Presentatie</vt:lpstr>
      <vt:lpstr>Cryptolocker</vt:lpstr>
      <vt:lpstr>Contents </vt:lpstr>
      <vt:lpstr>1. What is a cryptocker ?</vt:lpstr>
      <vt:lpstr>Contents </vt:lpstr>
      <vt:lpstr>2. How it got on your computer</vt:lpstr>
      <vt:lpstr>Contents </vt:lpstr>
      <vt:lpstr>3. How to get rid of it ?</vt:lpstr>
      <vt:lpstr>Contents </vt:lpstr>
      <vt:lpstr>4. How to avoid it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Danny Frederix</cp:lastModifiedBy>
  <cp:revision>17</cp:revision>
  <dcterms:created xsi:type="dcterms:W3CDTF">2013-10-07T12:53:33Z</dcterms:created>
  <dcterms:modified xsi:type="dcterms:W3CDTF">2016-05-12T14:42:41Z</dcterms:modified>
</cp:coreProperties>
</file>