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3"/>
  </p:notesMasterIdLst>
  <p:handoutMasterIdLst>
    <p:handoutMasterId r:id="rId24"/>
  </p:handoutMasterIdLst>
  <p:sldIdLst>
    <p:sldId id="488" r:id="rId2"/>
    <p:sldId id="511" r:id="rId3"/>
    <p:sldId id="491" r:id="rId4"/>
    <p:sldId id="492" r:id="rId5"/>
    <p:sldId id="512" r:id="rId6"/>
    <p:sldId id="514" r:id="rId7"/>
    <p:sldId id="513" r:id="rId8"/>
    <p:sldId id="517" r:id="rId9"/>
    <p:sldId id="516" r:id="rId10"/>
    <p:sldId id="515" r:id="rId11"/>
    <p:sldId id="519" r:id="rId12"/>
    <p:sldId id="518" r:id="rId13"/>
    <p:sldId id="520" r:id="rId14"/>
    <p:sldId id="502" r:id="rId15"/>
    <p:sldId id="521" r:id="rId16"/>
    <p:sldId id="522" r:id="rId17"/>
    <p:sldId id="523" r:id="rId18"/>
    <p:sldId id="524" r:id="rId19"/>
    <p:sldId id="525" r:id="rId20"/>
    <p:sldId id="526" r:id="rId21"/>
    <p:sldId id="527" r:id="rId22"/>
  </p:sldIdLst>
  <p:sldSz cx="9144000" cy="6858000" type="screen4x3"/>
  <p:notesSz cx="9774238" cy="6724650"/>
  <p:defaultTextStyle>
    <a:defPPr>
      <a:defRPr lang="nl-NL"/>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99"/>
    <a:srgbClr val="FF9933"/>
    <a:srgbClr val="FF0000"/>
    <a:srgbClr val="000000"/>
    <a:srgbClr val="808000"/>
    <a:srgbClr val="CCCC00"/>
    <a:srgbClr val="1C1C1C"/>
    <a:srgbClr val="66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Stijl, thema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ijl, thema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Stijl, thema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Stijl, thema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9687" autoAdjust="0"/>
  </p:normalViewPr>
  <p:slideViewPr>
    <p:cSldViewPr snapToGrid="0">
      <p:cViewPr varScale="1">
        <p:scale>
          <a:sx n="97" d="100"/>
          <a:sy n="97" d="100"/>
        </p:scale>
        <p:origin x="11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237038"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endParaRPr lang="en-US"/>
          </a:p>
        </p:txBody>
      </p:sp>
      <p:sp>
        <p:nvSpPr>
          <p:cNvPr id="32771" name="Rectangle 3"/>
          <p:cNvSpPr>
            <a:spLocks noGrp="1" noChangeArrowheads="1"/>
          </p:cNvSpPr>
          <p:nvPr>
            <p:ph type="dt" sz="quarter" idx="1"/>
          </p:nvPr>
        </p:nvSpPr>
        <p:spPr bwMode="auto">
          <a:xfrm>
            <a:off x="5535613" y="0"/>
            <a:ext cx="4237037"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p>
        </p:txBody>
      </p:sp>
      <p:sp>
        <p:nvSpPr>
          <p:cNvPr id="32772" name="Rectangle 4"/>
          <p:cNvSpPr>
            <a:spLocks noGrp="1" noChangeArrowheads="1"/>
          </p:cNvSpPr>
          <p:nvPr>
            <p:ph type="ftr" sz="quarter" idx="2"/>
          </p:nvPr>
        </p:nvSpPr>
        <p:spPr bwMode="auto">
          <a:xfrm>
            <a:off x="0" y="6388100"/>
            <a:ext cx="4237038" cy="334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endParaRPr lang="en-US"/>
          </a:p>
        </p:txBody>
      </p:sp>
      <p:sp>
        <p:nvSpPr>
          <p:cNvPr id="32773" name="Rectangle 5"/>
          <p:cNvSpPr>
            <a:spLocks noGrp="1" noChangeArrowheads="1"/>
          </p:cNvSpPr>
          <p:nvPr>
            <p:ph type="sldNum" sz="quarter" idx="3"/>
          </p:nvPr>
        </p:nvSpPr>
        <p:spPr bwMode="auto">
          <a:xfrm>
            <a:off x="5535613" y="6388100"/>
            <a:ext cx="4237037" cy="334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F4168A3C-08D5-40B4-8AF9-6C04744918F5}" type="slidenum">
              <a:rPr lang="en-US"/>
              <a:pPr/>
              <a:t>‹nr.›</a:t>
            </a:fld>
            <a:endParaRPr lang="en-US"/>
          </a:p>
        </p:txBody>
      </p:sp>
    </p:spTree>
    <p:extLst>
      <p:ext uri="{BB962C8B-B14F-4D97-AF65-F5344CB8AC3E}">
        <p14:creationId xmlns:p14="http://schemas.microsoft.com/office/powerpoint/2010/main" val="3878258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35450" cy="33655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5537200" y="0"/>
            <a:ext cx="4235450" cy="336550"/>
          </a:xfrm>
          <a:prstGeom prst="rect">
            <a:avLst/>
          </a:prstGeom>
        </p:spPr>
        <p:txBody>
          <a:bodyPr vert="horz" lIns="91440" tIns="45720" rIns="91440" bIns="45720" rtlCol="0"/>
          <a:lstStyle>
            <a:lvl1pPr algn="r">
              <a:defRPr sz="1200"/>
            </a:lvl1pPr>
          </a:lstStyle>
          <a:p>
            <a:fld id="{E1E4FF8C-25C7-4F5B-A468-E663E64E8C52}" type="datetimeFigureOut">
              <a:rPr lang="nl-BE" smtClean="0"/>
              <a:pPr/>
              <a:t>4/11/2013</a:t>
            </a:fld>
            <a:endParaRPr lang="nl-BE"/>
          </a:p>
        </p:txBody>
      </p:sp>
      <p:sp>
        <p:nvSpPr>
          <p:cNvPr id="4" name="Tijdelijke aanduiding voor dia-afbeelding 3"/>
          <p:cNvSpPr>
            <a:spLocks noGrp="1" noRot="1" noChangeAspect="1"/>
          </p:cNvSpPr>
          <p:nvPr>
            <p:ph type="sldImg" idx="2"/>
          </p:nvPr>
        </p:nvSpPr>
        <p:spPr>
          <a:xfrm>
            <a:off x="3206750" y="504825"/>
            <a:ext cx="3360738" cy="252095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977900" y="3194050"/>
            <a:ext cx="7818438" cy="3025775"/>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6386513"/>
            <a:ext cx="4235450" cy="33655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537200" y="6386513"/>
            <a:ext cx="4235450" cy="336550"/>
          </a:xfrm>
          <a:prstGeom prst="rect">
            <a:avLst/>
          </a:prstGeom>
        </p:spPr>
        <p:txBody>
          <a:bodyPr vert="horz" lIns="91440" tIns="45720" rIns="91440" bIns="45720" rtlCol="0" anchor="b"/>
          <a:lstStyle>
            <a:lvl1pPr algn="r">
              <a:defRPr sz="1200"/>
            </a:lvl1pPr>
          </a:lstStyle>
          <a:p>
            <a:fld id="{B3BE2CF7-0FF5-4C58-BFEE-161CE2311E7B}" type="slidenum">
              <a:rPr lang="nl-BE" smtClean="0"/>
              <a:pPr/>
              <a:t>‹nr.›</a:t>
            </a:fld>
            <a:endParaRPr lang="nl-BE"/>
          </a:p>
        </p:txBody>
      </p:sp>
    </p:spTree>
    <p:extLst>
      <p:ext uri="{BB962C8B-B14F-4D97-AF65-F5344CB8AC3E}">
        <p14:creationId xmlns:p14="http://schemas.microsoft.com/office/powerpoint/2010/main" val="292340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BE"/>
          </a:p>
        </p:txBody>
      </p:sp>
      <p:sp>
        <p:nvSpPr>
          <p:cNvPr id="4" name="Titel 3"/>
          <p:cNvSpPr>
            <a:spLocks noGrp="1"/>
          </p:cNvSpPr>
          <p:nvPr>
            <p:ph type="title"/>
          </p:nvPr>
        </p:nvSpPr>
        <p:spPr/>
        <p:txBody>
          <a:bodyPr/>
          <a:lstStyle/>
          <a:p>
            <a:r>
              <a:rPr lang="nl-NL" smtClean="0"/>
              <a:t>Klik om de stijl te bewerken</a:t>
            </a:r>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AndTx" preserve="1">
  <p:cSld name="Titel, inhoud en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69925"/>
          </a:xfrm>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1600200"/>
            <a:ext cx="4038600" cy="4495800"/>
          </a:xfrm>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p:nvPr>
        </p:nvSpPr>
        <p:spPr>
          <a:xfrm>
            <a:off x="4648200" y="1600200"/>
            <a:ext cx="4038600" cy="44958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el en opsomm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669925"/>
          </a:xfrm>
        </p:spPr>
        <p:txBody>
          <a:bodyPr/>
          <a:lstStyle>
            <a:lvl1pPr>
              <a:defRPr sz="3200" b="1"/>
            </a:lvl1pPr>
          </a:lstStyle>
          <a:p>
            <a:r>
              <a:rPr lang="nl-NL" dirty="0" smtClean="0"/>
              <a:t>Klik om de stijl te bewerken</a:t>
            </a:r>
            <a:endParaRPr lang="nl-BE" dirty="0"/>
          </a:p>
        </p:txBody>
      </p:sp>
      <p:sp>
        <p:nvSpPr>
          <p:cNvPr id="3" name="Tijdelijke aanduiding voor tabel 2"/>
          <p:cNvSpPr>
            <a:spLocks noGrp="1"/>
          </p:cNvSpPr>
          <p:nvPr>
            <p:ph type="tbl" idx="1" hasCustomPrompt="1"/>
          </p:nvPr>
        </p:nvSpPr>
        <p:spPr>
          <a:xfrm>
            <a:off x="457200" y="1371600"/>
            <a:ext cx="8229600" cy="4724400"/>
          </a:xfrm>
        </p:spPr>
        <p:txBody>
          <a:bodyPr/>
          <a:lstStyle>
            <a:lvl1pPr>
              <a:buFont typeface="Wingdings" pitchFamily="2" charset="2"/>
              <a:buChar char="q"/>
              <a:defRPr lang="nl-NL" sz="2400" b="1" dirty="0" smtClean="0">
                <a:solidFill>
                  <a:schemeClr val="tx1"/>
                </a:solidFill>
                <a:effectLst/>
                <a:latin typeface="Verdana" pitchFamily="34" charset="0"/>
                <a:ea typeface="Verdana" pitchFamily="34" charset="0"/>
                <a:cs typeface="Verdana" pitchFamily="34" charset="0"/>
              </a:defRPr>
            </a:lvl1pPr>
            <a:lvl2pPr marL="540000">
              <a:defRPr>
                <a:latin typeface="Verdana" pitchFamily="34" charset="0"/>
                <a:ea typeface="Verdana" pitchFamily="34" charset="0"/>
                <a:cs typeface="Verdana" pitchFamily="34" charset="0"/>
              </a:defRPr>
            </a:lvl2pPr>
            <a:lvl3pPr marL="900000">
              <a:buFont typeface="Wingdings" pitchFamily="2" charset="2"/>
              <a:buChar char="ü"/>
              <a:defRPr>
                <a:latin typeface="Verdana" pitchFamily="34" charset="0"/>
                <a:ea typeface="Verdana" pitchFamily="34" charset="0"/>
                <a:cs typeface="Verdana" pitchFamily="34" charset="0"/>
              </a:defRPr>
            </a:lvl3pPr>
            <a:lvl4pPr marL="1260000">
              <a:buClr>
                <a:srgbClr val="FFFF99"/>
              </a:buClr>
              <a:buFont typeface="Courier New" pitchFamily="49" charset="0"/>
              <a:buChar char="o"/>
              <a:defRPr sz="1600">
                <a:latin typeface="Verdana" pitchFamily="34" charset="0"/>
                <a:ea typeface="Verdana" pitchFamily="34" charset="0"/>
                <a:cs typeface="Verdana" pitchFamily="34" charset="0"/>
              </a:defRPr>
            </a:lvl4pPr>
            <a:lvl5pPr marL="1620000">
              <a:defRPr sz="1400">
                <a:latin typeface="Verdana" pitchFamily="34" charset="0"/>
                <a:ea typeface="Verdana" pitchFamily="34" charset="0"/>
                <a:cs typeface="Verdana" pitchFamily="34" charset="0"/>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met opsomming">
    <p:spTree>
      <p:nvGrpSpPr>
        <p:cNvPr id="1" name=""/>
        <p:cNvGrpSpPr/>
        <p:nvPr/>
      </p:nvGrpSpPr>
      <p:grpSpPr>
        <a:xfrm>
          <a:off x="0" y="0"/>
          <a:ext cx="0" cy="0"/>
          <a:chOff x="0" y="0"/>
          <a:chExt cx="0" cy="0"/>
        </a:xfrm>
      </p:grpSpPr>
      <p:sp>
        <p:nvSpPr>
          <p:cNvPr id="2" name="Titel 1"/>
          <p:cNvSpPr>
            <a:spLocks noGrp="1"/>
          </p:cNvSpPr>
          <p:nvPr>
            <p:ph type="title"/>
          </p:nvPr>
        </p:nvSpPr>
        <p:spPr>
          <a:xfrm>
            <a:off x="457200" y="116592"/>
            <a:ext cx="8229600" cy="669925"/>
          </a:xfrm>
        </p:spPr>
        <p:txBody>
          <a:bodyPr/>
          <a:lstStyle>
            <a:lvl1pPr>
              <a:defRPr sz="3200" b="1">
                <a:latin typeface="Verdana" pitchFamily="34" charset="0"/>
                <a:ea typeface="Verdana" pitchFamily="34" charset="0"/>
                <a:cs typeface="Verdana" pitchFamily="34" charset="0"/>
              </a:defRPr>
            </a:lvl1pPr>
          </a:lstStyle>
          <a:p>
            <a:r>
              <a:rPr lang="nl-NL" dirty="0" smtClean="0"/>
              <a:t>Klik om de stijl te bewerken</a:t>
            </a:r>
            <a:endParaRPr lang="nl-BE" dirty="0"/>
          </a:p>
        </p:txBody>
      </p:sp>
      <p:sp>
        <p:nvSpPr>
          <p:cNvPr id="6" name="Tijdelijke aanduiding voor inhoud 2"/>
          <p:cNvSpPr>
            <a:spLocks noGrp="1"/>
          </p:cNvSpPr>
          <p:nvPr>
            <p:ph sz="half" idx="1"/>
          </p:nvPr>
        </p:nvSpPr>
        <p:spPr>
          <a:xfrm>
            <a:off x="460729" y="1027289"/>
            <a:ext cx="8239124" cy="54412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a:defRPr sz="2800"/>
            </a:lvl1pPr>
            <a:lvl2pPr marL="540000" indent="-360000">
              <a:defRPr sz="2400"/>
            </a:lvl2pPr>
            <a:lvl3pPr marL="720000" indent="-288000">
              <a:defRPr sz="2000"/>
            </a:lvl3pPr>
            <a:lvl4pPr marL="900000" indent="-288000">
              <a:buClr>
                <a:srgbClr val="FFC000"/>
              </a:buClr>
              <a:defRPr sz="1800"/>
            </a:lvl4pPr>
            <a:lvl5pPr marL="1080000" indent="-288000">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kel fot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457200" y="1600200"/>
            <a:ext cx="8229600" cy="4525963"/>
          </a:xfrm>
          <a:prstGeom prst="rect">
            <a:avLst/>
          </a:prstGeo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994" name="Picture 2" descr="architectuur"/>
          <p:cNvPicPr>
            <a:picLocks noChangeAspect="1" noChangeArrowheads="1"/>
          </p:cNvPicPr>
          <p:nvPr/>
        </p:nvPicPr>
        <p:blipFill>
          <a:blip r:embed="rId10" cstate="print"/>
          <a:srcRect/>
          <a:stretch>
            <a:fillRect/>
          </a:stretch>
        </p:blipFill>
        <p:spPr bwMode="auto">
          <a:xfrm>
            <a:off x="0" y="0"/>
            <a:ext cx="9144000" cy="6858000"/>
          </a:xfrm>
          <a:prstGeom prst="rect">
            <a:avLst/>
          </a:prstGeom>
          <a:noFill/>
        </p:spPr>
      </p:pic>
      <p:sp>
        <p:nvSpPr>
          <p:cNvPr id="84995" name="Rectangle 3"/>
          <p:cNvSpPr>
            <a:spLocks noGrp="1" noChangeArrowheads="1"/>
          </p:cNvSpPr>
          <p:nvPr>
            <p:ph type="title"/>
          </p:nvPr>
        </p:nvSpPr>
        <p:spPr bwMode="auto">
          <a:xfrm>
            <a:off x="457200" y="274638"/>
            <a:ext cx="8229600" cy="669925"/>
          </a:xfrm>
          <a:prstGeom prst="rect">
            <a:avLst/>
          </a:prstGeom>
          <a:noFill/>
          <a:ln w="9525" algn="ctr">
            <a:noFill/>
            <a:miter lim="800000"/>
            <a:headEnd/>
            <a:tailEnd/>
          </a:ln>
          <a:effectLst/>
        </p:spPr>
        <p:txBody>
          <a:bodyPr vert="horz" wrap="square" lIns="91440" tIns="45720" rIns="91440" bIns="45720" numCol="1" anchor="b" anchorCtr="1" compatLnSpc="1">
            <a:prstTxWarp prst="textNoShape">
              <a:avLst/>
            </a:prstTxWarp>
          </a:bodyPr>
          <a:lstStyle/>
          <a:p>
            <a:pPr lvl="0"/>
            <a:r>
              <a:rPr lang="nl-NL" dirty="0" smtClean="0"/>
              <a:t>Klik om het opmaakprofiel te bewerken</a:t>
            </a:r>
          </a:p>
        </p:txBody>
      </p:sp>
      <p:sp>
        <p:nvSpPr>
          <p:cNvPr id="84996" name="Rectangle 4"/>
          <p:cNvSpPr>
            <a:spLocks noGrp="1" noChangeArrowheads="1"/>
          </p:cNvSpPr>
          <p:nvPr>
            <p:ph type="body" idx="1"/>
          </p:nvPr>
        </p:nvSpPr>
        <p:spPr bwMode="auto">
          <a:xfrm>
            <a:off x="457200" y="1230489"/>
            <a:ext cx="8229600" cy="5226755"/>
          </a:xfrm>
          <a:prstGeom prst="rect">
            <a:avLst/>
          </a:prstGeom>
          <a:solidFill>
            <a:srgbClr val="1C1C1C">
              <a:alpha val="75000"/>
            </a:srgb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pPr lvl="0"/>
            <a:r>
              <a:rPr lang="nl-NL" dirty="0" smtClean="0"/>
              <a:t>Klik om de opmaakprofielen van de modeltekst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p>
        </p:txBody>
      </p:sp>
      <p:sp>
        <p:nvSpPr>
          <p:cNvPr id="84998" name="Text Box 6"/>
          <p:cNvSpPr txBox="1">
            <a:spLocks noChangeArrowheads="1"/>
          </p:cNvSpPr>
          <p:nvPr userDrawn="1"/>
        </p:nvSpPr>
        <p:spPr bwMode="auto">
          <a:xfrm>
            <a:off x="0" y="6581001"/>
            <a:ext cx="2964273" cy="261610"/>
          </a:xfrm>
          <a:prstGeom prst="rect">
            <a:avLst/>
          </a:prstGeom>
          <a:noFill/>
          <a:ln w="12700" algn="ctr">
            <a:noFill/>
            <a:miter lim="800000"/>
            <a:headEnd/>
            <a:tailEnd/>
          </a:ln>
          <a:effectLst/>
        </p:spPr>
        <p:txBody>
          <a:bodyPr wrap="none">
            <a:spAutoFit/>
          </a:bodyPr>
          <a:lstStyle/>
          <a:p>
            <a:pPr eaLnBrk="1" hangingPunct="1"/>
            <a:r>
              <a:rPr lang="nl-BE" sz="1100" dirty="0" smtClean="0">
                <a:solidFill>
                  <a:srgbClr val="CCCC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Computer Systems </a:t>
            </a:r>
            <a:r>
              <a:rPr lang="nl-BE" sz="1100" dirty="0" smtClean="0">
                <a:solidFill>
                  <a:srgbClr val="CCCC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Hardware - Beeld</a:t>
            </a:r>
            <a:endParaRPr lang="nl-NL" sz="1100" dirty="0">
              <a:solidFill>
                <a:srgbClr val="CCCC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6" name="Tekstvak 5"/>
          <p:cNvSpPr txBox="1"/>
          <p:nvPr userDrawn="1"/>
        </p:nvSpPr>
        <p:spPr>
          <a:xfrm>
            <a:off x="8568266" y="6603999"/>
            <a:ext cx="575733" cy="261610"/>
          </a:xfrm>
          <a:prstGeom prst="rect">
            <a:avLst/>
          </a:prstGeom>
          <a:noFill/>
        </p:spPr>
        <p:txBody>
          <a:bodyPr wrap="square" rtlCol="0">
            <a:spAutoFit/>
          </a:bodyPr>
          <a:lstStyle/>
          <a:p>
            <a:fld id="{0041EAAA-846D-45C9-B622-5D6D9954D7A3}" type="slidenum">
              <a:rPr lang="nl-BE" sz="1100" b="1" smtClean="0">
                <a:solidFill>
                  <a:srgbClr val="FFFF99"/>
                </a:solidFill>
                <a:latin typeface="Verdana" pitchFamily="34" charset="0"/>
                <a:ea typeface="Verdana" pitchFamily="34" charset="0"/>
                <a:cs typeface="Verdana" pitchFamily="34" charset="0"/>
              </a:rPr>
              <a:pPr/>
              <a:t>‹nr.›</a:t>
            </a:fld>
            <a:endParaRPr lang="nl-BE" sz="1100" b="1" dirty="0">
              <a:solidFill>
                <a:srgbClr val="FFFF99"/>
              </a:solidFill>
              <a:latin typeface="Verdana" pitchFamily="34" charset="0"/>
              <a:ea typeface="Verdana" pitchFamily="34" charset="0"/>
              <a:cs typeface="Verdana" pitchFamily="34" charset="0"/>
            </a:endParaRPr>
          </a:p>
        </p:txBody>
      </p:sp>
    </p:spTree>
  </p:cSld>
  <p:clrMap bg1="dk2" tx1="lt1" bg2="dk1" tx2="lt2" accent1="accent1" accent2="accent2" accent3="accent3" accent4="accent4" accent5="accent5" accent6="accent6" hlink="hlink" folHlink="folHlink"/>
  <p:sldLayoutIdLst>
    <p:sldLayoutId id="2147483657" r:id="rId1"/>
    <p:sldLayoutId id="2147483660" r:id="rId2"/>
    <p:sldLayoutId id="2147483668" r:id="rId3"/>
    <p:sldLayoutId id="2147483669" r:id="rId4"/>
    <p:sldLayoutId id="2147483670" r:id="rId5"/>
    <p:sldLayoutId id="2147483673" r:id="rId6"/>
    <p:sldLayoutId id="2147483671" r:id="rId7"/>
    <p:sldLayoutId id="2147483675" r:id="rId8"/>
  </p:sldLayoutIdLst>
  <p:timing>
    <p:tnLst>
      <p:par>
        <p:cTn id="1" dur="indefinite" restart="never" nodeType="tmRoot"/>
      </p:par>
    </p:tnLst>
  </p:timing>
  <p:hf hdr="0"/>
  <p:txStyles>
    <p:titleStyle>
      <a:lvl1pPr algn="ctr" rtl="0" fontAlgn="base">
        <a:spcBef>
          <a:spcPct val="0"/>
        </a:spcBef>
        <a:spcAft>
          <a:spcPct val="0"/>
        </a:spcAft>
        <a:defRPr sz="3200" b="1">
          <a:solidFill>
            <a:schemeClr val="tx2"/>
          </a:solidFill>
          <a:effectLst>
            <a:outerShdw blurRad="38100" dist="38100" dir="2700000" algn="tl">
              <a:srgbClr val="000000"/>
            </a:outerShdw>
          </a:effectLst>
          <a:latin typeface="Verdana" pitchFamily="34" charset="0"/>
          <a:ea typeface="Verdana" pitchFamily="34" charset="0"/>
          <a:cs typeface="Verdana" pitchFamily="34" charset="0"/>
        </a:defRPr>
      </a:lvl1pPr>
      <a:lvl2pPr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28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q"/>
        <a:defRPr sz="2400" b="1">
          <a:solidFill>
            <a:schemeClr val="tx1"/>
          </a:solidFill>
          <a:effectLst>
            <a:outerShdw blurRad="38100" dist="38100" dir="2700000" algn="tl">
              <a:srgbClr val="000000"/>
            </a:outerShdw>
          </a:effectLst>
          <a:latin typeface="Verdana" pitchFamily="34" charset="0"/>
          <a:ea typeface="Verdana" pitchFamily="34" charset="0"/>
          <a:cs typeface="Verdana" pitchFamily="34" charset="0"/>
        </a:defRPr>
      </a:lvl1pPr>
      <a:lvl2pPr marL="540000" indent="-288000" algn="l" rtl="0" fontAlgn="base">
        <a:spcBef>
          <a:spcPct val="20000"/>
        </a:spcBef>
        <a:spcAft>
          <a:spcPct val="0"/>
        </a:spcAft>
        <a:buClr>
          <a:schemeClr val="hlink"/>
        </a:buClr>
        <a:buFont typeface="Wingdings" pitchFamily="2" charset="2"/>
        <a:buChar char="v"/>
        <a:defRPr sz="2000">
          <a:solidFill>
            <a:schemeClr val="tx1"/>
          </a:solidFill>
          <a:effectLst>
            <a:outerShdw blurRad="38100" dist="38100" dir="2700000" algn="tl">
              <a:srgbClr val="000000"/>
            </a:outerShdw>
          </a:effectLst>
          <a:latin typeface="Verdana" pitchFamily="34" charset="0"/>
          <a:ea typeface="Verdana" pitchFamily="34" charset="0"/>
          <a:cs typeface="Verdana" pitchFamily="34" charset="0"/>
        </a:defRPr>
      </a:lvl2pPr>
      <a:lvl3pPr marL="900000" indent="-288000" algn="l" rtl="0" fontAlgn="base">
        <a:spcBef>
          <a:spcPct val="20000"/>
        </a:spcBef>
        <a:spcAft>
          <a:spcPct val="0"/>
        </a:spcAft>
        <a:buClr>
          <a:schemeClr val="hlink"/>
        </a:buClr>
        <a:buFont typeface="Wingdings" pitchFamily="2" charset="2"/>
        <a:buChar char="§"/>
        <a:defRPr>
          <a:solidFill>
            <a:schemeClr val="tx1"/>
          </a:solidFill>
          <a:effectLst>
            <a:outerShdw blurRad="38100" dist="38100" dir="2700000" algn="tl">
              <a:srgbClr val="000000"/>
            </a:outerShdw>
          </a:effectLst>
          <a:latin typeface="Verdana" pitchFamily="34" charset="0"/>
          <a:ea typeface="Verdana" pitchFamily="34" charset="0"/>
          <a:cs typeface="Verdana" pitchFamily="34" charset="0"/>
        </a:defRPr>
      </a:lvl3pPr>
      <a:lvl4pPr marL="1080000" indent="-288000" algn="l" rtl="0" fontAlgn="base">
        <a:spcBef>
          <a:spcPct val="20000"/>
        </a:spcBef>
        <a:spcAft>
          <a:spcPct val="0"/>
        </a:spcAft>
        <a:buClr>
          <a:srgbClr val="FFC000"/>
        </a:buClr>
        <a:buChar char="•"/>
        <a:defRPr sz="1600">
          <a:solidFill>
            <a:schemeClr val="tx1"/>
          </a:solidFill>
          <a:effectLst>
            <a:outerShdw blurRad="38100" dist="38100" dir="2700000" algn="tl">
              <a:srgbClr val="000000"/>
            </a:outerShdw>
          </a:effectLst>
          <a:latin typeface="Verdana" pitchFamily="34" charset="0"/>
          <a:ea typeface="Verdana" pitchFamily="34" charset="0"/>
          <a:cs typeface="Verdana" pitchFamily="34" charset="0"/>
        </a:defRPr>
      </a:lvl4pPr>
      <a:lvl5pPr marL="1440000" indent="-288000" algn="l" rtl="0" fontAlgn="base">
        <a:spcBef>
          <a:spcPct val="20000"/>
        </a:spcBef>
        <a:spcAft>
          <a:spcPct val="0"/>
        </a:spcAft>
        <a:buClr>
          <a:schemeClr val="hlink"/>
        </a:buClr>
        <a:buFont typeface="Wingdings" pitchFamily="2" charset="2"/>
        <a:buChar char="§"/>
        <a:defRPr sz="1600">
          <a:solidFill>
            <a:schemeClr val="tx1"/>
          </a:solidFill>
          <a:effectLst>
            <a:outerShdw blurRad="38100" dist="38100" dir="2700000" algn="tl">
              <a:srgbClr val="000000"/>
            </a:outerShdw>
          </a:effectLst>
          <a:latin typeface="Verdana" pitchFamily="34" charset="0"/>
          <a:ea typeface="Verdana" pitchFamily="34" charset="0"/>
          <a:cs typeface="Verdana" pitchFamily="34" charset="0"/>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nl-BE" smtClean="0"/>
              <a:t>Beeld</a:t>
            </a:r>
            <a:endParaRPr lang="nl-BE" dirty="0"/>
          </a:p>
        </p:txBody>
      </p:sp>
      <p:sp>
        <p:nvSpPr>
          <p:cNvPr id="14" name="Tijdelijke aanduiding voor inhoud 13"/>
          <p:cNvSpPr>
            <a:spLocks noGrp="1"/>
          </p:cNvSpPr>
          <p:nvPr>
            <p:ph sz="half" idx="1"/>
          </p:nvPr>
        </p:nvSpPr>
        <p:spPr/>
        <p:txBody>
          <a:bodyPr/>
          <a:lstStyle/>
          <a:p>
            <a:r>
              <a:rPr lang="nl-BE" smtClean="0"/>
              <a:t>CRT: Cathode-Ray Tube</a:t>
            </a:r>
          </a:p>
          <a:p>
            <a:r>
              <a:rPr lang="nl-BE" smtClean="0"/>
              <a:t>LCD: Liquid Cristal Display</a:t>
            </a:r>
            <a:endParaRPr lang="nl-B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De beeldopbouw</a:t>
            </a:r>
          </a:p>
          <a:p>
            <a:pPr lvl="1"/>
            <a:r>
              <a:rPr lang="nl-BE" dirty="0" err="1" smtClean="0"/>
              <a:t>Interlaced</a:t>
            </a:r>
            <a:r>
              <a:rPr lang="nl-BE" dirty="0" smtClean="0"/>
              <a:t> / </a:t>
            </a:r>
            <a:r>
              <a:rPr lang="nl-BE" dirty="0" err="1" smtClean="0"/>
              <a:t>Non-Interlaced</a:t>
            </a:r>
            <a:r>
              <a:rPr lang="nl-BE" dirty="0" smtClean="0"/>
              <a:t>:</a:t>
            </a:r>
          </a:p>
          <a:p>
            <a:pPr lvl="2"/>
            <a:r>
              <a:rPr lang="nl-BE" dirty="0" smtClean="0"/>
              <a:t>Omdat de beeldfrequentie toch nog een flikkerend monitorbeeld kan opleveren wordt soms gebruik gemaakt van het principe ‘</a:t>
            </a:r>
            <a:r>
              <a:rPr lang="nl-BE" dirty="0" err="1" smtClean="0"/>
              <a:t>interliniëring</a:t>
            </a:r>
            <a:r>
              <a:rPr lang="nl-BE" dirty="0" smtClean="0"/>
              <a:t>’. Met dit principe gaat men in de eerste beeldvorming de oneven lijnen tonen, terwijl in de tweede fase de even lijnen verschijnen. Op deze manier ontstaat een rasterfrequentie van tweemaal de beeldfrequentie.</a:t>
            </a:r>
            <a:endParaRPr lang="nl-NL" dirty="0" smtClean="0"/>
          </a:p>
          <a:p>
            <a:endParaRPr lang="nl-BE" dirty="0"/>
          </a:p>
        </p:txBody>
      </p:sp>
      <p:pic>
        <p:nvPicPr>
          <p:cNvPr id="6" name="Picture 4"/>
          <p:cNvPicPr>
            <a:picLocks noChangeAspect="1" noChangeArrowheads="1"/>
          </p:cNvPicPr>
          <p:nvPr/>
        </p:nvPicPr>
        <p:blipFill>
          <a:blip r:embed="rId2" cstate="print"/>
          <a:srcRect/>
          <a:stretch>
            <a:fillRect/>
          </a:stretch>
        </p:blipFill>
        <p:spPr bwMode="auto">
          <a:xfrm>
            <a:off x="3405823" y="4245928"/>
            <a:ext cx="2363787" cy="212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Monitorresolutie:</a:t>
            </a:r>
          </a:p>
          <a:p>
            <a:pPr lvl="1"/>
            <a:r>
              <a:rPr lang="nl-BE" dirty="0" smtClean="0"/>
              <a:t>Het aantal pixels = het product van het aantal pixels in een horizontale lijn vermenigvuldigd met het aantal lijnen.</a:t>
            </a:r>
          </a:p>
          <a:p>
            <a:pPr lvl="1"/>
            <a:r>
              <a:rPr lang="nl-BE" dirty="0" smtClean="0"/>
              <a:t>Een standaardmonitor heeft een verhouding van 4/3, 640x480, 800x600, 1024x786, 1152x870, 1280x1024,  1600x1200, ….</a:t>
            </a:r>
          </a:p>
          <a:p>
            <a:pPr lvl="1"/>
            <a:r>
              <a:rPr lang="nl-BE" dirty="0" smtClean="0"/>
              <a:t>Een breedbeeld CRT monitor heeft een verhouding van 16/9.</a:t>
            </a:r>
          </a:p>
          <a:p>
            <a:endParaRPr lang="nl-B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Monitorresolutie:</a:t>
            </a:r>
          </a:p>
          <a:p>
            <a:pPr lvl="1"/>
            <a:r>
              <a:rPr lang="nl-BE" dirty="0" smtClean="0"/>
              <a:t>Veel voorkomende 4/3 resoluties:</a:t>
            </a:r>
          </a:p>
          <a:p>
            <a:pPr lvl="2"/>
            <a:r>
              <a:rPr lang="nl-BE" dirty="0" smtClean="0"/>
              <a:t>VGA:	640 x 480 </a:t>
            </a:r>
            <a:r>
              <a:rPr lang="nl-BE" dirty="0" smtClean="0">
                <a:sym typeface="Wingdings" pitchFamily="2" charset="2"/>
              </a:rPr>
              <a:t></a:t>
            </a:r>
            <a:r>
              <a:rPr lang="nl-BE" dirty="0" smtClean="0"/>
              <a:t>	307.200 adresseerbare pixels</a:t>
            </a:r>
          </a:p>
          <a:p>
            <a:pPr lvl="2"/>
            <a:r>
              <a:rPr lang="nl-BE" dirty="0" smtClean="0"/>
              <a:t>S-VGA:	800 x 600 </a:t>
            </a:r>
            <a:r>
              <a:rPr lang="nl-BE" dirty="0" smtClean="0">
                <a:sym typeface="Wingdings" pitchFamily="2" charset="2"/>
              </a:rPr>
              <a:t></a:t>
            </a:r>
            <a:r>
              <a:rPr lang="nl-BE" dirty="0" smtClean="0"/>
              <a:t>	480.000 adresseerbare pixels</a:t>
            </a:r>
          </a:p>
          <a:p>
            <a:pPr lvl="2"/>
            <a:r>
              <a:rPr lang="nl-BE" dirty="0" smtClean="0"/>
              <a:t>XGA:	1027 x 768 </a:t>
            </a:r>
            <a:r>
              <a:rPr lang="nl-BE" dirty="0" smtClean="0">
                <a:sym typeface="Wingdings" pitchFamily="2" charset="2"/>
              </a:rPr>
              <a:t></a:t>
            </a:r>
            <a:r>
              <a:rPr lang="nl-BE" dirty="0" smtClean="0"/>
              <a:t>	786.432 adresseerbare pixels</a:t>
            </a:r>
          </a:p>
          <a:p>
            <a:pPr lvl="2"/>
            <a:r>
              <a:rPr lang="nl-BE" dirty="0" smtClean="0"/>
              <a:t>SXGA:	1280 x 1024 </a:t>
            </a:r>
            <a:r>
              <a:rPr lang="nl-BE" dirty="0" smtClean="0">
                <a:sym typeface="Wingdings" pitchFamily="2" charset="2"/>
              </a:rPr>
              <a:t></a:t>
            </a:r>
            <a:r>
              <a:rPr lang="nl-BE" dirty="0" smtClean="0"/>
              <a:t>1310720 adresseerbare pixels</a:t>
            </a:r>
          </a:p>
          <a:p>
            <a:pPr lvl="2"/>
            <a:r>
              <a:rPr lang="nl-BE" dirty="0" smtClean="0"/>
              <a:t>UXGA:	1600 x 1200 </a:t>
            </a:r>
            <a:r>
              <a:rPr lang="nl-BE" dirty="0" smtClean="0">
                <a:sym typeface="Wingdings" pitchFamily="2" charset="2"/>
              </a:rPr>
              <a:t> </a:t>
            </a:r>
            <a:r>
              <a:rPr lang="nl-BE" dirty="0" smtClean="0"/>
              <a:t>1920000 adresseerbare pixels</a:t>
            </a:r>
          </a:p>
          <a:p>
            <a:pPr lvl="2"/>
            <a:r>
              <a:rPr lang="nl-NL" dirty="0" smtClean="0"/>
              <a:t>QXGA:	2048 x 1536</a:t>
            </a:r>
          </a:p>
          <a:p>
            <a:pPr lvl="1"/>
            <a:r>
              <a:rPr lang="nl-BE" dirty="0" smtClean="0"/>
              <a:t>Veel voorkomende 16/9 resoluties:</a:t>
            </a:r>
          </a:p>
          <a:p>
            <a:pPr lvl="2"/>
            <a:r>
              <a:rPr lang="nl-NL" dirty="0" smtClean="0"/>
              <a:t>WXGA:  	1280 x 800</a:t>
            </a:r>
          </a:p>
          <a:p>
            <a:pPr lvl="2"/>
            <a:r>
              <a:rPr lang="nl-NL" dirty="0" smtClean="0"/>
              <a:t>WSXGA: 1680 x 1050</a:t>
            </a:r>
          </a:p>
          <a:p>
            <a:pPr lvl="2"/>
            <a:r>
              <a:rPr lang="nl-NL" dirty="0" smtClean="0"/>
              <a:t>WUXGA: 1920 x 1200 </a:t>
            </a:r>
            <a:endParaRPr lang="nl-BE" dirty="0" smtClean="0"/>
          </a:p>
          <a:p>
            <a:endParaRPr lang="nl-B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Monitorgrootte</a:t>
            </a:r>
          </a:p>
          <a:p>
            <a:pPr lvl="1"/>
            <a:r>
              <a:rPr lang="nl-BE" dirty="0" smtClean="0"/>
              <a:t>Diagonaal opgemeten en uitgedrukt in inch.</a:t>
            </a:r>
          </a:p>
          <a:p>
            <a:pPr lvl="1"/>
            <a:r>
              <a:rPr lang="nl-BE" dirty="0" smtClean="0"/>
              <a:t>Het zichtbare deel (V.I.S.: </a:t>
            </a:r>
            <a:r>
              <a:rPr lang="nl-BE" dirty="0" err="1" smtClean="0"/>
              <a:t>Viewable</a:t>
            </a:r>
            <a:r>
              <a:rPr lang="nl-BE" dirty="0" smtClean="0"/>
              <a:t> image </a:t>
            </a:r>
            <a:r>
              <a:rPr lang="nl-BE" dirty="0" err="1" smtClean="0"/>
              <a:t>size</a:t>
            </a:r>
            <a:r>
              <a:rPr lang="nl-BE" dirty="0" smtClean="0"/>
              <a:t>) verschilt van de werkelijke afmeting van de beeldbuis. </a:t>
            </a:r>
          </a:p>
          <a:p>
            <a:pPr lvl="1"/>
            <a:r>
              <a:rPr lang="nl-BE" dirty="0" smtClean="0"/>
              <a:t>Een scherm van 17 inch heeft een VIS die net onder 16 inch ligt.</a:t>
            </a:r>
          </a:p>
          <a:p>
            <a:pPr lvl="1"/>
            <a:r>
              <a:rPr lang="nl-BE" dirty="0" smtClean="0"/>
              <a:t>Een 14 inch scherm met afmetingen van 284,5 mm op 216,3 mm geeft met een dot </a:t>
            </a:r>
            <a:r>
              <a:rPr lang="nl-BE" dirty="0" err="1" smtClean="0"/>
              <a:t>pitch</a:t>
            </a:r>
            <a:r>
              <a:rPr lang="nl-BE" dirty="0" smtClean="0"/>
              <a:t> van 0,30 mm een resolutie van 948x721 punten. De standaard modus van 800x600 pixel geeft hier de beste beeldkwaliteit.</a:t>
            </a:r>
          </a:p>
          <a:p>
            <a:endParaRPr lang="nl-B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ChangeArrowheads="1"/>
          </p:cNvSpPr>
          <p:nvPr/>
        </p:nvSpPr>
        <p:spPr bwMode="auto">
          <a:xfrm>
            <a:off x="160338" y="142875"/>
            <a:ext cx="2349500" cy="457200"/>
          </a:xfrm>
          <a:prstGeom prst="rect">
            <a:avLst/>
          </a:prstGeom>
          <a:noFill/>
          <a:ln w="9525" algn="ctr">
            <a:noFill/>
            <a:miter lim="800000"/>
            <a:headEnd/>
            <a:tailEnd/>
          </a:ln>
          <a:effectLst/>
        </p:spPr>
        <p:txBody>
          <a:bodyPr wrap="none" anchor="ctr">
            <a:spAutoFit/>
          </a:bodyPr>
          <a:lstStyle/>
          <a:p>
            <a:pPr eaLnBrk="1" hangingPunct="1"/>
            <a:r>
              <a:rPr lang="nl-NL" sz="2400" b="1">
                <a:solidFill>
                  <a:schemeClr val="bg1"/>
                </a:solidFill>
              </a:rPr>
              <a:t>Monitorgrootte</a:t>
            </a:r>
          </a:p>
        </p:txBody>
      </p:sp>
      <p:pic>
        <p:nvPicPr>
          <p:cNvPr id="623623" name="Picture 7"/>
          <p:cNvPicPr>
            <a:picLocks noChangeAspect="1" noChangeArrowheads="1"/>
          </p:cNvPicPr>
          <p:nvPr/>
        </p:nvPicPr>
        <p:blipFill>
          <a:blip r:embed="rId3" cstate="print"/>
          <a:srcRect/>
          <a:stretch>
            <a:fillRect/>
          </a:stretch>
        </p:blipFill>
        <p:spPr bwMode="auto">
          <a:xfrm>
            <a:off x="120650" y="600075"/>
            <a:ext cx="4573588" cy="2506663"/>
          </a:xfrm>
          <a:prstGeom prst="rect">
            <a:avLst/>
          </a:prstGeom>
          <a:noFill/>
          <a:ln w="9525">
            <a:noFill/>
            <a:miter lim="800000"/>
            <a:headEnd/>
            <a:tailEnd/>
          </a:ln>
        </p:spPr>
      </p:pic>
      <p:graphicFrame>
        <p:nvGraphicFramePr>
          <p:cNvPr id="623624" name="Object 8"/>
          <p:cNvGraphicFramePr>
            <a:graphicFrameLocks noGrp="1" noChangeAspect="1"/>
          </p:cNvGraphicFramePr>
          <p:nvPr>
            <p:ph idx="4294967295"/>
          </p:nvPr>
        </p:nvGraphicFramePr>
        <p:xfrm>
          <a:off x="3262313" y="3176588"/>
          <a:ext cx="5881687" cy="3570287"/>
        </p:xfrm>
        <a:graphic>
          <a:graphicData uri="http://schemas.openxmlformats.org/presentationml/2006/ole">
            <mc:AlternateContent xmlns:mc="http://schemas.openxmlformats.org/markup-compatibility/2006">
              <mc:Choice xmlns:v="urn:schemas-microsoft-com:vml" Requires="v">
                <p:oleObj spid="_x0000_s1029" name="Afbeelding" r:id="rId4" imgW="4533840" imgH="2752560" progId="Word.Picture.8">
                  <p:embed/>
                </p:oleObj>
              </mc:Choice>
              <mc:Fallback>
                <p:oleObj name="Afbeelding" r:id="rId4" imgW="4533840" imgH="2752560" progId="Word.Picture.8">
                  <p:embed/>
                  <p:pic>
                    <p:nvPicPr>
                      <p:cNvPr id="0" name="Object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313" y="3176588"/>
                        <a:ext cx="5881687" cy="357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Aantal kleuren per beeldpunt</a:t>
            </a:r>
          </a:p>
          <a:p>
            <a:pPr lvl="1"/>
            <a:r>
              <a:rPr lang="nl-BE" dirty="0" smtClean="0"/>
              <a:t>24 bits per beeldpunt beschikbaar.</a:t>
            </a:r>
          </a:p>
          <a:p>
            <a:pPr lvl="1"/>
            <a:r>
              <a:rPr lang="nl-BE" dirty="0" smtClean="0"/>
              <a:t>8 bits voor elk van de 3 </a:t>
            </a:r>
            <a:r>
              <a:rPr lang="nl-BE" dirty="0" err="1" smtClean="0"/>
              <a:t>additieve</a:t>
            </a:r>
            <a:r>
              <a:rPr lang="nl-BE" dirty="0" smtClean="0"/>
              <a:t> kleuren beschikbaar, of 256 tinten per kleur of 16,8 miljoen kleuren in totaal.</a:t>
            </a:r>
          </a:p>
          <a:p>
            <a:pPr lvl="1"/>
            <a:r>
              <a:rPr lang="nl-BE" dirty="0" err="1" smtClean="0"/>
              <a:t>Digitaal-analoog</a:t>
            </a:r>
            <a:r>
              <a:rPr lang="nl-BE" dirty="0" smtClean="0"/>
              <a:t> omzetter</a:t>
            </a:r>
          </a:p>
        </p:txBody>
      </p:sp>
      <p:pic>
        <p:nvPicPr>
          <p:cNvPr id="6" name="Picture 5"/>
          <p:cNvPicPr>
            <a:picLocks noChangeAspect="1" noChangeArrowheads="1"/>
          </p:cNvPicPr>
          <p:nvPr/>
        </p:nvPicPr>
        <p:blipFill>
          <a:blip r:embed="rId2" cstate="print"/>
          <a:srcRect/>
          <a:stretch>
            <a:fillRect/>
          </a:stretch>
        </p:blipFill>
        <p:spPr bwMode="auto">
          <a:xfrm>
            <a:off x="4675188" y="2597150"/>
            <a:ext cx="4110037" cy="3881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LCD-monitor</a:t>
            </a:r>
            <a:endParaRPr lang="nl-BE" dirty="0"/>
          </a:p>
        </p:txBody>
      </p:sp>
      <p:sp>
        <p:nvSpPr>
          <p:cNvPr id="3" name="Tijdelijke aanduiding voor inhoud 2"/>
          <p:cNvSpPr>
            <a:spLocks noGrp="1"/>
          </p:cNvSpPr>
          <p:nvPr>
            <p:ph sz="half" idx="1"/>
          </p:nvPr>
        </p:nvSpPr>
        <p:spPr/>
        <p:txBody>
          <a:bodyPr/>
          <a:lstStyle/>
          <a:p>
            <a:r>
              <a:rPr lang="nl-BE" dirty="0" err="1" smtClean="0"/>
              <a:t>Liquid</a:t>
            </a:r>
            <a:r>
              <a:rPr lang="nl-BE" dirty="0" smtClean="0"/>
              <a:t> </a:t>
            </a:r>
            <a:r>
              <a:rPr lang="nl-BE" dirty="0" err="1" smtClean="0"/>
              <a:t>Cristal</a:t>
            </a:r>
            <a:r>
              <a:rPr lang="nl-BE" dirty="0" smtClean="0"/>
              <a:t> Display</a:t>
            </a:r>
          </a:p>
          <a:p>
            <a:pPr lvl="1"/>
            <a:r>
              <a:rPr lang="nl-BE" dirty="0" smtClean="0"/>
              <a:t>Cellen met een vloeibaar kristal die zich tussen twee glasplaten achter een fluorescerend paneel bevinden en elk beeldpunt van de afbeelding via een filter oplichten.</a:t>
            </a:r>
          </a:p>
          <a:p>
            <a:pPr lvl="1"/>
            <a:r>
              <a:rPr lang="nl-BE" dirty="0" smtClean="0"/>
              <a:t>Oudere </a:t>
            </a:r>
            <a:r>
              <a:rPr lang="nl-BE" dirty="0" err="1" smtClean="0"/>
              <a:t>LCD-schermen</a:t>
            </a:r>
            <a:r>
              <a:rPr lang="nl-BE" dirty="0" smtClean="0"/>
              <a:t> = passieve matrix technologie.</a:t>
            </a:r>
          </a:p>
          <a:p>
            <a:pPr lvl="1"/>
            <a:r>
              <a:rPr lang="nl-BE" dirty="0" smtClean="0"/>
              <a:t>Nieuwere </a:t>
            </a:r>
            <a:r>
              <a:rPr lang="nl-BE" dirty="0" err="1" smtClean="0"/>
              <a:t>LCD-schermen</a:t>
            </a:r>
            <a:r>
              <a:rPr lang="nl-BE" dirty="0" smtClean="0"/>
              <a:t> = actieve </a:t>
            </a:r>
            <a:r>
              <a:rPr lang="nl-BE" dirty="0" err="1" smtClean="0"/>
              <a:t>matrix-technologie</a:t>
            </a:r>
            <a:r>
              <a:rPr lang="nl-BE" dirty="0" smtClean="0"/>
              <a:t>:</a:t>
            </a:r>
          </a:p>
          <a:p>
            <a:pPr lvl="2"/>
            <a:r>
              <a:rPr lang="nl-BE" dirty="0" smtClean="0"/>
              <a:t>Elk beeldpunt constant gevoed.</a:t>
            </a:r>
          </a:p>
          <a:p>
            <a:pPr lvl="2"/>
            <a:r>
              <a:rPr lang="nl-BE" dirty="0" smtClean="0"/>
              <a:t>Het resultaat is een permanent helder beeld.</a:t>
            </a:r>
            <a:endParaRPr lang="nl-B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LCD-monitor</a:t>
            </a:r>
            <a:endParaRPr lang="nl-BE" dirty="0"/>
          </a:p>
        </p:txBody>
      </p:sp>
      <p:sp>
        <p:nvSpPr>
          <p:cNvPr id="3" name="Tijdelijke aanduiding voor inhoud 2"/>
          <p:cNvSpPr>
            <a:spLocks noGrp="1"/>
          </p:cNvSpPr>
          <p:nvPr>
            <p:ph sz="half" idx="1"/>
          </p:nvPr>
        </p:nvSpPr>
        <p:spPr/>
        <p:txBody>
          <a:bodyPr/>
          <a:lstStyle/>
          <a:p>
            <a:r>
              <a:rPr lang="nl-BE" dirty="0" smtClean="0"/>
              <a:t>Actieve Matrix (</a:t>
            </a:r>
            <a:r>
              <a:rPr lang="nl-BE" dirty="0" err="1" smtClean="0"/>
              <a:t>Thin</a:t>
            </a:r>
            <a:r>
              <a:rPr lang="nl-BE" dirty="0" smtClean="0"/>
              <a:t> Film Transistors)</a:t>
            </a:r>
          </a:p>
          <a:p>
            <a:pPr lvl="1"/>
            <a:r>
              <a:rPr lang="nl-BE" dirty="0" err="1" smtClean="0"/>
              <a:t>TFT’s</a:t>
            </a:r>
            <a:r>
              <a:rPr lang="nl-BE" dirty="0" smtClean="0"/>
              <a:t> zijn opgebouwd uit een matrix van kleine </a:t>
            </a:r>
            <a:r>
              <a:rPr lang="nl-BE" dirty="0" err="1" smtClean="0"/>
              <a:t>transistoren</a:t>
            </a:r>
            <a:r>
              <a:rPr lang="nl-BE" dirty="0" smtClean="0"/>
              <a:t> en condensatoren.</a:t>
            </a:r>
          </a:p>
          <a:p>
            <a:pPr lvl="1"/>
            <a:r>
              <a:rPr lang="nl-BE" dirty="0" smtClean="0"/>
              <a:t>Elke pixel kan apart geadresseerd worden via zijn rij en kolom.</a:t>
            </a:r>
          </a:p>
          <a:p>
            <a:pPr lvl="1"/>
            <a:r>
              <a:rPr lang="nl-BE" dirty="0" smtClean="0"/>
              <a:t>De condensator zorgt ervoor dat de lading behouden blijft tot de volgende verversingscyclus.</a:t>
            </a:r>
          </a:p>
          <a:p>
            <a:pPr lvl="1"/>
            <a:r>
              <a:rPr lang="nl-BE" dirty="0" smtClean="0"/>
              <a:t>Zeer korte responstijd (geen </a:t>
            </a:r>
            <a:r>
              <a:rPr lang="nl-BE" dirty="0" err="1" smtClean="0"/>
              <a:t>ghost</a:t>
            </a:r>
            <a:r>
              <a:rPr lang="nl-BE" dirty="0" smtClean="0"/>
              <a:t> images).</a:t>
            </a:r>
          </a:p>
          <a:p>
            <a:pPr lvl="1"/>
            <a:r>
              <a:rPr lang="nl-BE" dirty="0" smtClean="0"/>
              <a:t>In staat om een enkele pixel aan te passen (scherpe beelden met veel contrast).</a:t>
            </a:r>
          </a:p>
          <a:p>
            <a:endParaRPr lang="nl-B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LCD-monitor</a:t>
            </a:r>
            <a:endParaRPr lang="nl-BE" dirty="0"/>
          </a:p>
        </p:txBody>
      </p:sp>
      <p:sp>
        <p:nvSpPr>
          <p:cNvPr id="3" name="Tijdelijke aanduiding voor inhoud 2"/>
          <p:cNvSpPr>
            <a:spLocks noGrp="1"/>
          </p:cNvSpPr>
          <p:nvPr>
            <p:ph sz="half" idx="1"/>
          </p:nvPr>
        </p:nvSpPr>
        <p:spPr/>
        <p:txBody>
          <a:bodyPr/>
          <a:lstStyle/>
          <a:p>
            <a:r>
              <a:rPr lang="nl-BE" dirty="0" smtClean="0"/>
              <a:t>Kleurenweergave</a:t>
            </a:r>
          </a:p>
          <a:p>
            <a:pPr lvl="1"/>
            <a:r>
              <a:rPr lang="nl-BE" dirty="0" smtClean="0"/>
              <a:t>Elk kristal kan door wijziging van het voltage in 256 stappen onttwist worden.</a:t>
            </a:r>
          </a:p>
          <a:p>
            <a:pPr lvl="1"/>
            <a:r>
              <a:rPr lang="nl-BE" dirty="0" smtClean="0"/>
              <a:t>Dit geeft 16.8 miljoen mogelijke kleuren (3 kleuren per pixel).</a:t>
            </a:r>
          </a:p>
          <a:p>
            <a:endParaRPr lang="nl-BE" dirty="0"/>
          </a:p>
        </p:txBody>
      </p:sp>
      <p:pic>
        <p:nvPicPr>
          <p:cNvPr id="6" name="Picture 5" descr="lcd-color1"/>
          <p:cNvPicPr>
            <a:picLocks noChangeAspect="1" noChangeArrowheads="1"/>
          </p:cNvPicPr>
          <p:nvPr/>
        </p:nvPicPr>
        <p:blipFill>
          <a:blip r:embed="rId2" cstate="print"/>
          <a:srcRect/>
          <a:stretch>
            <a:fillRect/>
          </a:stretch>
        </p:blipFill>
        <p:spPr bwMode="auto">
          <a:xfrm>
            <a:off x="1838643" y="3817938"/>
            <a:ext cx="2735262" cy="2133600"/>
          </a:xfrm>
          <a:prstGeom prst="rect">
            <a:avLst/>
          </a:prstGeom>
          <a:noFill/>
        </p:spPr>
      </p:pic>
      <p:pic>
        <p:nvPicPr>
          <p:cNvPr id="7" name="Picture 7" descr="lcd-color2"/>
          <p:cNvPicPr>
            <a:picLocks noChangeAspect="1" noChangeArrowheads="1"/>
          </p:cNvPicPr>
          <p:nvPr/>
        </p:nvPicPr>
        <p:blipFill>
          <a:blip r:embed="rId3" cstate="print"/>
          <a:srcRect/>
          <a:stretch>
            <a:fillRect/>
          </a:stretch>
        </p:blipFill>
        <p:spPr bwMode="auto">
          <a:xfrm>
            <a:off x="4684713" y="3817938"/>
            <a:ext cx="2735262" cy="2133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LCD-monitor</a:t>
            </a:r>
            <a:endParaRPr lang="nl-BE" dirty="0"/>
          </a:p>
        </p:txBody>
      </p:sp>
      <p:sp>
        <p:nvSpPr>
          <p:cNvPr id="3" name="Tijdelijke aanduiding voor inhoud 2"/>
          <p:cNvSpPr>
            <a:spLocks noGrp="1"/>
          </p:cNvSpPr>
          <p:nvPr>
            <p:ph sz="half" idx="1"/>
          </p:nvPr>
        </p:nvSpPr>
        <p:spPr/>
        <p:txBody>
          <a:bodyPr/>
          <a:lstStyle/>
          <a:p>
            <a:r>
              <a:rPr lang="nl-BE" dirty="0" smtClean="0"/>
              <a:t>Monitorgrootte en resolutie</a:t>
            </a:r>
          </a:p>
          <a:p>
            <a:pPr lvl="1"/>
            <a:r>
              <a:rPr lang="nl-BE" dirty="0" smtClean="0"/>
              <a:t>De opgegeven grootte komt overeen met de werkelijke grootte (</a:t>
            </a:r>
            <a:r>
              <a:rPr lang="nl-BE" dirty="0" err="1" smtClean="0"/>
              <a:t>native</a:t>
            </a:r>
            <a:r>
              <a:rPr lang="nl-BE" dirty="0" smtClean="0"/>
              <a:t> </a:t>
            </a:r>
            <a:r>
              <a:rPr lang="nl-BE" dirty="0" err="1" smtClean="0"/>
              <a:t>resolution</a:t>
            </a:r>
            <a:r>
              <a:rPr lang="nl-BE" dirty="0" smtClean="0"/>
              <a:t>).</a:t>
            </a:r>
          </a:p>
          <a:p>
            <a:pPr lvl="1"/>
            <a:r>
              <a:rPr lang="nl-BE" dirty="0" smtClean="0"/>
              <a:t>De opgegeven resolutie is hardwarematig aanwezig in het aantal </a:t>
            </a:r>
            <a:r>
              <a:rPr lang="nl-BE" dirty="0" err="1" smtClean="0"/>
              <a:t>transistoren</a:t>
            </a:r>
            <a:r>
              <a:rPr lang="nl-BE" dirty="0" smtClean="0"/>
              <a:t>.</a:t>
            </a:r>
          </a:p>
          <a:p>
            <a:pPr lvl="2"/>
            <a:r>
              <a:rPr lang="nl-NL" dirty="0" smtClean="0"/>
              <a:t>15 inch = 1024x768 </a:t>
            </a:r>
          </a:p>
          <a:p>
            <a:pPr lvl="2"/>
            <a:r>
              <a:rPr lang="nl-NL" dirty="0" smtClean="0"/>
              <a:t>17 of 19 inch = 1280x1024 </a:t>
            </a:r>
          </a:p>
          <a:p>
            <a:pPr lvl="2"/>
            <a:r>
              <a:rPr lang="nl-NL" dirty="0" smtClean="0"/>
              <a:t>20 inch = 1600x1200 </a:t>
            </a:r>
            <a:endParaRPr lang="nl-BE" dirty="0" smtClean="0"/>
          </a:p>
          <a:p>
            <a:pPr lvl="1"/>
            <a:r>
              <a:rPr lang="nl-BE" dirty="0" smtClean="0"/>
              <a:t>Een resolutie van 1280 x 1024 geeft in totaal 3.932.160 </a:t>
            </a:r>
            <a:r>
              <a:rPr lang="nl-BE" dirty="0" err="1" smtClean="0"/>
              <a:t>transistoren</a:t>
            </a:r>
            <a:r>
              <a:rPr lang="nl-BE" dirty="0" smtClean="0"/>
              <a:t>.</a:t>
            </a:r>
          </a:p>
          <a:p>
            <a:pPr lvl="1"/>
            <a:r>
              <a:rPr lang="nl-BE" dirty="0" smtClean="0"/>
              <a:t>Transistor die stuk is geeft een “BAD PIXEL”</a:t>
            </a:r>
          </a:p>
          <a:p>
            <a:pPr lvl="2"/>
            <a:r>
              <a:rPr lang="nl-BE" dirty="0" err="1" smtClean="0"/>
              <a:t>Dark</a:t>
            </a:r>
            <a:r>
              <a:rPr lang="nl-BE" dirty="0" smtClean="0"/>
              <a:t> pixel, </a:t>
            </a:r>
            <a:r>
              <a:rPr lang="nl-BE" dirty="0" err="1" smtClean="0"/>
              <a:t>Bright</a:t>
            </a:r>
            <a:r>
              <a:rPr lang="nl-BE" dirty="0" smtClean="0"/>
              <a:t> pixel</a:t>
            </a:r>
          </a:p>
          <a:p>
            <a:endParaRPr lang="nl-B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Kleurenmonitor</a:t>
            </a:r>
            <a:endParaRPr lang="nl-BE" dirty="0"/>
          </a:p>
        </p:txBody>
      </p:sp>
      <p:sp>
        <p:nvSpPr>
          <p:cNvPr id="3" name="Tijdelijke aanduiding voor inhoud 2"/>
          <p:cNvSpPr>
            <a:spLocks noGrp="1"/>
          </p:cNvSpPr>
          <p:nvPr>
            <p:ph sz="half" idx="1"/>
          </p:nvPr>
        </p:nvSpPr>
        <p:spPr/>
        <p:txBody>
          <a:bodyPr/>
          <a:lstStyle/>
          <a:p>
            <a:r>
              <a:rPr lang="nl-BE" dirty="0" smtClean="0"/>
              <a:t>De kleurenmonitor met CRT:</a:t>
            </a:r>
          </a:p>
          <a:p>
            <a:pPr lvl="1"/>
            <a:r>
              <a:rPr lang="nl-BE" dirty="0" err="1" smtClean="0"/>
              <a:t>Cathode-Ray</a:t>
            </a:r>
            <a:r>
              <a:rPr lang="nl-BE" dirty="0" smtClean="0"/>
              <a:t> Tube: een projectie van beelden aan de binnenzijde van een glazen beeldbuis.</a:t>
            </a:r>
          </a:p>
          <a:p>
            <a:pPr lvl="1"/>
            <a:r>
              <a:rPr lang="nl-BE" dirty="0" smtClean="0"/>
              <a:t>Opgebouwd d.m.v. kathodestralen.</a:t>
            </a:r>
          </a:p>
          <a:p>
            <a:pPr lvl="1"/>
            <a:r>
              <a:rPr lang="nl-BE" dirty="0" err="1" smtClean="0"/>
              <a:t>Additieve</a:t>
            </a:r>
            <a:r>
              <a:rPr lang="nl-BE" dirty="0" smtClean="0"/>
              <a:t> kleuren = </a:t>
            </a:r>
            <a:r>
              <a:rPr lang="nl-BE" dirty="0" smtClean="0">
                <a:solidFill>
                  <a:srgbClr val="FF0000"/>
                </a:solidFill>
              </a:rPr>
              <a:t>Rood</a:t>
            </a:r>
            <a:r>
              <a:rPr lang="nl-BE" dirty="0" smtClean="0"/>
              <a:t>, </a:t>
            </a:r>
            <a:r>
              <a:rPr lang="nl-BE" dirty="0" smtClean="0">
                <a:solidFill>
                  <a:srgbClr val="00B050"/>
                </a:solidFill>
              </a:rPr>
              <a:t>Groen</a:t>
            </a:r>
            <a:r>
              <a:rPr lang="nl-BE" dirty="0" smtClean="0"/>
              <a:t>, </a:t>
            </a:r>
            <a:r>
              <a:rPr lang="nl-BE" dirty="0" smtClean="0">
                <a:solidFill>
                  <a:srgbClr val="0070C0"/>
                </a:solidFill>
              </a:rPr>
              <a:t>Blauw</a:t>
            </a:r>
            <a:r>
              <a:rPr lang="nl-BE" dirty="0" smtClean="0"/>
              <a:t> (RGB).</a:t>
            </a:r>
          </a:p>
          <a:p>
            <a:pPr lvl="1"/>
            <a:r>
              <a:rPr lang="nl-BE" dirty="0" smtClean="0"/>
              <a:t>Afhankelijk van de mogelijkheden van zowel de monitor als de grafische kaart worden 16, 256, 65K (high color) of 16.8 M (</a:t>
            </a:r>
            <a:r>
              <a:rPr lang="nl-BE" dirty="0" err="1" smtClean="0"/>
              <a:t>true</a:t>
            </a:r>
            <a:r>
              <a:rPr lang="nl-BE" dirty="0" smtClean="0"/>
              <a:t> color) verschillende kleuren bekomen.</a:t>
            </a:r>
            <a:endParaRPr lang="nl-NL" dirty="0" smtClean="0"/>
          </a:p>
          <a:p>
            <a:endParaRPr lang="nl-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LCD-monitor</a:t>
            </a:r>
            <a:endParaRPr lang="nl-BE" dirty="0"/>
          </a:p>
        </p:txBody>
      </p:sp>
      <p:sp>
        <p:nvSpPr>
          <p:cNvPr id="3" name="Tijdelijke aanduiding voor inhoud 2"/>
          <p:cNvSpPr>
            <a:spLocks noGrp="1"/>
          </p:cNvSpPr>
          <p:nvPr>
            <p:ph sz="half" idx="1"/>
          </p:nvPr>
        </p:nvSpPr>
        <p:spPr/>
        <p:txBody>
          <a:bodyPr/>
          <a:lstStyle/>
          <a:p>
            <a:r>
              <a:rPr lang="nl-BE" dirty="0" smtClean="0"/>
              <a:t>Aansluitingen</a:t>
            </a:r>
          </a:p>
          <a:p>
            <a:pPr lvl="1"/>
            <a:r>
              <a:rPr lang="nl-BE" dirty="0" smtClean="0"/>
              <a:t>Analoge VGA, digitale DVI (digital video interface) of HDMI connector.</a:t>
            </a:r>
          </a:p>
          <a:p>
            <a:r>
              <a:rPr lang="nl-BE" dirty="0" smtClean="0"/>
              <a:t>Inkijkhoek (</a:t>
            </a:r>
            <a:r>
              <a:rPr lang="nl-BE" dirty="0" err="1" smtClean="0"/>
              <a:t>viewing</a:t>
            </a:r>
            <a:r>
              <a:rPr lang="nl-BE" dirty="0" smtClean="0"/>
              <a:t> </a:t>
            </a:r>
            <a:r>
              <a:rPr lang="nl-BE" dirty="0" err="1" smtClean="0"/>
              <a:t>angle</a:t>
            </a:r>
            <a:r>
              <a:rPr lang="nl-BE" dirty="0" smtClean="0"/>
              <a:t>)</a:t>
            </a:r>
          </a:p>
          <a:p>
            <a:pPr lvl="1"/>
            <a:r>
              <a:rPr lang="nl-BE" dirty="0" smtClean="0"/>
              <a:t>Gewoonlijk tussen de 120 en 170 graden.</a:t>
            </a:r>
          </a:p>
          <a:p>
            <a:r>
              <a:rPr lang="nl-BE" dirty="0" err="1" smtClean="0"/>
              <a:t>Luminantie</a:t>
            </a:r>
            <a:r>
              <a:rPr lang="nl-BE" dirty="0" smtClean="0"/>
              <a:t> (</a:t>
            </a:r>
            <a:r>
              <a:rPr lang="nl-BE" dirty="0" err="1" smtClean="0"/>
              <a:t>brightness</a:t>
            </a:r>
            <a:r>
              <a:rPr lang="nl-BE" dirty="0" smtClean="0"/>
              <a:t>) </a:t>
            </a:r>
          </a:p>
          <a:p>
            <a:pPr lvl="1"/>
            <a:r>
              <a:rPr lang="nl-BE" dirty="0" smtClean="0"/>
              <a:t>Opgegeven in </a:t>
            </a:r>
            <a:r>
              <a:rPr lang="nl-BE" dirty="0" err="1" smtClean="0"/>
              <a:t>candelas</a:t>
            </a:r>
            <a:r>
              <a:rPr lang="nl-BE" dirty="0" smtClean="0"/>
              <a:t> per m</a:t>
            </a:r>
            <a:r>
              <a:rPr lang="nl-BE" baseline="30000" dirty="0" smtClean="0"/>
              <a:t>2</a:t>
            </a:r>
            <a:r>
              <a:rPr lang="nl-BE" dirty="0" smtClean="0"/>
              <a:t> (cd/m</a:t>
            </a:r>
            <a:r>
              <a:rPr lang="nl-BE" baseline="30000" dirty="0" smtClean="0"/>
              <a:t>2</a:t>
            </a:r>
            <a:r>
              <a:rPr lang="nl-BE" dirty="0" smtClean="0"/>
              <a:t>).</a:t>
            </a:r>
          </a:p>
          <a:p>
            <a:pPr lvl="1"/>
            <a:r>
              <a:rPr lang="nl-BE" dirty="0" smtClean="0"/>
              <a:t>Gangbare waarden zijn 300 – 600 cd/m</a:t>
            </a:r>
            <a:r>
              <a:rPr lang="nl-BE" baseline="30000" dirty="0" smtClean="0"/>
              <a:t>2</a:t>
            </a:r>
            <a:r>
              <a:rPr lang="nl-BE" dirty="0" smtClean="0"/>
              <a:t>.</a:t>
            </a:r>
          </a:p>
          <a:p>
            <a:r>
              <a:rPr lang="nl-BE" dirty="0" smtClean="0"/>
              <a:t>Contrast Ratio</a:t>
            </a:r>
          </a:p>
          <a:p>
            <a:pPr lvl="1"/>
            <a:r>
              <a:rPr lang="nl-BE" dirty="0" smtClean="0"/>
              <a:t>De mate waarin lichte en donkere vlakken kunnen weergegeven worden (450:1, 600:1, …).</a:t>
            </a:r>
          </a:p>
          <a:p>
            <a:endParaRPr lang="nl-B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Vergelijking CRT - LCD monitoren</a:t>
            </a:r>
            <a:endParaRPr lang="nl-BE" dirty="0"/>
          </a:p>
        </p:txBody>
      </p:sp>
      <p:sp>
        <p:nvSpPr>
          <p:cNvPr id="3" name="Tijdelijke aanduiding voor inhoud 2"/>
          <p:cNvSpPr>
            <a:spLocks noGrp="1"/>
          </p:cNvSpPr>
          <p:nvPr>
            <p:ph sz="half" idx="1"/>
          </p:nvPr>
        </p:nvSpPr>
        <p:spPr/>
        <p:txBody>
          <a:bodyPr/>
          <a:lstStyle/>
          <a:p>
            <a:r>
              <a:rPr lang="nl-BE" dirty="0" smtClean="0"/>
              <a:t>Stroomverbruik</a:t>
            </a:r>
          </a:p>
          <a:p>
            <a:pPr lvl="1"/>
            <a:r>
              <a:rPr lang="nl-BE" dirty="0" smtClean="0"/>
              <a:t>Minder dan de helft voor LCD.</a:t>
            </a:r>
          </a:p>
          <a:p>
            <a:r>
              <a:rPr lang="nl-BE" dirty="0" smtClean="0"/>
              <a:t>Grootte en gewicht</a:t>
            </a:r>
          </a:p>
          <a:p>
            <a:pPr lvl="1"/>
            <a:r>
              <a:rPr lang="nl-BE" dirty="0" smtClean="0"/>
              <a:t>LCD nemen veel minder plaats in.</a:t>
            </a:r>
          </a:p>
          <a:p>
            <a:r>
              <a:rPr lang="nl-BE" dirty="0" smtClean="0"/>
              <a:t>Aanpasbaarheid </a:t>
            </a:r>
          </a:p>
          <a:p>
            <a:pPr lvl="1"/>
            <a:r>
              <a:rPr lang="nl-BE" dirty="0" smtClean="0"/>
              <a:t>LCD zijn aan te passen in de hoogte, de hoeken soms zelf de oriëntatie.</a:t>
            </a:r>
          </a:p>
          <a:p>
            <a:r>
              <a:rPr lang="nl-BE" dirty="0" smtClean="0"/>
              <a:t>Ergonomie</a:t>
            </a:r>
          </a:p>
          <a:p>
            <a:pPr lvl="1"/>
            <a:r>
              <a:rPr lang="nl-BE" dirty="0" smtClean="0"/>
              <a:t>LCD: flikkervrij en scherper beeld (zeker tekst).</a:t>
            </a:r>
          </a:p>
          <a:p>
            <a:r>
              <a:rPr lang="nl-BE" dirty="0" smtClean="0"/>
              <a:t>Kleurweergave</a:t>
            </a:r>
          </a:p>
          <a:p>
            <a:pPr lvl="1"/>
            <a:r>
              <a:rPr lang="nl-BE" dirty="0" smtClean="0"/>
              <a:t>CRT heeft natuurgetrouwere kleurweergave.</a:t>
            </a:r>
            <a:endParaRPr lang="nl-B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9837" name="Picture 13" descr="basic-rgb"/>
          <p:cNvPicPr>
            <a:picLocks noChangeAspect="1" noChangeArrowheads="1"/>
          </p:cNvPicPr>
          <p:nvPr/>
        </p:nvPicPr>
        <p:blipFill>
          <a:blip r:embed="rId2" cstate="print"/>
          <a:srcRect/>
          <a:stretch>
            <a:fillRect/>
          </a:stretch>
        </p:blipFill>
        <p:spPr bwMode="auto">
          <a:xfrm>
            <a:off x="0" y="0"/>
            <a:ext cx="4914900" cy="4914900"/>
          </a:xfrm>
          <a:prstGeom prst="rect">
            <a:avLst/>
          </a:prstGeom>
          <a:noFill/>
        </p:spPr>
      </p:pic>
      <p:sp>
        <p:nvSpPr>
          <p:cNvPr id="589838" name="Text Box 14"/>
          <p:cNvSpPr txBox="1">
            <a:spLocks noChangeArrowheads="1"/>
          </p:cNvSpPr>
          <p:nvPr/>
        </p:nvSpPr>
        <p:spPr bwMode="auto">
          <a:xfrm>
            <a:off x="5065713" y="750888"/>
            <a:ext cx="2246312" cy="942975"/>
          </a:xfrm>
          <a:prstGeom prst="rect">
            <a:avLst/>
          </a:prstGeom>
          <a:noFill/>
          <a:ln w="9525" algn="ctr">
            <a:noFill/>
            <a:miter lim="800000"/>
            <a:headEnd/>
            <a:tailEnd/>
          </a:ln>
          <a:effectLst/>
        </p:spPr>
        <p:txBody>
          <a:bodyPr wrap="none" anchor="b" anchorCtr="1">
            <a:spAutoFit/>
          </a:bodyPr>
          <a:lstStyle/>
          <a:p>
            <a:pPr algn="ctr"/>
            <a:r>
              <a:rPr lang="nl-NL" sz="1400">
                <a:solidFill>
                  <a:schemeClr val="bg1"/>
                </a:solidFill>
              </a:rPr>
              <a:t>red + green = yellow</a:t>
            </a:r>
          </a:p>
          <a:p>
            <a:pPr algn="ctr"/>
            <a:r>
              <a:rPr lang="nl-NL" sz="1400">
                <a:solidFill>
                  <a:schemeClr val="bg1"/>
                </a:solidFill>
              </a:rPr>
              <a:t>green + blue = cyan</a:t>
            </a:r>
          </a:p>
          <a:p>
            <a:pPr algn="ctr"/>
            <a:r>
              <a:rPr lang="nl-NL" sz="1400">
                <a:solidFill>
                  <a:schemeClr val="bg1"/>
                </a:solidFill>
              </a:rPr>
              <a:t>blue + red = magenta</a:t>
            </a:r>
          </a:p>
          <a:p>
            <a:pPr algn="ctr"/>
            <a:r>
              <a:rPr lang="nl-NL" sz="1400">
                <a:solidFill>
                  <a:schemeClr val="bg1"/>
                </a:solidFill>
              </a:rPr>
              <a:t>red + green + blue = white</a:t>
            </a:r>
          </a:p>
        </p:txBody>
      </p:sp>
      <p:sp>
        <p:nvSpPr>
          <p:cNvPr id="589840" name="Rectangle 16"/>
          <p:cNvSpPr>
            <a:spLocks noChangeArrowheads="1"/>
          </p:cNvSpPr>
          <p:nvPr/>
        </p:nvSpPr>
        <p:spPr bwMode="auto">
          <a:xfrm>
            <a:off x="4795838" y="171450"/>
            <a:ext cx="2673350" cy="457200"/>
          </a:xfrm>
          <a:prstGeom prst="rect">
            <a:avLst/>
          </a:prstGeom>
          <a:noFill/>
          <a:ln w="9525" algn="ctr">
            <a:noFill/>
            <a:miter lim="800000"/>
            <a:headEnd/>
            <a:tailEnd/>
          </a:ln>
          <a:effectLst/>
        </p:spPr>
        <p:txBody>
          <a:bodyPr wrap="none" anchor="ctr">
            <a:spAutoFit/>
          </a:bodyPr>
          <a:lstStyle/>
          <a:p>
            <a:pPr eaLnBrk="1" hangingPunct="1"/>
            <a:r>
              <a:rPr lang="nl-NL" sz="2400" b="1">
                <a:solidFill>
                  <a:schemeClr val="bg1"/>
                </a:solidFill>
              </a:rPr>
              <a:t>additieve kleuren</a:t>
            </a:r>
          </a:p>
        </p:txBody>
      </p:sp>
      <p:pic>
        <p:nvPicPr>
          <p:cNvPr id="589851" name="Picture 27"/>
          <p:cNvPicPr>
            <a:picLocks noChangeAspect="1" noChangeArrowheads="1"/>
          </p:cNvPicPr>
          <p:nvPr/>
        </p:nvPicPr>
        <p:blipFill>
          <a:blip r:embed="rId3" cstate="print"/>
          <a:srcRect/>
          <a:stretch>
            <a:fillRect/>
          </a:stretch>
        </p:blipFill>
        <p:spPr bwMode="auto">
          <a:xfrm>
            <a:off x="5692775" y="3819525"/>
            <a:ext cx="3451225"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8" name="Rectangle 4"/>
          <p:cNvSpPr>
            <a:spLocks noChangeArrowheads="1"/>
          </p:cNvSpPr>
          <p:nvPr/>
        </p:nvSpPr>
        <p:spPr bwMode="auto">
          <a:xfrm>
            <a:off x="160338" y="142875"/>
            <a:ext cx="1385887" cy="457200"/>
          </a:xfrm>
          <a:prstGeom prst="rect">
            <a:avLst/>
          </a:prstGeom>
          <a:noFill/>
          <a:ln w="9525" algn="ctr">
            <a:noFill/>
            <a:miter lim="800000"/>
            <a:headEnd/>
            <a:tailEnd/>
          </a:ln>
          <a:effectLst/>
        </p:spPr>
        <p:txBody>
          <a:bodyPr wrap="none" anchor="ctr">
            <a:spAutoFit/>
          </a:bodyPr>
          <a:lstStyle/>
          <a:p>
            <a:pPr eaLnBrk="1" hangingPunct="1"/>
            <a:r>
              <a:rPr lang="nl-NL" sz="2400" b="1">
                <a:solidFill>
                  <a:schemeClr val="bg1"/>
                </a:solidFill>
              </a:rPr>
              <a:t>Werking</a:t>
            </a:r>
          </a:p>
        </p:txBody>
      </p:sp>
      <p:pic>
        <p:nvPicPr>
          <p:cNvPr id="611941" name="Picture 1637" descr="crt_tube"/>
          <p:cNvPicPr>
            <a:picLocks noChangeAspect="1" noChangeArrowheads="1"/>
          </p:cNvPicPr>
          <p:nvPr/>
        </p:nvPicPr>
        <p:blipFill>
          <a:blip r:embed="rId2" cstate="print"/>
          <a:srcRect/>
          <a:stretch>
            <a:fillRect/>
          </a:stretch>
        </p:blipFill>
        <p:spPr bwMode="auto">
          <a:xfrm>
            <a:off x="176213" y="703263"/>
            <a:ext cx="4486275" cy="3714750"/>
          </a:xfrm>
          <a:prstGeom prst="rect">
            <a:avLst/>
          </a:prstGeom>
          <a:noFill/>
        </p:spPr>
      </p:pic>
      <p:pic>
        <p:nvPicPr>
          <p:cNvPr id="611943" name="Picture 1639" descr="dot_mask"/>
          <p:cNvPicPr>
            <a:picLocks noChangeAspect="1" noChangeArrowheads="1"/>
          </p:cNvPicPr>
          <p:nvPr/>
        </p:nvPicPr>
        <p:blipFill>
          <a:blip r:embed="rId3" cstate="print"/>
          <a:srcRect/>
          <a:stretch>
            <a:fillRect/>
          </a:stretch>
        </p:blipFill>
        <p:spPr bwMode="auto">
          <a:xfrm>
            <a:off x="5068888" y="1179513"/>
            <a:ext cx="3381375" cy="1781175"/>
          </a:xfrm>
          <a:prstGeom prst="rect">
            <a:avLst/>
          </a:prstGeom>
          <a:noFill/>
        </p:spPr>
      </p:pic>
      <p:pic>
        <p:nvPicPr>
          <p:cNvPr id="611945" name="Picture 1641" descr="dot_aperture"/>
          <p:cNvPicPr>
            <a:picLocks noChangeAspect="1" noChangeArrowheads="1"/>
          </p:cNvPicPr>
          <p:nvPr/>
        </p:nvPicPr>
        <p:blipFill>
          <a:blip r:embed="rId4" cstate="print"/>
          <a:srcRect/>
          <a:stretch>
            <a:fillRect/>
          </a:stretch>
        </p:blipFill>
        <p:spPr bwMode="auto">
          <a:xfrm>
            <a:off x="5075238" y="3038475"/>
            <a:ext cx="3371850" cy="1647825"/>
          </a:xfrm>
          <a:prstGeom prst="rect">
            <a:avLst/>
          </a:prstGeom>
          <a:noFill/>
        </p:spPr>
      </p:pic>
      <p:pic>
        <p:nvPicPr>
          <p:cNvPr id="611947" name="Picture 1643" descr="mon_pitch"/>
          <p:cNvPicPr>
            <a:picLocks noChangeAspect="1" noChangeArrowheads="1"/>
          </p:cNvPicPr>
          <p:nvPr/>
        </p:nvPicPr>
        <p:blipFill>
          <a:blip r:embed="rId5" cstate="print"/>
          <a:srcRect/>
          <a:stretch>
            <a:fillRect/>
          </a:stretch>
        </p:blipFill>
        <p:spPr bwMode="auto">
          <a:xfrm>
            <a:off x="4381500" y="4752975"/>
            <a:ext cx="4610100" cy="21050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De vorm van het fosforpuntje</a:t>
            </a:r>
          </a:p>
          <a:p>
            <a:pPr lvl="1"/>
            <a:r>
              <a:rPr lang="nl-BE" dirty="0" err="1" smtClean="0"/>
              <a:t>Flatscreen</a:t>
            </a:r>
            <a:r>
              <a:rPr lang="nl-BE" dirty="0" smtClean="0"/>
              <a:t> (flatsquare):</a:t>
            </a:r>
          </a:p>
          <a:p>
            <a:pPr lvl="2"/>
            <a:r>
              <a:rPr lang="nl-BE" dirty="0" smtClean="0"/>
              <a:t>Gekenmerkt door de ronde dotjes.</a:t>
            </a:r>
          </a:p>
          <a:p>
            <a:pPr lvl="2"/>
            <a:r>
              <a:rPr lang="nl-BE" dirty="0" err="1" smtClean="0"/>
              <a:t>Dot-Trio</a:t>
            </a:r>
            <a:r>
              <a:rPr lang="nl-BE" dirty="0" smtClean="0"/>
              <a:t> </a:t>
            </a:r>
            <a:r>
              <a:rPr lang="nl-BE" dirty="0" err="1" smtClean="0"/>
              <a:t>Shadow-Mask</a:t>
            </a:r>
            <a:r>
              <a:rPr lang="nl-BE" dirty="0" smtClean="0"/>
              <a:t> CRT waarbij het schaduwmasker meestal van het </a:t>
            </a:r>
            <a:r>
              <a:rPr lang="nl-BE" dirty="0" err="1" smtClean="0"/>
              <a:t>invar</a:t>
            </a:r>
            <a:r>
              <a:rPr lang="nl-BE" dirty="0" smtClean="0"/>
              <a:t> type is (64% ijzer en 36% </a:t>
            </a:r>
            <a:r>
              <a:rPr lang="nl-BE" dirty="0" err="1" smtClean="0"/>
              <a:t>nickel</a:t>
            </a:r>
            <a:r>
              <a:rPr lang="nl-BE" dirty="0" smtClean="0"/>
              <a:t>) en slechts 20-30% van de elektronenstraal doorlaat.</a:t>
            </a:r>
          </a:p>
          <a:p>
            <a:pPr lvl="2"/>
            <a:r>
              <a:rPr lang="nl-BE" dirty="0" smtClean="0"/>
              <a:t>Energieverlies door warmte, door uitzetting kwaliteitsverlies</a:t>
            </a:r>
          </a:p>
        </p:txBody>
      </p:sp>
      <p:pic>
        <p:nvPicPr>
          <p:cNvPr id="6" name="Picture 4"/>
          <p:cNvPicPr>
            <a:picLocks noChangeAspect="1" noChangeArrowheads="1"/>
          </p:cNvPicPr>
          <p:nvPr/>
        </p:nvPicPr>
        <p:blipFill>
          <a:blip r:embed="rId2" cstate="print"/>
          <a:srcRect/>
          <a:stretch>
            <a:fillRect/>
          </a:stretch>
        </p:blipFill>
        <p:spPr bwMode="auto">
          <a:xfrm>
            <a:off x="6143943" y="3934143"/>
            <a:ext cx="2424112" cy="242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De vorm van het fosforpuntje</a:t>
            </a:r>
          </a:p>
          <a:p>
            <a:pPr lvl="1"/>
            <a:r>
              <a:rPr lang="nl-BE" dirty="0" err="1" smtClean="0"/>
              <a:t>Trinitron</a:t>
            </a:r>
            <a:r>
              <a:rPr lang="nl-BE" dirty="0" smtClean="0"/>
              <a:t>:</a:t>
            </a:r>
          </a:p>
          <a:p>
            <a:pPr lvl="2"/>
            <a:r>
              <a:rPr lang="nl-BE" dirty="0" smtClean="0"/>
              <a:t>Gekenmerkt door rechthoekige gaatjes (Sony en Hitachi)</a:t>
            </a:r>
          </a:p>
          <a:p>
            <a:pPr lvl="2"/>
            <a:r>
              <a:rPr lang="nl-BE" dirty="0" smtClean="0"/>
              <a:t>Zeer specifieke kromming: gekromd in het horizontale vlak, maar perfect vlak in het verticale vlak.</a:t>
            </a:r>
          </a:p>
          <a:p>
            <a:pPr lvl="2"/>
            <a:r>
              <a:rPr lang="nl-BE" dirty="0" smtClean="0"/>
              <a:t>Masker = spleetraster of </a:t>
            </a:r>
            <a:r>
              <a:rPr lang="nl-BE" dirty="0" err="1" smtClean="0"/>
              <a:t>apperture</a:t>
            </a:r>
            <a:r>
              <a:rPr lang="nl-BE" dirty="0" smtClean="0"/>
              <a:t> grill.</a:t>
            </a:r>
          </a:p>
          <a:p>
            <a:pPr lvl="2"/>
            <a:r>
              <a:rPr lang="nl-BE" dirty="0" smtClean="0"/>
              <a:t>Minder thermaal verlies en dus ook minder verstoring van hun beeldkwaliteit bij langer gebruik.</a:t>
            </a:r>
          </a:p>
          <a:p>
            <a:pPr lvl="2"/>
            <a:r>
              <a:rPr lang="nl-BE" dirty="0" err="1" smtClean="0"/>
              <a:t>Stabiliseringsdraden</a:t>
            </a:r>
            <a:r>
              <a:rPr lang="nl-BE" dirty="0" smtClean="0"/>
              <a:t> horizontaal ingebouwd.</a:t>
            </a:r>
            <a:endParaRPr lang="nl-NL" dirty="0" smtClean="0"/>
          </a:p>
          <a:p>
            <a:endParaRPr lang="nl-BE" dirty="0"/>
          </a:p>
        </p:txBody>
      </p:sp>
      <p:pic>
        <p:nvPicPr>
          <p:cNvPr id="6" name="Picture 4"/>
          <p:cNvPicPr>
            <a:picLocks noChangeAspect="1" noChangeArrowheads="1"/>
          </p:cNvPicPr>
          <p:nvPr/>
        </p:nvPicPr>
        <p:blipFill>
          <a:blip r:embed="rId2" cstate="print"/>
          <a:srcRect/>
          <a:stretch>
            <a:fillRect/>
          </a:stretch>
        </p:blipFill>
        <p:spPr bwMode="auto">
          <a:xfrm>
            <a:off x="6470333" y="4372928"/>
            <a:ext cx="2424112" cy="242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De vorm van het fosforpuntje</a:t>
            </a:r>
          </a:p>
          <a:p>
            <a:pPr lvl="1"/>
            <a:r>
              <a:rPr lang="nl-BE" dirty="0" err="1" smtClean="0"/>
              <a:t>CromaClear</a:t>
            </a:r>
            <a:r>
              <a:rPr lang="nl-BE" dirty="0" smtClean="0"/>
              <a:t> (slot </a:t>
            </a:r>
            <a:r>
              <a:rPr lang="nl-BE" dirty="0" err="1" smtClean="0"/>
              <a:t>mask</a:t>
            </a:r>
            <a:r>
              <a:rPr lang="nl-BE" dirty="0" smtClean="0"/>
              <a:t> CRT):</a:t>
            </a:r>
          </a:p>
          <a:p>
            <a:pPr lvl="2"/>
            <a:r>
              <a:rPr lang="nl-BE" dirty="0" smtClean="0"/>
              <a:t>Ontwikkeld door NEC.</a:t>
            </a:r>
          </a:p>
          <a:p>
            <a:pPr lvl="2"/>
            <a:r>
              <a:rPr lang="nl-BE" dirty="0" smtClean="0"/>
              <a:t>Het combineert de eigenschappen van de schaduwmasker en spleetmasker ontwerpen door elliptisch gevormde fosforpunten te gebruiken.</a:t>
            </a:r>
            <a:endParaRPr lang="nl-NL" dirty="0" smtClean="0"/>
          </a:p>
          <a:p>
            <a:endParaRPr lang="nl-BE" dirty="0"/>
          </a:p>
        </p:txBody>
      </p:sp>
      <p:pic>
        <p:nvPicPr>
          <p:cNvPr id="6" name="Picture 6"/>
          <p:cNvPicPr>
            <a:picLocks noChangeAspect="1" noChangeArrowheads="1"/>
          </p:cNvPicPr>
          <p:nvPr/>
        </p:nvPicPr>
        <p:blipFill>
          <a:blip r:embed="rId2" cstate="print"/>
          <a:srcRect/>
          <a:stretch>
            <a:fillRect/>
          </a:stretch>
        </p:blipFill>
        <p:spPr bwMode="auto">
          <a:xfrm>
            <a:off x="6098858" y="3869055"/>
            <a:ext cx="2424112"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De </a:t>
            </a:r>
            <a:r>
              <a:rPr lang="nl-BE" dirty="0" err="1" smtClean="0"/>
              <a:t>beeldpuntsafstand</a:t>
            </a:r>
            <a:r>
              <a:rPr lang="nl-BE" dirty="0" smtClean="0"/>
              <a:t> (dot </a:t>
            </a:r>
            <a:r>
              <a:rPr lang="nl-BE" dirty="0" err="1" smtClean="0"/>
              <a:t>pitch</a:t>
            </a:r>
            <a:r>
              <a:rPr lang="nl-BE" dirty="0" smtClean="0"/>
              <a:t>):</a:t>
            </a:r>
          </a:p>
          <a:p>
            <a:pPr lvl="1"/>
            <a:r>
              <a:rPr lang="nl-BE" dirty="0" smtClean="0"/>
              <a:t>Aantal punten dat getoond kan worden.</a:t>
            </a:r>
          </a:p>
          <a:p>
            <a:pPr lvl="1"/>
            <a:r>
              <a:rPr lang="nl-BE" dirty="0" smtClean="0"/>
              <a:t>Heel wat verwarring, daar men diagonaal, verticaal of horizontaal kan meten.</a:t>
            </a:r>
          </a:p>
          <a:p>
            <a:pPr lvl="1"/>
            <a:r>
              <a:rPr lang="nl-BE" dirty="0" smtClean="0"/>
              <a:t>Bij </a:t>
            </a:r>
            <a:r>
              <a:rPr lang="nl-BE" dirty="0" err="1" smtClean="0"/>
              <a:t>flatscreen</a:t>
            </a:r>
            <a:r>
              <a:rPr lang="nl-BE" dirty="0" smtClean="0"/>
              <a:t> monitoren</a:t>
            </a:r>
          </a:p>
          <a:p>
            <a:pPr lvl="2"/>
            <a:r>
              <a:rPr lang="nl-BE" dirty="0" smtClean="0"/>
              <a:t>Meestal diagonaal opgemeten (0.31, 0.28 en 0.26 mm).</a:t>
            </a:r>
          </a:p>
          <a:p>
            <a:pPr lvl="2"/>
            <a:r>
              <a:rPr lang="nl-BE" dirty="0" smtClean="0"/>
              <a:t>Afstand tussen de gaatjes in het masker is steeds kleiner dan de dot </a:t>
            </a:r>
            <a:r>
              <a:rPr lang="nl-BE" dirty="0" err="1" smtClean="0"/>
              <a:t>pitch</a:t>
            </a:r>
            <a:r>
              <a:rPr lang="nl-BE" dirty="0" smtClean="0"/>
              <a:t>.</a:t>
            </a:r>
          </a:p>
          <a:p>
            <a:pPr lvl="1"/>
            <a:r>
              <a:rPr lang="nl-BE" dirty="0" smtClean="0"/>
              <a:t>Bij </a:t>
            </a:r>
            <a:r>
              <a:rPr lang="nl-BE" dirty="0" err="1" smtClean="0"/>
              <a:t>Trinitron</a:t>
            </a:r>
            <a:r>
              <a:rPr lang="nl-BE" dirty="0" smtClean="0"/>
              <a:t> monitoren</a:t>
            </a:r>
          </a:p>
          <a:p>
            <a:pPr lvl="2"/>
            <a:r>
              <a:rPr lang="nl-BE" dirty="0" smtClean="0"/>
              <a:t>Enkel horizontaal gemeten.</a:t>
            </a:r>
          </a:p>
          <a:p>
            <a:pPr lvl="2"/>
            <a:r>
              <a:rPr lang="nl-BE" dirty="0" smtClean="0"/>
              <a:t>De afstand tussen de verticale spleetopeningen van het schaduwmasker (</a:t>
            </a:r>
            <a:r>
              <a:rPr lang="nl-BE" dirty="0" err="1" smtClean="0"/>
              <a:t>aperture</a:t>
            </a:r>
            <a:r>
              <a:rPr lang="nl-BE" dirty="0" smtClean="0"/>
              <a:t> grill dot </a:t>
            </a:r>
            <a:r>
              <a:rPr lang="nl-BE" dirty="0" err="1" smtClean="0"/>
              <a:t>pitch</a:t>
            </a:r>
            <a:r>
              <a:rPr lang="nl-BE" dirty="0" smtClean="0"/>
              <a:t>).</a:t>
            </a:r>
            <a:endParaRPr lang="nl-NL" dirty="0" smtClean="0"/>
          </a:p>
          <a:p>
            <a:endParaRPr lang="nl-BE" dirty="0"/>
          </a:p>
        </p:txBody>
      </p:sp>
      <p:pic>
        <p:nvPicPr>
          <p:cNvPr id="6" name="Picture 7"/>
          <p:cNvPicPr>
            <a:picLocks noChangeAspect="1" noChangeArrowheads="1"/>
          </p:cNvPicPr>
          <p:nvPr/>
        </p:nvPicPr>
        <p:blipFill>
          <a:blip r:embed="rId2" cstate="print"/>
          <a:srcRect/>
          <a:stretch>
            <a:fillRect/>
          </a:stretch>
        </p:blipFill>
        <p:spPr bwMode="auto">
          <a:xfrm>
            <a:off x="7496175" y="4023678"/>
            <a:ext cx="1047750" cy="990600"/>
          </a:xfrm>
          <a:prstGeom prst="rect">
            <a:avLst/>
          </a:prstGeom>
          <a:noFill/>
          <a:ln w="9525">
            <a:noFill/>
            <a:miter lim="800000"/>
            <a:headEnd/>
            <a:tailEnd/>
          </a:ln>
        </p:spPr>
      </p:pic>
      <p:pic>
        <p:nvPicPr>
          <p:cNvPr id="7" name="Picture 8"/>
          <p:cNvPicPr>
            <a:picLocks noChangeAspect="1" noChangeArrowheads="1"/>
          </p:cNvPicPr>
          <p:nvPr/>
        </p:nvPicPr>
        <p:blipFill>
          <a:blip r:embed="rId3" cstate="print"/>
          <a:srcRect/>
          <a:stretch>
            <a:fillRect/>
          </a:stretch>
        </p:blipFill>
        <p:spPr bwMode="auto">
          <a:xfrm>
            <a:off x="7508558" y="5429568"/>
            <a:ext cx="1019175"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mtClean="0"/>
              <a:t>CRT monitor</a:t>
            </a:r>
            <a:endParaRPr lang="nl-BE" dirty="0"/>
          </a:p>
        </p:txBody>
      </p:sp>
      <p:sp>
        <p:nvSpPr>
          <p:cNvPr id="3" name="Tijdelijke aanduiding voor inhoud 2"/>
          <p:cNvSpPr>
            <a:spLocks noGrp="1"/>
          </p:cNvSpPr>
          <p:nvPr>
            <p:ph sz="half" idx="1"/>
          </p:nvPr>
        </p:nvSpPr>
        <p:spPr/>
        <p:txBody>
          <a:bodyPr/>
          <a:lstStyle/>
          <a:p>
            <a:r>
              <a:rPr lang="nl-BE" dirty="0" smtClean="0"/>
              <a:t>De beeldopbouw</a:t>
            </a:r>
          </a:p>
          <a:p>
            <a:pPr lvl="1"/>
            <a:r>
              <a:rPr lang="nl-BE" dirty="0" smtClean="0"/>
              <a:t>Horizontale synchronisatiefrequentie:</a:t>
            </a:r>
          </a:p>
          <a:p>
            <a:pPr lvl="2"/>
            <a:r>
              <a:rPr lang="nl-BE" dirty="0" smtClean="0"/>
              <a:t>Aantal lijnen dat per seconde belicht wordt (in kilohertz).</a:t>
            </a:r>
          </a:p>
          <a:p>
            <a:pPr lvl="1"/>
            <a:r>
              <a:rPr lang="nl-BE" dirty="0" smtClean="0"/>
              <a:t>Verticale synchronisatiefrequentie:</a:t>
            </a:r>
          </a:p>
          <a:p>
            <a:pPr lvl="2"/>
            <a:r>
              <a:rPr lang="nl-BE" dirty="0" smtClean="0"/>
              <a:t>De snelheid waarmee een volledig scherm van rijenbeeldpunten kan worden belicht. Deze frequentie geeft aan hoeveel beelden per seconde afgedrukt worden en wordt uitgedrukt in Hertz (Hz).</a:t>
            </a:r>
          </a:p>
          <a:p>
            <a:pPr lvl="2"/>
            <a:r>
              <a:rPr lang="nl-BE" dirty="0" smtClean="0"/>
              <a:t>Bepaalt de mate van flikkering = (</a:t>
            </a:r>
            <a:r>
              <a:rPr lang="nl-BE" dirty="0" err="1" smtClean="0"/>
              <a:t>refresh</a:t>
            </a:r>
            <a:r>
              <a:rPr lang="nl-BE" dirty="0" smtClean="0"/>
              <a:t> </a:t>
            </a:r>
            <a:r>
              <a:rPr lang="nl-BE" dirty="0" err="1" smtClean="0"/>
              <a:t>rate</a:t>
            </a:r>
            <a:r>
              <a:rPr lang="nl-BE" dirty="0" smtClean="0"/>
              <a:t>).</a:t>
            </a:r>
            <a:endParaRPr lang="nl-BE" dirty="0"/>
          </a:p>
        </p:txBody>
      </p:sp>
      <p:pic>
        <p:nvPicPr>
          <p:cNvPr id="6" name="Picture 8"/>
          <p:cNvPicPr>
            <a:picLocks noChangeAspect="1" noChangeArrowheads="1"/>
          </p:cNvPicPr>
          <p:nvPr/>
        </p:nvPicPr>
        <p:blipFill>
          <a:blip r:embed="rId2" cstate="print"/>
          <a:srcRect/>
          <a:stretch>
            <a:fillRect/>
          </a:stretch>
        </p:blipFill>
        <p:spPr bwMode="auto">
          <a:xfrm>
            <a:off x="6827520" y="4801870"/>
            <a:ext cx="1717675" cy="1528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rsus">
  <a:themeElements>
    <a:clrScheme name="cursus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cursus">
      <a:majorFont>
        <a:latin typeface="Tahoma"/>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1"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1"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defRPr>
        </a:defPPr>
      </a:lstStyle>
    </a:lnDef>
  </a:objectDefaults>
  <a:extraClrSchemeLst>
    <a:extraClrScheme>
      <a:clrScheme name="cursus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cursus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ursus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cursus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cursus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cursus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cursus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cursus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cursus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3500</TotalTime>
  <Words>971</Words>
  <Application>Microsoft Office PowerPoint</Application>
  <PresentationFormat>Diavoorstelling (4:3)</PresentationFormat>
  <Paragraphs>134</Paragraphs>
  <Slides>21</Slides>
  <Notes>0</Notes>
  <HiddenSlides>0</HiddenSlides>
  <MMClips>0</MMClips>
  <ScaleCrop>false</ScaleCrop>
  <HeadingPairs>
    <vt:vector size="8" baseType="variant">
      <vt:variant>
        <vt:lpstr>Gebruikte lettertypen</vt:lpstr>
      </vt:variant>
      <vt:variant>
        <vt:i4>7</vt:i4>
      </vt:variant>
      <vt:variant>
        <vt:lpstr>Thema</vt:lpstr>
      </vt:variant>
      <vt:variant>
        <vt:i4>1</vt:i4>
      </vt:variant>
      <vt:variant>
        <vt:lpstr>Ingesloten OLE-bronprogramma's</vt:lpstr>
      </vt:variant>
      <vt:variant>
        <vt:i4>1</vt:i4>
      </vt:variant>
      <vt:variant>
        <vt:lpstr>Diatitels</vt:lpstr>
      </vt:variant>
      <vt:variant>
        <vt:i4>21</vt:i4>
      </vt:variant>
    </vt:vector>
  </HeadingPairs>
  <TitlesOfParts>
    <vt:vector size="30" baseType="lpstr">
      <vt:lpstr>Arial</vt:lpstr>
      <vt:lpstr>Calibri</vt:lpstr>
      <vt:lpstr>Courier New</vt:lpstr>
      <vt:lpstr>Tahoma</vt:lpstr>
      <vt:lpstr>Times New Roman</vt:lpstr>
      <vt:lpstr>Verdana</vt:lpstr>
      <vt:lpstr>Wingdings</vt:lpstr>
      <vt:lpstr>cursus</vt:lpstr>
      <vt:lpstr>Afbeelding</vt:lpstr>
      <vt:lpstr>Beeld</vt:lpstr>
      <vt:lpstr>Kleurenmonitor</vt:lpstr>
      <vt:lpstr>PowerPoint-presentatie</vt:lpstr>
      <vt:lpstr>PowerPoint-presentatie</vt:lpstr>
      <vt:lpstr>CRT monitor</vt:lpstr>
      <vt:lpstr>CRT monitor</vt:lpstr>
      <vt:lpstr>CRT monitor</vt:lpstr>
      <vt:lpstr>CRT monitor</vt:lpstr>
      <vt:lpstr>CRT monitor</vt:lpstr>
      <vt:lpstr>CRT monitor</vt:lpstr>
      <vt:lpstr>CRT monitor</vt:lpstr>
      <vt:lpstr>CRT monitor</vt:lpstr>
      <vt:lpstr>CRT monitor</vt:lpstr>
      <vt:lpstr>PowerPoint-presentatie</vt:lpstr>
      <vt:lpstr>CRT monitor</vt:lpstr>
      <vt:lpstr>LCD-monitor</vt:lpstr>
      <vt:lpstr>LCD-monitor</vt:lpstr>
      <vt:lpstr>LCD-monitor</vt:lpstr>
      <vt:lpstr>LCD-monitor</vt:lpstr>
      <vt:lpstr>LCD-monitor</vt:lpstr>
      <vt:lpstr>Vergelijking CRT - LCD monitoren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dc:title>
  <dc:subject>processoren</dc:subject>
  <dc:creator>Johan Cleuren</dc:creator>
  <cp:lastModifiedBy>Johan Cleuren</cp:lastModifiedBy>
  <cp:revision>337</cp:revision>
  <dcterms:created xsi:type="dcterms:W3CDTF">2003-02-28T18:37:42Z</dcterms:created>
  <dcterms:modified xsi:type="dcterms:W3CDTF">2013-11-04T13:08:25Z</dcterms:modified>
</cp:coreProperties>
</file>