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6" r:id="rId3"/>
    <p:sldId id="279" r:id="rId4"/>
    <p:sldId id="280" r:id="rId5"/>
    <p:sldId id="277" r:id="rId6"/>
    <p:sldId id="284" r:id="rId7"/>
    <p:sldId id="283" r:id="rId8"/>
    <p:sldId id="282" r:id="rId9"/>
    <p:sldId id="275" r:id="rId10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5728E-0488-2B4F-A698-52F0679670F8}" type="datetimeFigureOut">
              <a:rPr lang="nl-NL" smtClean="0"/>
              <a:t>30-9-2014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EAAF4-7171-DE40-B58E-54AB2080C3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71464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B41A7-62E1-324D-9E3E-EB17C41F918F}" type="datetimeFigureOut">
              <a:rPr lang="nl-NL" smtClean="0"/>
              <a:t>30-9-2014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Klik om de tekststijl van het model te bewerken</a:t>
            </a:r>
          </a:p>
          <a:p>
            <a:pPr lvl="1"/>
            <a:r>
              <a:rPr lang="fr-FR" smtClean="0"/>
              <a:t>Tweede niveau</a:t>
            </a:r>
          </a:p>
          <a:p>
            <a:pPr lvl="2"/>
            <a:r>
              <a:rPr lang="fr-FR" smtClean="0"/>
              <a:t>Derde niveau</a:t>
            </a:r>
          </a:p>
          <a:p>
            <a:pPr lvl="3"/>
            <a:r>
              <a:rPr lang="fr-FR" smtClean="0"/>
              <a:t>Vierde niveau</a:t>
            </a:r>
          </a:p>
          <a:p>
            <a:pPr lvl="4"/>
            <a:r>
              <a:rPr lang="fr-FR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D6718-8311-CB47-9DF8-FAD487D0AFD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135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beeld_geselectee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3373438"/>
            <a:ext cx="3838575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9"/>
          <p:cNvSpPr txBox="1">
            <a:spLocks noChangeArrowheads="1"/>
          </p:cNvSpPr>
          <p:nvPr/>
        </p:nvSpPr>
        <p:spPr bwMode="auto">
          <a:xfrm>
            <a:off x="542926" y="6057901"/>
            <a:ext cx="5195888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nl-NL" altLang="nl-BE" sz="900" smtClean="0">
                <a:solidFill>
                  <a:prstClr val="black"/>
                </a:solidFill>
                <a:cs typeface="Arial" pitchFamily="34" charset="0"/>
              </a:rPr>
              <a:t>Hogeschool PXL – Dep. PXL-IT – Elfde-Liniestraat 26 – B-3500 Hasselt</a:t>
            </a:r>
          </a:p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nl-NL" altLang="nl-BE" sz="900" smtClean="0">
                <a:solidFill>
                  <a:prstClr val="black"/>
                </a:solidFill>
                <a:cs typeface="Arial" pitchFamily="34" charset="0"/>
              </a:rPr>
              <a:t>www.pxl.be - www.pxl.be/facebook</a:t>
            </a:r>
          </a:p>
          <a:p>
            <a:pPr defTabSz="685800" eaLnBrk="1" fontAlgn="base" hangingPunct="1">
              <a:spcBef>
                <a:spcPct val="0"/>
              </a:spcBef>
              <a:spcAft>
                <a:spcPct val="0"/>
              </a:spcAft>
            </a:pPr>
            <a:endParaRPr lang="nl-NL" altLang="nl-BE" sz="1350" smtClean="0">
              <a:solidFill>
                <a:prstClr val="black"/>
              </a:solidFill>
              <a:cs typeface="Arial" pitchFamily="34" charset="0"/>
            </a:endParaRPr>
          </a:p>
        </p:txBody>
      </p:sp>
      <p:pic>
        <p:nvPicPr>
          <p:cNvPr id="6" name="Afbeelding 10" descr="dehogeschoolmethetnetwer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4" y="5543550"/>
            <a:ext cx="29749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Afbeelding 10" descr="logo_pxl_i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320675"/>
            <a:ext cx="21145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198" y="1903519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42242" y="3876249"/>
            <a:ext cx="4807127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36575" y="6399215"/>
            <a:ext cx="126523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FCF2DA7-C4BB-4D95-A669-3AC99A6AE9EE}" type="datetimeFigureOut">
              <a:rPr lang="nl-BE" smtClean="0">
                <a:solidFill>
                  <a:prstClr val="black"/>
                </a:solidFill>
              </a:rPr>
              <a:pPr/>
              <a:t>30/09/2014</a:t>
            </a:fld>
            <a:endParaRPr lang="nl-BE">
              <a:solidFill>
                <a:prstClr val="black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3232150" y="639921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1E02DCF-3817-4D6C-BCD3-122C53F5B738}" type="slidenum">
              <a:rPr lang="nl-BE" smtClean="0">
                <a:solidFill>
                  <a:prstClr val="black"/>
                </a:solidFill>
              </a:rPr>
              <a:pPr/>
              <a:t>‹nr.›</a:t>
            </a:fld>
            <a:endParaRPr lang="nl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79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logo_pxl_i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5867402"/>
            <a:ext cx="116363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CF2DA7-C4BB-4D95-A669-3AC99A6AE9EE}" type="datetimeFigureOut">
              <a:rPr lang="nl-BE" smtClean="0"/>
              <a:pPr/>
              <a:t>30/09/2014</a:t>
            </a:fld>
            <a:endParaRPr lang="nl-BE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E02DCF-3817-4D6C-BCD3-122C53F5B738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549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logo_pxl_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5867402"/>
            <a:ext cx="116363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CF2DA7-C4BB-4D95-A669-3AC99A6AE9EE}" type="datetimeFigureOut">
              <a:rPr lang="nl-BE" smtClean="0"/>
              <a:pPr/>
              <a:t>30/09/2014</a:t>
            </a:fld>
            <a:endParaRPr lang="nl-BE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02DCF-3817-4D6C-BCD3-122C53F5B738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24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logo_pxl_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5867402"/>
            <a:ext cx="116363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CF2DA7-C4BB-4D95-A669-3AC99A6AE9EE}" type="datetimeFigureOut">
              <a:rPr lang="nl-BE" smtClean="0"/>
              <a:pPr/>
              <a:t>30/09/2014</a:t>
            </a:fld>
            <a:endParaRPr lang="nl-BE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02DCF-3817-4D6C-BCD3-122C53F5B738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56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logo_pxl_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5867402"/>
            <a:ext cx="116363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CF2DA7-C4BB-4D95-A669-3AC99A6AE9EE}" type="datetimeFigureOut">
              <a:rPr lang="nl-BE" smtClean="0"/>
              <a:pPr/>
              <a:t>30/09/2014</a:t>
            </a:fld>
            <a:endParaRPr lang="nl-BE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02DCF-3817-4D6C-BCD3-122C53F5B738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79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beeldslog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3" y="0"/>
            <a:ext cx="5410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66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logo_pxl_i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5867402"/>
            <a:ext cx="116363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CF2DA7-C4BB-4D95-A669-3AC99A6AE9EE}" type="datetimeFigureOut">
              <a:rPr lang="nl-BE" smtClean="0"/>
              <a:pPr/>
              <a:t>30/09/2014</a:t>
            </a:fld>
            <a:endParaRPr lang="nl-BE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E02DCF-3817-4D6C-BCD3-122C53F5B738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773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logo_pxl_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5867402"/>
            <a:ext cx="116363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CF2DA7-C4BB-4D95-A669-3AC99A6AE9EE}" type="datetimeFigureOut">
              <a:rPr lang="nl-BE" smtClean="0"/>
              <a:pPr/>
              <a:t>30/09/2014</a:t>
            </a:fld>
            <a:endParaRPr lang="nl-BE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02DCF-3817-4D6C-BCD3-122C53F5B738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213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 descr="logo_pxl_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5867402"/>
            <a:ext cx="116363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CF2DA7-C4BB-4D95-A669-3AC99A6AE9EE}" type="datetimeFigureOut">
              <a:rPr lang="nl-BE" smtClean="0"/>
              <a:pPr/>
              <a:t>30/09/2014</a:t>
            </a:fld>
            <a:endParaRPr lang="nl-BE"/>
          </a:p>
        </p:txBody>
      </p:sp>
      <p:sp>
        <p:nvSpPr>
          <p:cNvPr id="9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02DCF-3817-4D6C-BCD3-122C53F5B738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703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logo_pxl_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5867402"/>
            <a:ext cx="116363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4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CF2DA7-C4BB-4D95-A669-3AC99A6AE9EE}" type="datetimeFigureOut">
              <a:rPr lang="nl-BE" smtClean="0"/>
              <a:pPr/>
              <a:t>30/09/2014</a:t>
            </a:fld>
            <a:endParaRPr lang="nl-BE"/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02DCF-3817-4D6C-BCD3-122C53F5B738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335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logo_pxl_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5867402"/>
            <a:ext cx="116363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CF2DA7-C4BB-4D95-A669-3AC99A6AE9EE}" type="datetimeFigureOut">
              <a:rPr lang="nl-BE" smtClean="0"/>
              <a:pPr/>
              <a:t>30/09/2014</a:t>
            </a:fld>
            <a:endParaRPr lang="nl-BE"/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02DCF-3817-4D6C-BCD3-122C53F5B738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logo_pxl_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5867402"/>
            <a:ext cx="116363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CF2DA7-C4BB-4D95-A669-3AC99A6AE9EE}" type="datetimeFigureOut">
              <a:rPr lang="nl-BE" smtClean="0"/>
              <a:pPr/>
              <a:t>30/09/2014</a:t>
            </a:fld>
            <a:endParaRPr lang="nl-BE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02DCF-3817-4D6C-BCD3-122C53F5B738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321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 smtClean="0"/>
              <a:t>Titelstijl van model bewerken</a:t>
            </a:r>
            <a:endParaRPr lang="nl-NL" altLang="nl-BE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 smtClean="0"/>
              <a:t>Klik om de tekststijl van het model te bewerken</a:t>
            </a:r>
          </a:p>
          <a:p>
            <a:pPr lvl="1"/>
            <a:r>
              <a:rPr lang="en-US" altLang="nl-BE" smtClean="0"/>
              <a:t>Tweede niveau</a:t>
            </a:r>
          </a:p>
          <a:p>
            <a:pPr lvl="2"/>
            <a:r>
              <a:rPr lang="en-US" altLang="nl-BE" smtClean="0"/>
              <a:t>Derde niveau</a:t>
            </a:r>
          </a:p>
          <a:p>
            <a:pPr lvl="3"/>
            <a:r>
              <a:rPr lang="en-US" altLang="nl-BE" smtClean="0"/>
              <a:t>Vierde niveau</a:t>
            </a:r>
          </a:p>
          <a:p>
            <a:pPr lvl="4"/>
            <a:r>
              <a:rPr lang="en-US" altLang="nl-BE" smtClean="0"/>
              <a:t>Vijfde niveau</a:t>
            </a:r>
            <a:endParaRPr lang="nl-NL" altLang="nl-BE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325564" y="6356352"/>
            <a:ext cx="126523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 defTabSz="685800"/>
            <a:fld id="{6FCF2DA7-C4BB-4D95-A669-3AC99A6AE9EE}" type="datetimeFigureOut">
              <a:rPr lang="nl-BE" smtClean="0"/>
              <a:pPr defTabSz="685800"/>
              <a:t>30/09/2014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/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 defTabSz="685800"/>
            <a:fld id="{91E02DCF-3817-4D6C-BCD3-122C53F5B738}" type="slidenum">
              <a:rPr lang="nl-BE" smtClean="0"/>
              <a:pPr defTabSz="685800"/>
              <a:t>‹nr.›</a:t>
            </a:fld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0" y="6681790"/>
            <a:ext cx="9144000" cy="180975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nl-NL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16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sz="3300" b="1" kern="1200">
          <a:solidFill>
            <a:srgbClr val="58A618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58A618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58A618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58A618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58A618"/>
          </a:solidFill>
          <a:latin typeface="Calibri" charset="0"/>
          <a:ea typeface="MS PGothic" pitchFamily="34" charset="-128"/>
          <a:cs typeface="ＭＳ Ｐゴシック" charset="0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sz="3300" b="1">
          <a:solidFill>
            <a:srgbClr val="58A618"/>
          </a:solidFill>
          <a:latin typeface="Calibri" charset="0"/>
          <a:ea typeface="ＭＳ Ｐゴシック" charset="0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sz="3300" b="1">
          <a:solidFill>
            <a:srgbClr val="58A618"/>
          </a:solidFill>
          <a:latin typeface="Calibri" charset="0"/>
          <a:ea typeface="ＭＳ Ｐゴシック" charset="0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sz="3300" b="1">
          <a:solidFill>
            <a:srgbClr val="58A618"/>
          </a:solidFill>
          <a:latin typeface="Calibri" charset="0"/>
          <a:ea typeface="ＭＳ Ｐゴシック" charset="0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sz="3300" b="1">
          <a:solidFill>
            <a:srgbClr val="58A618"/>
          </a:solidFill>
          <a:latin typeface="Calibri" charset="0"/>
          <a:ea typeface="ＭＳ Ｐゴシック" charset="0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690862"/>
            <a:ext cx="7772400" cy="1470025"/>
          </a:xfrm>
        </p:spPr>
        <p:txBody>
          <a:bodyPr>
            <a:normAutofit/>
          </a:bodyPr>
          <a:lstStyle/>
          <a:p>
            <a:r>
              <a:rPr lang="nl-BE" sz="7200" dirty="0" smtClean="0"/>
              <a:t>Groepsopdracht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54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Doelstellingen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nl-NL" dirty="0" smtClean="0"/>
              <a:t>zelfstandig, met </a:t>
            </a:r>
            <a:r>
              <a:rPr lang="nl-NL" dirty="0"/>
              <a:t>de nodige begeleiding, de verschillende aspecten van de leerstof integreren tot één samenhangend doeltreffend geheel</a:t>
            </a:r>
            <a:endParaRPr lang="en-US" dirty="0"/>
          </a:p>
          <a:p>
            <a:pPr lvl="0"/>
            <a:r>
              <a:rPr lang="nl-NL" dirty="0"/>
              <a:t>zich leren inleven in een concrete bedrijfscontext</a:t>
            </a:r>
            <a:endParaRPr lang="en-US" dirty="0"/>
          </a:p>
          <a:p>
            <a:pPr lvl="0"/>
            <a:r>
              <a:rPr lang="nl-NL" dirty="0"/>
              <a:t>leren werken in </a:t>
            </a:r>
            <a:r>
              <a:rPr lang="nl-NL" dirty="0" smtClean="0"/>
              <a:t>groepsverband (4 pers.)</a:t>
            </a:r>
          </a:p>
          <a:p>
            <a:pPr lvl="0"/>
            <a:r>
              <a:rPr lang="nl-NL" dirty="0" smtClean="0"/>
              <a:t>LET OP: verplichte aanwezigheid tijdens ALLE werkzittingen vanaf </a:t>
            </a:r>
            <a:r>
              <a:rPr lang="nl-NL" b="1" dirty="0" smtClean="0">
                <a:solidFill>
                  <a:srgbClr val="FF0000"/>
                </a:solidFill>
              </a:rPr>
              <a:t>WEEK </a:t>
            </a:r>
            <a:r>
              <a:rPr lang="nl-NL" b="1" dirty="0" smtClean="0">
                <a:solidFill>
                  <a:srgbClr val="FF0000"/>
                </a:solidFill>
              </a:rPr>
              <a:t>2 </a:t>
            </a:r>
            <a:r>
              <a:rPr lang="nl-NL" dirty="0" smtClean="0"/>
              <a:t>(</a:t>
            </a:r>
            <a:r>
              <a:rPr lang="nl-NL" dirty="0" smtClean="0"/>
              <a:t>zie studiegids)</a:t>
            </a:r>
            <a:endParaRPr lang="en-US" dirty="0"/>
          </a:p>
        </p:txBody>
      </p:sp>
      <p:sp>
        <p:nvSpPr>
          <p:cNvPr id="7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Data Analysis - 1TIN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E246-5FBB-DD48-94C7-9C7B15DF2C5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585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Aanpak Groepsopdrachten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DFD’s</a:t>
            </a:r>
            <a:r>
              <a:rPr lang="nl-NL" dirty="0" smtClean="0"/>
              <a:t>, </a:t>
            </a:r>
            <a:r>
              <a:rPr lang="nl-NL" dirty="0" err="1" smtClean="0"/>
              <a:t>ERD’s</a:t>
            </a:r>
            <a:r>
              <a:rPr lang="nl-NL" dirty="0" smtClean="0"/>
              <a:t> maken in Visio</a:t>
            </a:r>
          </a:p>
          <a:p>
            <a:r>
              <a:rPr lang="nl-NL" dirty="0" smtClean="0"/>
              <a:t>Diagrammen opslaan als afbeelding (.jpg, .</a:t>
            </a:r>
            <a:r>
              <a:rPr lang="nl-NL" dirty="0" err="1" smtClean="0"/>
              <a:t>png</a:t>
            </a:r>
            <a:r>
              <a:rPr lang="nl-NL" dirty="0" smtClean="0"/>
              <a:t>, …) </a:t>
            </a:r>
          </a:p>
          <a:p>
            <a:r>
              <a:rPr lang="nl-NL" dirty="0" smtClean="0"/>
              <a:t>Deze diagrammen met tekst en uitleg in pdf formaat  (= verslag)</a:t>
            </a:r>
          </a:p>
          <a:p>
            <a:r>
              <a:rPr lang="nl-NL" dirty="0" smtClean="0"/>
              <a:t>Upload naar Epos VOOR de betreffende deadlines (zie slide 5)</a:t>
            </a:r>
          </a:p>
          <a:p>
            <a:r>
              <a:rPr lang="nl-NL" dirty="0" smtClean="0"/>
              <a:t>Jullie krijgen een groepsscore op jullie ingediende oplossing</a:t>
            </a:r>
            <a:endParaRPr lang="nl-NL" dirty="0"/>
          </a:p>
          <a:p>
            <a:r>
              <a:rPr lang="nl-NL" dirty="0" smtClean="0"/>
              <a:t>Na elke deadline krijgen jullie de modeloplossing waarop jullie verder dienen te werken: Klassikaal wordt algemene feedback gegeven op jullie oplossingen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7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Data Analysis - 1TIN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E246-5FBB-DD48-94C7-9C7B15DF2C5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142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Verslag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Voorblad met titel opdracht, groepsnummer en groepsleden (studentennummer en naam), inhoudstafel, genummerde pagina’s</a:t>
            </a:r>
          </a:p>
          <a:p>
            <a:r>
              <a:rPr lang="nl-NL" dirty="0" smtClean="0"/>
              <a:t>4 hoofdstukken (zie deelopdrachten volgende slide)</a:t>
            </a:r>
          </a:p>
          <a:p>
            <a:r>
              <a:rPr lang="nl-NL" dirty="0" smtClean="0"/>
              <a:t>Voor de vormgeving: zie Groepswerk_richtlijnen.pdf</a:t>
            </a:r>
          </a:p>
        </p:txBody>
      </p:sp>
      <p:sp>
        <p:nvSpPr>
          <p:cNvPr id="7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Data Analysis - 1TIN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E246-5FBB-DD48-94C7-9C7B15DF2C5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372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Inleveren (deel)opdrachten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Eén gevalstudie met 4 deelopdrachten</a:t>
            </a:r>
          </a:p>
          <a:p>
            <a:pPr lvl="1"/>
            <a:r>
              <a:rPr lang="nl-NL" sz="2400" b="1" dirty="0" smtClean="0"/>
              <a:t>DFD</a:t>
            </a:r>
            <a:r>
              <a:rPr lang="nl-NL" sz="2400" dirty="0" smtClean="0"/>
              <a:t> </a:t>
            </a:r>
            <a:r>
              <a:rPr lang="nl-NL" sz="2400" dirty="0"/>
              <a:t>tegen </a:t>
            </a:r>
            <a:r>
              <a:rPr lang="nl-NL" sz="2400" dirty="0" smtClean="0"/>
              <a:t>einde lesweek </a:t>
            </a:r>
            <a:r>
              <a:rPr lang="nl-NL" sz="2400" dirty="0" smtClean="0">
                <a:solidFill>
                  <a:srgbClr val="FF0000"/>
                </a:solidFill>
              </a:rPr>
              <a:t>3 (12/12 – 23.59 u.)</a:t>
            </a:r>
          </a:p>
          <a:p>
            <a:pPr lvl="1"/>
            <a:r>
              <a:rPr lang="nl-NL" sz="2400" b="1" dirty="0" smtClean="0"/>
              <a:t>Normalisatie</a:t>
            </a:r>
            <a:r>
              <a:rPr lang="nl-NL" sz="2400" dirty="0" smtClean="0"/>
              <a:t> tegen einde lesweek </a:t>
            </a:r>
            <a:r>
              <a:rPr lang="nl-NL" sz="2400" dirty="0" smtClean="0">
                <a:solidFill>
                  <a:srgbClr val="FF0000"/>
                </a:solidFill>
              </a:rPr>
              <a:t>5 (</a:t>
            </a:r>
            <a:r>
              <a:rPr lang="nl-NL" sz="2400" dirty="0">
                <a:solidFill>
                  <a:srgbClr val="FF0000"/>
                </a:solidFill>
              </a:rPr>
              <a:t>9</a:t>
            </a:r>
            <a:r>
              <a:rPr lang="nl-NL" sz="2400" dirty="0" smtClean="0">
                <a:solidFill>
                  <a:srgbClr val="FF0000"/>
                </a:solidFill>
              </a:rPr>
              <a:t>/01 </a:t>
            </a:r>
            <a:r>
              <a:rPr lang="nl-NL" sz="2400" dirty="0">
                <a:solidFill>
                  <a:srgbClr val="FF0000"/>
                </a:solidFill>
              </a:rPr>
              <a:t>– </a:t>
            </a:r>
            <a:r>
              <a:rPr lang="nl-NL" sz="2400" dirty="0" smtClean="0">
                <a:solidFill>
                  <a:srgbClr val="FF0000"/>
                </a:solidFill>
              </a:rPr>
              <a:t>23.59 u.)</a:t>
            </a:r>
            <a:endParaRPr lang="nl-NL" sz="2400" dirty="0">
              <a:solidFill>
                <a:srgbClr val="FF0000"/>
              </a:solidFill>
            </a:endParaRPr>
          </a:p>
          <a:p>
            <a:pPr lvl="1"/>
            <a:r>
              <a:rPr lang="nl-NL" sz="2400" b="1" dirty="0"/>
              <a:t>ERD</a:t>
            </a:r>
            <a:r>
              <a:rPr lang="nl-NL" sz="2400" dirty="0"/>
              <a:t> tegen einde lesweek </a:t>
            </a:r>
            <a:r>
              <a:rPr lang="nl-NL" sz="2400" dirty="0" smtClean="0">
                <a:solidFill>
                  <a:srgbClr val="FF0000"/>
                </a:solidFill>
              </a:rPr>
              <a:t>6 (16/01 </a:t>
            </a:r>
            <a:r>
              <a:rPr lang="nl-NL" sz="2400" dirty="0">
                <a:solidFill>
                  <a:srgbClr val="FF0000"/>
                </a:solidFill>
              </a:rPr>
              <a:t>– 23.59 </a:t>
            </a:r>
            <a:r>
              <a:rPr lang="nl-NL" sz="2400" dirty="0" smtClean="0">
                <a:solidFill>
                  <a:srgbClr val="FF0000"/>
                </a:solidFill>
              </a:rPr>
              <a:t>u.)</a:t>
            </a:r>
            <a:endParaRPr lang="nl-NL" sz="2400" dirty="0" smtClean="0"/>
          </a:p>
          <a:p>
            <a:pPr lvl="1"/>
            <a:r>
              <a:rPr lang="nl-NL" sz="2400" b="1" dirty="0"/>
              <a:t>Logisch gegevensmodel </a:t>
            </a:r>
            <a:r>
              <a:rPr lang="nl-NL" sz="2400" dirty="0"/>
              <a:t>tegen einde lesweek </a:t>
            </a:r>
            <a:r>
              <a:rPr lang="nl-NL" sz="2400" dirty="0" smtClean="0">
                <a:solidFill>
                  <a:srgbClr val="FF0000"/>
                </a:solidFill>
              </a:rPr>
              <a:t>7 (23/01 </a:t>
            </a:r>
            <a:r>
              <a:rPr lang="nl-NL" sz="2400" dirty="0">
                <a:solidFill>
                  <a:srgbClr val="FF0000"/>
                </a:solidFill>
              </a:rPr>
              <a:t>– 23.59 </a:t>
            </a:r>
            <a:r>
              <a:rPr lang="nl-NL" sz="2400" dirty="0" smtClean="0">
                <a:solidFill>
                  <a:srgbClr val="FF0000"/>
                </a:solidFill>
              </a:rPr>
              <a:t>u.)</a:t>
            </a:r>
          </a:p>
          <a:p>
            <a:pPr lvl="1"/>
            <a:r>
              <a:rPr lang="nl-NL" sz="2400" dirty="0" smtClean="0"/>
              <a:t>Peerassessment (week7) en Aanwezigheden (elke werkzitting)</a:t>
            </a:r>
          </a:p>
          <a:p>
            <a:pPr marL="342900" lvl="1" indent="0">
              <a:buNone/>
            </a:pPr>
            <a:endParaRPr lang="nl-NL" sz="2800" dirty="0"/>
          </a:p>
          <a:p>
            <a:pPr lvl="1"/>
            <a:endParaRPr lang="nl-NL" dirty="0"/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  <p:sp>
        <p:nvSpPr>
          <p:cNvPr id="12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Data Analysis - 1TIN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E246-5FBB-DD48-94C7-9C7B15DF2C52}" type="slidenum">
              <a:rPr lang="nl-NL" smtClean="0"/>
              <a:t>5</a:t>
            </a:fld>
            <a:endParaRPr lang="nl-NL"/>
          </a:p>
        </p:txBody>
      </p:sp>
      <p:sp>
        <p:nvSpPr>
          <p:cNvPr id="7" name="Tekstvak 6"/>
          <p:cNvSpPr txBox="1"/>
          <p:nvPr/>
        </p:nvSpPr>
        <p:spPr>
          <a:xfrm>
            <a:off x="164547" y="215983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smtClean="0">
                <a:solidFill>
                  <a:srgbClr val="FF0000"/>
                </a:solidFill>
              </a:rPr>
              <a:t>33%)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164547" y="261250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smtClean="0">
                <a:solidFill>
                  <a:srgbClr val="FF0000"/>
                </a:solidFill>
              </a:rPr>
              <a:t>32</a:t>
            </a:r>
            <a:r>
              <a:rPr lang="nl-NL" dirty="0" smtClean="0">
                <a:solidFill>
                  <a:srgbClr val="FF0000"/>
                </a:solidFill>
              </a:rPr>
              <a:t>%)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164547" y="299814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smtClean="0">
                <a:solidFill>
                  <a:srgbClr val="FF0000"/>
                </a:solidFill>
              </a:rPr>
              <a:t>20%)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164547" y="366024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smtClean="0">
                <a:solidFill>
                  <a:srgbClr val="FF0000"/>
                </a:solidFill>
              </a:rPr>
              <a:t>10%)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164547" y="449854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>
                <a:solidFill>
                  <a:srgbClr val="FF0000"/>
                </a:solidFill>
              </a:rPr>
              <a:t>5</a:t>
            </a:r>
            <a:r>
              <a:rPr lang="nl-NL" dirty="0" smtClean="0">
                <a:solidFill>
                  <a:srgbClr val="FF0000"/>
                </a:solidFill>
              </a:rPr>
              <a:t>%)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51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  <p:bldP spid="11" grpId="0"/>
      <p:bldP spid="13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Deelopdracht DFD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 groep wordt beoordeeld op volgende onderdelen:</a:t>
            </a:r>
          </a:p>
          <a:p>
            <a:pPr lvl="1"/>
            <a:r>
              <a:rPr lang="nl-BE" dirty="0" err="1" smtClean="0"/>
              <a:t>Tik-en</a:t>
            </a:r>
            <a:r>
              <a:rPr lang="nl-BE" dirty="0" smtClean="0"/>
              <a:t> taalfouten 										6%</a:t>
            </a:r>
          </a:p>
          <a:p>
            <a:pPr lvl="1"/>
            <a:r>
              <a:rPr lang="nl-BE" dirty="0" smtClean="0"/>
              <a:t>Contextdiagram met uitleg </a:t>
            </a:r>
            <a:br>
              <a:rPr lang="nl-BE" dirty="0" smtClean="0"/>
            </a:br>
            <a:r>
              <a:rPr lang="nl-BE" dirty="0" smtClean="0"/>
              <a:t>over gemaakte keuzes </a:t>
            </a:r>
            <a:r>
              <a:rPr lang="nl-BE" dirty="0"/>
              <a:t>in volzinnen </a:t>
            </a:r>
            <a:endParaRPr lang="nl-BE" dirty="0" smtClean="0"/>
          </a:p>
          <a:p>
            <a:pPr lvl="1"/>
            <a:r>
              <a:rPr lang="nl-BE" dirty="0" smtClean="0"/>
              <a:t>Gebeurtenissenlijst</a:t>
            </a:r>
          </a:p>
          <a:p>
            <a:pPr lvl="1"/>
            <a:r>
              <a:rPr lang="nl-BE" dirty="0" smtClean="0"/>
              <a:t>DFD per gebeurtenis </a:t>
            </a:r>
            <a:r>
              <a:rPr lang="nl-BE" dirty="0"/>
              <a:t>met verplichte 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tekst </a:t>
            </a:r>
            <a:r>
              <a:rPr lang="nl-BE" dirty="0"/>
              <a:t>bij de gegevensstromen </a:t>
            </a:r>
            <a:r>
              <a:rPr lang="nl-BE" dirty="0" smtClean="0"/>
              <a:t>						</a:t>
            </a:r>
            <a:r>
              <a:rPr lang="nl-BE" dirty="0"/>
              <a:t> 27%</a:t>
            </a:r>
            <a:endParaRPr lang="nl-BE" dirty="0" smtClean="0"/>
          </a:p>
          <a:p>
            <a:pPr lvl="1"/>
            <a:r>
              <a:rPr lang="nl-BE" dirty="0" smtClean="0"/>
              <a:t>Gegroepeerde gebeurtenissen											</a:t>
            </a:r>
          </a:p>
          <a:p>
            <a:pPr lvl="1"/>
            <a:r>
              <a:rPr lang="nl-BE" dirty="0" smtClean="0"/>
              <a:t>Gelaagde </a:t>
            </a:r>
            <a:r>
              <a:rPr lang="nl-BE" dirty="0" err="1" smtClean="0"/>
              <a:t>DFD’s</a:t>
            </a:r>
            <a:endParaRPr lang="nl-BE" dirty="0" smtClean="0"/>
          </a:p>
          <a:p>
            <a:pPr lvl="1"/>
            <a:r>
              <a:rPr lang="nl-BE" dirty="0" smtClean="0"/>
              <a:t>Figuur 0</a:t>
            </a:r>
          </a:p>
          <a:p>
            <a:pPr lvl="1"/>
            <a:endParaRPr lang="nl-BE" dirty="0" smtClean="0"/>
          </a:p>
          <a:p>
            <a:endParaRPr lang="nl-BE" dirty="0"/>
          </a:p>
        </p:txBody>
      </p:sp>
      <p:sp>
        <p:nvSpPr>
          <p:cNvPr id="5" name="Rechteraccolade 4"/>
          <p:cNvSpPr/>
          <p:nvPr/>
        </p:nvSpPr>
        <p:spPr>
          <a:xfrm>
            <a:off x="5838940" y="2500830"/>
            <a:ext cx="253388" cy="290845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94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Afspraken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 laat / niet indienen </a:t>
            </a:r>
            <a:r>
              <a:rPr lang="nl-NL" dirty="0">
                <a:sym typeface="Wingdings" panose="05000000000000000000" pitchFamily="2" charset="2"/>
              </a:rPr>
              <a:t> 0 op desbetreffend onderdeel </a:t>
            </a:r>
            <a:r>
              <a:rPr lang="nl-NL" dirty="0" smtClean="0">
                <a:sym typeface="Wingdings" panose="05000000000000000000" pitchFamily="2" charset="2"/>
              </a:rPr>
              <a:t/>
            </a:r>
            <a:br>
              <a:rPr lang="nl-NL" dirty="0" smtClean="0">
                <a:sym typeface="Wingdings" panose="05000000000000000000" pitchFamily="2" charset="2"/>
              </a:rPr>
            </a:br>
            <a:endParaRPr lang="nl-NL" dirty="0" smtClean="0">
              <a:sym typeface="Wingdings" panose="05000000000000000000" pitchFamily="2" charset="2"/>
            </a:endParaRPr>
          </a:p>
          <a:p>
            <a:r>
              <a:rPr lang="nl-NL" dirty="0" smtClean="0">
                <a:sym typeface="Wingdings" panose="05000000000000000000" pitchFamily="2" charset="2"/>
              </a:rPr>
              <a:t>Problemen in de groep onmiddellijk melden aan de lector </a:t>
            </a:r>
            <a:br>
              <a:rPr lang="nl-NL" dirty="0" smtClean="0">
                <a:sym typeface="Wingdings" panose="05000000000000000000" pitchFamily="2" charset="2"/>
              </a:rPr>
            </a:br>
            <a:endParaRPr lang="nl-NL" dirty="0" smtClean="0">
              <a:sym typeface="Wingdings" panose="05000000000000000000" pitchFamily="2" charset="2"/>
            </a:endParaRPr>
          </a:p>
          <a:p>
            <a:r>
              <a:rPr lang="nl-NL" dirty="0" smtClean="0">
                <a:sym typeface="Wingdings" panose="05000000000000000000" pitchFamily="2" charset="2"/>
              </a:rPr>
              <a:t>Elke afwezigheid tijdens een werkzitting moet gewettigd zijn anders gaan er punten </a:t>
            </a:r>
            <a:r>
              <a:rPr lang="nl-NL" dirty="0" smtClean="0">
                <a:sym typeface="Wingdings" panose="05000000000000000000" pitchFamily="2" charset="2"/>
              </a:rPr>
              <a:t>af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8905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</a:t>
            </a:r>
            <a:r>
              <a:rPr lang="nl-NL" baseline="30000" dirty="0" smtClean="0"/>
              <a:t>de</a:t>
            </a:r>
            <a:r>
              <a:rPr lang="nl-NL" dirty="0" smtClean="0"/>
              <a:t> examenkans (augustus)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Geen </a:t>
            </a:r>
            <a:r>
              <a:rPr lang="nl-NL" dirty="0" smtClean="0"/>
              <a:t>2</a:t>
            </a:r>
            <a:r>
              <a:rPr lang="nl-NL" baseline="30000" dirty="0" smtClean="0"/>
              <a:t>de</a:t>
            </a:r>
            <a:r>
              <a:rPr lang="nl-NL" dirty="0" smtClean="0"/>
              <a:t> zit van permanente </a:t>
            </a:r>
            <a:r>
              <a:rPr lang="nl-NL" dirty="0" smtClean="0"/>
              <a:t>evaluatie: Punten </a:t>
            </a:r>
            <a:r>
              <a:rPr lang="nl-NL" dirty="0" smtClean="0"/>
              <a:t>van </a:t>
            </a:r>
            <a:r>
              <a:rPr lang="nl-NL" dirty="0" smtClean="0"/>
              <a:t>PE in januari </a:t>
            </a:r>
            <a:r>
              <a:rPr lang="nl-NL" dirty="0" smtClean="0"/>
              <a:t>worden </a:t>
            </a:r>
            <a:r>
              <a:rPr lang="nl-NL" dirty="0" smtClean="0"/>
              <a:t>overgenomen</a:t>
            </a:r>
          </a:p>
          <a:p>
            <a:r>
              <a:rPr lang="nl-NL" dirty="0" smtClean="0"/>
              <a:t>Nieuwe examen telt voor 75%</a:t>
            </a:r>
            <a:endParaRPr lang="nl-NL" dirty="0"/>
          </a:p>
        </p:txBody>
      </p:sp>
      <p:sp>
        <p:nvSpPr>
          <p:cNvPr id="7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Data Analysis - 1TIN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E246-5FBB-DD48-94C7-9C7B15DF2C5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141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Data Analysis - 1TIN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E246-5FBB-DD48-94C7-9C7B15DF2C52}" type="slidenum">
              <a:rPr lang="nl-NL" smtClean="0"/>
              <a:t>9</a:t>
            </a:fld>
            <a:endParaRPr lang="nl-NL"/>
          </a:p>
        </p:txBody>
      </p:sp>
      <p:sp>
        <p:nvSpPr>
          <p:cNvPr id="5" name="Tekstvak 4"/>
          <p:cNvSpPr txBox="1"/>
          <p:nvPr/>
        </p:nvSpPr>
        <p:spPr>
          <a:xfrm>
            <a:off x="1839790" y="2048238"/>
            <a:ext cx="512814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500" dirty="0" smtClean="0"/>
              <a:t>Vragen?</a:t>
            </a:r>
            <a:endParaRPr lang="nl-NL" sz="11500" dirty="0"/>
          </a:p>
        </p:txBody>
      </p:sp>
    </p:spTree>
    <p:extLst>
      <p:ext uri="{BB962C8B-B14F-4D97-AF65-F5344CB8AC3E}">
        <p14:creationId xmlns:p14="http://schemas.microsoft.com/office/powerpoint/2010/main" val="324470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7384</TotalTime>
  <Words>314</Words>
  <Application>Microsoft Office PowerPoint</Application>
  <PresentationFormat>Diavoorstelling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5" baseType="lpstr">
      <vt:lpstr>ＭＳ Ｐゴシック</vt:lpstr>
      <vt:lpstr>ＭＳ Ｐゴシック</vt:lpstr>
      <vt:lpstr>Arial</vt:lpstr>
      <vt:lpstr>Calibri</vt:lpstr>
      <vt:lpstr>Wingdings</vt:lpstr>
      <vt:lpstr>1_Presentatie</vt:lpstr>
      <vt:lpstr>Groepsopdracht</vt:lpstr>
      <vt:lpstr>Doelstellingen</vt:lpstr>
      <vt:lpstr>Aanpak Groepsopdrachten</vt:lpstr>
      <vt:lpstr>Verslag</vt:lpstr>
      <vt:lpstr>Inleveren (deel)opdrachten</vt:lpstr>
      <vt:lpstr>Deelopdracht DFD</vt:lpstr>
      <vt:lpstr>Afspraken</vt:lpstr>
      <vt:lpstr>2de examenkans (augustus)</vt:lpstr>
      <vt:lpstr>PowerPoint-presentatie</vt:lpstr>
    </vt:vector>
  </TitlesOfParts>
  <Company>Provinciale Hogeschool Limburg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Bart Moelans</dc:creator>
  <cp:lastModifiedBy>Carina Medats</cp:lastModifiedBy>
  <cp:revision>132</cp:revision>
  <dcterms:created xsi:type="dcterms:W3CDTF">2012-12-19T19:34:14Z</dcterms:created>
  <dcterms:modified xsi:type="dcterms:W3CDTF">2014-09-30T09:26:13Z</dcterms:modified>
</cp:coreProperties>
</file>