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75" r:id="rId5"/>
    <p:sldId id="268" r:id="rId6"/>
    <p:sldId id="257" r:id="rId7"/>
    <p:sldId id="276" r:id="rId8"/>
    <p:sldId id="258" r:id="rId9"/>
    <p:sldId id="277" r:id="rId10"/>
    <p:sldId id="279" r:id="rId11"/>
    <p:sldId id="278" r:id="rId12"/>
    <p:sldId id="266" r:id="rId13"/>
    <p:sldId id="269" r:id="rId14"/>
    <p:sldId id="280" r:id="rId15"/>
    <p:sldId id="281" r:id="rId16"/>
    <p:sldId id="282" r:id="rId17"/>
    <p:sldId id="284" r:id="rId18"/>
    <p:sldId id="285" r:id="rId19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ta" initials="RL" lastIdx="2" clrIdx="0">
    <p:extLst>
      <p:ext uri="{19B8F6BF-5375-455C-9EA6-DF929625EA0E}">
        <p15:presenceInfo xmlns:p15="http://schemas.microsoft.com/office/powerpoint/2012/main" userId="R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240"/>
    <a:srgbClr val="00E800"/>
    <a:srgbClr val="58A618"/>
    <a:srgbClr val="F79646"/>
    <a:srgbClr val="FFC000"/>
    <a:srgbClr val="000000"/>
    <a:srgbClr val="00EE00"/>
    <a:srgbClr val="00F6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86456" autoAdjust="0"/>
  </p:normalViewPr>
  <p:slideViewPr>
    <p:cSldViewPr snapToGrid="0" snapToObjects="1">
      <p:cViewPr varScale="1">
        <p:scale>
          <a:sx n="88" d="100"/>
          <a:sy n="88" d="100"/>
        </p:scale>
        <p:origin x="127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 smtClean="0"/>
              <a:t>Hoofdstuk 1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5A9D2-90B0-6F4F-A3E2-4E764F8EC1D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878585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BE" smtClean="0"/>
              <a:t>Hoofdstuk 1</a:t>
            </a: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7BDD9-0C1D-417A-9FDA-446EE78D31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602021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7BDD9-0C1D-417A-9FDA-446EE78D310C}" type="slidenum">
              <a:rPr lang="nl-BE" smtClean="0"/>
              <a:t>1</a:t>
            </a:fld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smtClean="0"/>
              <a:t>Hoofdstuk 1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61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Hoofdstuk 1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BDD9-0C1D-417A-9FDA-446EE78D310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5011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Hoofdstuk 1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BDD9-0C1D-417A-9FDA-446EE78D310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6702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Hoofdstuk 1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BDD9-0C1D-417A-9FDA-446EE78D310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682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Hoofdstuk 1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BDD9-0C1D-417A-9FDA-446EE78D310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6533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Hoofdstuk 1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BDD9-0C1D-417A-9FDA-446EE78D310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1959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beeld_geselecteer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49368" y="3373542"/>
            <a:ext cx="3838811" cy="33087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198" y="1903517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42241" y="3876249"/>
            <a:ext cx="4807127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36360" y="6399774"/>
            <a:ext cx="126564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2BFA6F3-ECDC-4450-8F6A-C2AA52B655AF}" type="datetime1">
              <a:rPr lang="nl-NL" smtClean="0"/>
              <a:t>23-11-2015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3231570" y="6399774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7" name="Afbeelding 6" descr="Macintosh HD:Users:nickdaenen:Desktop:logo_pxl.wmf"/>
          <p:cNvPicPr/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74618" y="390626"/>
            <a:ext cx="1420504" cy="142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kstvak 9"/>
          <p:cNvSpPr txBox="1"/>
          <p:nvPr userDrawn="1"/>
        </p:nvSpPr>
        <p:spPr>
          <a:xfrm>
            <a:off x="542241" y="6057401"/>
            <a:ext cx="5196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 smtClean="0"/>
              <a:t>Hogeschool PXL</a:t>
            </a:r>
            <a:r>
              <a:rPr lang="nl-NL" sz="1200" b="0" baseline="0" dirty="0" smtClean="0"/>
              <a:t> – </a:t>
            </a:r>
            <a:r>
              <a:rPr lang="nl-NL" sz="1200" b="0" baseline="0" dirty="0" err="1" smtClean="0"/>
              <a:t>Elfde-Liniestraat</a:t>
            </a:r>
            <a:r>
              <a:rPr lang="nl-NL" sz="1200" b="0" baseline="0" dirty="0" smtClean="0"/>
              <a:t> 24 – B-3500 Hasselt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baseline="0" dirty="0" err="1" smtClean="0"/>
              <a:t>www.pxl.be</a:t>
            </a:r>
            <a:r>
              <a:rPr lang="nl-NL" sz="1200" b="0" baseline="0" dirty="0" smtClean="0"/>
              <a:t> - </a:t>
            </a:r>
            <a:r>
              <a:rPr lang="nl-NL" sz="1200" b="0" baseline="0" dirty="0" err="1" smtClean="0"/>
              <a:t>www.pxl.be</a:t>
            </a:r>
            <a:r>
              <a:rPr lang="nl-NL" sz="1200" b="0" baseline="0" dirty="0" smtClean="0"/>
              <a:t>/</a:t>
            </a:r>
            <a:r>
              <a:rPr lang="nl-NL" sz="1200" b="0" baseline="0" dirty="0" err="1" smtClean="0"/>
              <a:t>facebook</a:t>
            </a:r>
            <a:endParaRPr lang="nl-NL" sz="1200" b="0" dirty="0" smtClean="0"/>
          </a:p>
          <a:p>
            <a:endParaRPr lang="nl-NL" dirty="0"/>
          </a:p>
        </p:txBody>
      </p:sp>
      <p:pic>
        <p:nvPicPr>
          <p:cNvPr id="12" name="Afbeelding 11" descr="dehogeschoolmethetnetwerk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9936" y="5543474"/>
            <a:ext cx="2975517" cy="407605"/>
          </a:xfrm>
          <a:prstGeom prst="rect">
            <a:avLst/>
          </a:prstGeom>
        </p:spPr>
      </p:pic>
      <p:sp>
        <p:nvSpPr>
          <p:cNvPr id="11" name="Titel 1"/>
          <p:cNvSpPr txBox="1">
            <a:spLocks/>
          </p:cNvSpPr>
          <p:nvPr userDrawn="1"/>
        </p:nvSpPr>
        <p:spPr>
          <a:xfrm>
            <a:off x="5204798" y="433492"/>
            <a:ext cx="362170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dirty="0">
                <a:solidFill>
                  <a:srgbClr val="58A618"/>
                </a:solidFill>
                <a:latin typeface="+mn-lt"/>
                <a:ea typeface="+mn-ea"/>
                <a:cs typeface="+mn-cs"/>
              </a:rPr>
              <a:t>Programming Basics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pic>
        <p:nvPicPr>
          <p:cNvPr id="10" name="Afbeelding 9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1E0547EC-EF9D-4C5C-A6CA-2928FD1C9ED7}" type="datetime1">
              <a:rPr lang="nl-NL" smtClean="0"/>
              <a:t>23-11-2015</a:t>
            </a:fld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pic>
        <p:nvPicPr>
          <p:cNvPr id="10" name="Afbeelding 9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6DF3B4-C78A-44D8-9BAA-EE5A7C63C3C5}" type="datetime1">
              <a:rPr lang="nl-NL" smtClean="0"/>
              <a:t>23-11-2015</a:t>
            </a:fld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pic>
        <p:nvPicPr>
          <p:cNvPr id="9" name="Afbeelding 8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BF65CF60-EF85-49FB-B0CE-96047305B616}" type="datetime1">
              <a:rPr lang="nl-NL" smtClean="0"/>
              <a:t>23-11-2015</a:t>
            </a:fld>
            <a:endParaRPr lang="nl-NL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pic>
        <p:nvPicPr>
          <p:cNvPr id="9" name="Afbeelding 8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BC41CC7-9609-407B-AA2F-086E6BBF6108}" type="datetime1">
              <a:rPr lang="nl-NL" smtClean="0"/>
              <a:t>23-11-2015</a:t>
            </a:fld>
            <a:endParaRPr lang="nl-NL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pdra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77542" y="548640"/>
            <a:ext cx="8209257" cy="5577523"/>
          </a:xfrm>
        </p:spPr>
        <p:txBody>
          <a:bodyPr/>
          <a:lstStyle>
            <a:lvl1pPr marL="0" indent="0">
              <a:buNone/>
              <a:defRPr i="1">
                <a:solidFill>
                  <a:srgbClr val="CC00CC"/>
                </a:solidFill>
              </a:defRPr>
            </a:lvl1pPr>
          </a:lstStyle>
          <a:p>
            <a:pPr lvl="0"/>
            <a:r>
              <a:rPr lang="nl-NL" dirty="0" smtClean="0"/>
              <a:t>Opdracht 1: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2E9CA32-80AB-429D-B782-235862AC42B1}" type="datetime1">
              <a:rPr lang="nl-NL" smtClean="0"/>
              <a:t>23-11-2015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3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2E9CA32-80AB-429D-B782-235862AC42B1}" type="datetime1">
              <a:rPr lang="nl-NL" smtClean="0"/>
              <a:t>23-11-2015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559398"/>
            <a:ext cx="8209258" cy="5566765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2E9CA32-80AB-429D-B782-235862AC42B1}" type="datetime1">
              <a:rPr lang="nl-NL" smtClean="0"/>
              <a:t>23-11-2015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227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beeldsloga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8615" y="0"/>
            <a:ext cx="54102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270757-16A9-4CE1-AAB7-D549E6BA228A}" type="datetime1">
              <a:rPr lang="nl-NL" smtClean="0"/>
              <a:t>23-11-2015</a:t>
            </a:fld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pic>
        <p:nvPicPr>
          <p:cNvPr id="10" name="Afbeelding 9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AF8E1C96-954A-4CBF-BB97-51C7414303B8}" type="datetime1">
              <a:rPr lang="nl-NL" smtClean="0"/>
              <a:t>23-11-2015</a:t>
            </a:fld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pic>
        <p:nvPicPr>
          <p:cNvPr id="12" name="Afbeelding 11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030A206A-FCAE-49F3-9DA4-3BB84759074A}" type="datetime1">
              <a:rPr lang="nl-NL" smtClean="0"/>
              <a:t>23-11-2015</a:t>
            </a:fld>
            <a:endParaRPr lang="nl-NL" dirty="0"/>
          </a:p>
        </p:txBody>
      </p:sp>
      <p:sp>
        <p:nvSpPr>
          <p:cNvPr id="14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42238B09-DFB5-4A69-B4BA-1BA1D0C45347}" type="datetime1">
              <a:rPr lang="nl-NL" smtClean="0"/>
              <a:t>23-11-2015</a:t>
            </a:fld>
            <a:endParaRPr lang="nl-NL" dirty="0"/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6BF9252A-0B34-45DB-A8CF-1EC78FE8ADDC}" type="datetime1">
              <a:rPr lang="nl-NL" smtClean="0"/>
              <a:t>23-11-2015</a:t>
            </a:fld>
            <a:endParaRPr 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Klik</a:t>
            </a:r>
            <a:r>
              <a:rPr lang="en-US" dirty="0" smtClean="0"/>
              <a:t> om de </a:t>
            </a:r>
            <a:r>
              <a:rPr lang="en-US" dirty="0" err="1" smtClean="0"/>
              <a:t>tekststijl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 smtClean="0"/>
          </a:p>
          <a:p>
            <a:pPr lvl="1"/>
            <a:r>
              <a:rPr lang="en-US" dirty="0" err="1" smtClean="0"/>
              <a:t>Tweede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/>
            <a:r>
              <a:rPr lang="en-US" dirty="0" err="1" smtClean="0"/>
              <a:t>Derde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/>
            <a:r>
              <a:rPr lang="en-US" dirty="0" err="1" smtClean="0"/>
              <a:t>Vierde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/>
            <a:r>
              <a:rPr lang="en-US" dirty="0" err="1" smtClean="0"/>
              <a:t>Vijfde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325160" y="6356350"/>
            <a:ext cx="1265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E14EA-3FAA-402A-B62D-C984B87F4144}" type="datetime1">
              <a:rPr lang="nl-NL" smtClean="0"/>
              <a:t>23-11-2015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0" y="6682275"/>
            <a:ext cx="9144000" cy="180000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mtClean="0"/>
              <a:t>Hoofdstuk 11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Het opsommingstype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</a:t>
            </a:fld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5170713" y="949149"/>
            <a:ext cx="3788229" cy="5225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Subtitel 2"/>
          <p:cNvSpPr txBox="1">
            <a:spLocks/>
          </p:cNvSpPr>
          <p:nvPr/>
        </p:nvSpPr>
        <p:spPr>
          <a:xfrm>
            <a:off x="5647640" y="794071"/>
            <a:ext cx="3311302" cy="11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rgbClr val="58A618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Java Essentials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5008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10</a:t>
            </a:fld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58" y="422818"/>
            <a:ext cx="7258050" cy="5372100"/>
          </a:xfrm>
          <a:prstGeom prst="rect">
            <a:avLst/>
          </a:prstGeom>
        </p:spPr>
      </p:pic>
      <p:sp>
        <p:nvSpPr>
          <p:cNvPr id="6" name="Ovaal 5"/>
          <p:cNvSpPr/>
          <p:nvPr/>
        </p:nvSpPr>
        <p:spPr>
          <a:xfrm>
            <a:off x="814039" y="2865863"/>
            <a:ext cx="914400" cy="2430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Picture 6" descr="MCj0346317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239" y="2670897"/>
            <a:ext cx="789840" cy="63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kstvak 7"/>
          <p:cNvSpPr txBox="1"/>
          <p:nvPr/>
        </p:nvSpPr>
        <p:spPr>
          <a:xfrm>
            <a:off x="4550079" y="2647203"/>
            <a:ext cx="37802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err="1" smtClean="0"/>
              <a:t>Constructor</a:t>
            </a:r>
            <a:r>
              <a:rPr lang="nl-BE" sz="2000" dirty="0" smtClean="0"/>
              <a:t> kan nooit afzonderlijk opgeroepen worden.</a:t>
            </a:r>
            <a:br>
              <a:rPr lang="nl-BE" sz="2000" dirty="0" smtClean="0"/>
            </a:br>
            <a:r>
              <a:rPr lang="nl-BE" sz="2000" dirty="0" smtClean="0"/>
              <a:t>Enkel in opsomming van de elementen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68756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2" name="Tekstvak 1"/>
          <p:cNvSpPr txBox="1"/>
          <p:nvPr/>
        </p:nvSpPr>
        <p:spPr>
          <a:xfrm>
            <a:off x="334537" y="401444"/>
            <a:ext cx="79954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Geen </a:t>
            </a:r>
            <a:r>
              <a:rPr lang="nl-BE" sz="2800" dirty="0" err="1" smtClean="0"/>
              <a:t>constructor</a:t>
            </a:r>
            <a:r>
              <a:rPr lang="nl-BE" sz="2800" dirty="0" smtClean="0"/>
              <a:t> gedefinieerd</a:t>
            </a:r>
            <a:br>
              <a:rPr lang="nl-BE" sz="2800" dirty="0" smtClean="0"/>
            </a:br>
            <a:r>
              <a:rPr lang="nl-BE" sz="2800" dirty="0" smtClean="0"/>
              <a:t>=&gt; compiler neemt default </a:t>
            </a:r>
            <a:r>
              <a:rPr lang="nl-BE" sz="2800" dirty="0" err="1" smtClean="0"/>
              <a:t>constructor</a:t>
            </a:r>
            <a:endParaRPr lang="nl-BE" sz="2800" dirty="0" smtClean="0"/>
          </a:p>
          <a:p>
            <a:endParaRPr lang="nl-BE" sz="2800" dirty="0" smtClean="0"/>
          </a:p>
          <a:p>
            <a:r>
              <a:rPr lang="nl-BE" sz="2800" dirty="0" smtClean="0"/>
              <a:t>In opsomming mogen ronde haken weggelaten worden.</a:t>
            </a:r>
            <a:endParaRPr lang="nl-BE" sz="28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37" y="2970266"/>
            <a:ext cx="5200650" cy="828675"/>
          </a:xfrm>
          <a:prstGeom prst="rect">
            <a:avLst/>
          </a:prstGeom>
        </p:spPr>
      </p:pic>
      <p:sp>
        <p:nvSpPr>
          <p:cNvPr id="10" name="Stroomdiagram: Proces 9"/>
          <p:cNvSpPr/>
          <p:nvPr/>
        </p:nvSpPr>
        <p:spPr>
          <a:xfrm>
            <a:off x="416544" y="3802460"/>
            <a:ext cx="2915408" cy="428664"/>
          </a:xfrm>
          <a:prstGeom prst="flowChartProcess">
            <a:avLst/>
          </a:prstGeom>
          <a:gradFill flip="none" rotWithShape="1">
            <a:gsLst>
              <a:gs pos="0">
                <a:srgbClr val="F6924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b="1" dirty="0" smtClean="0"/>
              <a:t>is equivalent met</a:t>
            </a:r>
            <a:endParaRPr lang="nl-BE" sz="2400" b="1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44" y="4669291"/>
            <a:ext cx="6415088" cy="14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12</a:t>
            </a:fld>
            <a:endParaRPr lang="nl-NL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586" y="252412"/>
            <a:ext cx="5572125" cy="6286500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2419815" y="3144644"/>
            <a:ext cx="4304370" cy="4683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2419815" y="2665142"/>
            <a:ext cx="4304370" cy="4572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/>
          <p:cNvSpPr txBox="1"/>
          <p:nvPr/>
        </p:nvSpPr>
        <p:spPr>
          <a:xfrm>
            <a:off x="6971604" y="2660677"/>
            <a:ext cx="1750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00B0F0"/>
                </a:solidFill>
              </a:rPr>
              <a:t>Methoden overgeërfd van klasse </a:t>
            </a:r>
            <a:r>
              <a:rPr lang="nl-BE" b="1" dirty="0" err="1" smtClean="0">
                <a:solidFill>
                  <a:srgbClr val="00B0F0"/>
                </a:solidFill>
              </a:rPr>
              <a:t>Enum</a:t>
            </a:r>
            <a:endParaRPr lang="nl-BE" b="1" dirty="0">
              <a:solidFill>
                <a:srgbClr val="00B0F0"/>
              </a:solidFill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239486" y="3114160"/>
            <a:ext cx="2056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FF0000"/>
                </a:solidFill>
              </a:rPr>
              <a:t>Methoden van het opsommingstype </a:t>
            </a:r>
            <a:r>
              <a:rPr lang="nl-BE" b="1" dirty="0" err="1" smtClean="0">
                <a:solidFill>
                  <a:srgbClr val="FF0000"/>
                </a:solidFill>
              </a:rPr>
              <a:t>Color</a:t>
            </a:r>
            <a:endParaRPr lang="nl-B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98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2" name="Tekstvak 1"/>
          <p:cNvSpPr txBox="1"/>
          <p:nvPr/>
        </p:nvSpPr>
        <p:spPr>
          <a:xfrm>
            <a:off x="334537" y="401444"/>
            <a:ext cx="799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Voor een element uit de opsomming kunnen bepaalde methoden vervangen worden</a:t>
            </a:r>
            <a:endParaRPr lang="nl-BE" sz="28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8" y="1596366"/>
            <a:ext cx="5191729" cy="4759984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802888" y="1951464"/>
            <a:ext cx="2520175" cy="680224"/>
          </a:xfrm>
          <a:prstGeom prst="rect">
            <a:avLst/>
          </a:prstGeom>
          <a:noFill/>
          <a:ln w="28575">
            <a:solidFill>
              <a:srgbClr val="F692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Stroomdiagram: Proces 10"/>
          <p:cNvSpPr/>
          <p:nvPr/>
        </p:nvSpPr>
        <p:spPr>
          <a:xfrm>
            <a:off x="4103914" y="1940313"/>
            <a:ext cx="3741336" cy="877410"/>
          </a:xfrm>
          <a:prstGeom prst="flowChartProcess">
            <a:avLst/>
          </a:prstGeom>
          <a:gradFill flip="none" rotWithShape="1">
            <a:gsLst>
              <a:gs pos="0">
                <a:srgbClr val="F6924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400" dirty="0"/>
              <a:t>Methode </a:t>
            </a:r>
            <a:r>
              <a:rPr lang="nl-BE" sz="2400" dirty="0" err="1"/>
              <a:t>toString</a:t>
            </a:r>
            <a:r>
              <a:rPr lang="nl-BE" sz="2400" dirty="0"/>
              <a:t> voor de </a:t>
            </a:r>
            <a:r>
              <a:rPr lang="nl-BE" sz="2400" dirty="0" smtClean="0"/>
              <a:t>instantie Black </a:t>
            </a:r>
            <a:r>
              <a:rPr lang="nl-BE" sz="2400" dirty="0"/>
              <a:t>vervangen</a:t>
            </a:r>
          </a:p>
        </p:txBody>
      </p:sp>
    </p:spTree>
    <p:extLst>
      <p:ext uri="{BB962C8B-B14F-4D97-AF65-F5344CB8AC3E}">
        <p14:creationId xmlns:p14="http://schemas.microsoft.com/office/powerpoint/2010/main" val="353309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477542" y="424543"/>
            <a:ext cx="2373085" cy="65314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dirty="0" smtClean="0"/>
              <a:t>Opdracht </a:t>
            </a:r>
            <a:endParaRPr lang="nl-BE" sz="3200" dirty="0"/>
          </a:p>
        </p:txBody>
      </p:sp>
      <p:sp>
        <p:nvSpPr>
          <p:cNvPr id="7" name="Tijdelijke aanduiding voor inhoud 5"/>
          <p:cNvSpPr txBox="1">
            <a:spLocks/>
          </p:cNvSpPr>
          <p:nvPr/>
        </p:nvSpPr>
        <p:spPr>
          <a:xfrm>
            <a:off x="477541" y="1765786"/>
            <a:ext cx="6737297" cy="3609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i="1" kern="1200">
                <a:solidFill>
                  <a:srgbClr val="CC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i="0" dirty="0" smtClean="0">
                <a:solidFill>
                  <a:schemeClr val="tx1"/>
                </a:solidFill>
              </a:rPr>
              <a:t>Maak een opsommingstype Dag met de dagen van de week.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i="0" dirty="0" smtClean="0">
                <a:solidFill>
                  <a:schemeClr val="tx1"/>
                </a:solidFill>
              </a:rPr>
              <a:t>Voeg een private variabele toe waarin aangegeven wordt of dit een dag in de week is of dag in het weekend.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i="0" dirty="0" smtClean="0">
                <a:solidFill>
                  <a:schemeClr val="tx1"/>
                </a:solidFill>
              </a:rPr>
              <a:t>Maak een hoofdprogramma dat alle dagen van de week overloopt en de naam, de ordinale waarde en weekenddag of weekdag afdrukt.</a:t>
            </a:r>
            <a:endParaRPr lang="nl-BE" dirty="0">
              <a:solidFill>
                <a:schemeClr val="accent4"/>
              </a:solidFill>
            </a:endParaRPr>
          </a:p>
        </p:txBody>
      </p:sp>
      <p:sp>
        <p:nvSpPr>
          <p:cNvPr id="9" name="Tijdelijke aanduiding voor inhoud 5"/>
          <p:cNvSpPr txBox="1">
            <a:spLocks/>
          </p:cNvSpPr>
          <p:nvPr/>
        </p:nvSpPr>
        <p:spPr>
          <a:xfrm>
            <a:off x="477542" y="1279525"/>
            <a:ext cx="7650458" cy="4819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i="1" kern="1200">
                <a:solidFill>
                  <a:srgbClr val="CC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0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</a:t>
            </a:r>
            <a:r>
              <a:rPr lang="nl-NL" dirty="0" smtClean="0"/>
              <a:t>. Samenvatting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1514" y="1254352"/>
            <a:ext cx="885008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Het opsommingstype of enumeratie</a:t>
            </a:r>
          </a:p>
          <a:p>
            <a:pPr marL="0" indent="0">
              <a:buNone/>
            </a:pPr>
            <a:endParaRPr lang="nl-NL" dirty="0" smtClean="0"/>
          </a:p>
          <a:p>
            <a:pPr marL="358775" indent="-358775">
              <a:buNone/>
            </a:pPr>
            <a:r>
              <a:rPr lang="nl-NL" sz="2800" dirty="0" smtClean="0"/>
              <a:t>=  speciale klasse waarvan </a:t>
            </a:r>
            <a:r>
              <a:rPr lang="nl-NL" sz="2800" smtClean="0"/>
              <a:t>er een beperkt </a:t>
            </a:r>
            <a:r>
              <a:rPr lang="nl-NL" sz="2800" dirty="0" smtClean="0"/>
              <a:t>aantal vooraf     gedefinieerde instanties bestaan</a:t>
            </a:r>
            <a:br>
              <a:rPr lang="nl-NL" sz="2800" dirty="0" smtClean="0"/>
            </a:br>
            <a:endParaRPr lang="nl-NL" sz="2800" dirty="0" smtClean="0"/>
          </a:p>
          <a:p>
            <a:pPr marL="0" indent="0">
              <a:buNone/>
            </a:pPr>
            <a:r>
              <a:rPr lang="nl-NL" sz="2800" dirty="0" smtClean="0"/>
              <a:t>=  deze instanties worden meestal als constanten gebruikt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592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nl-BE" dirty="0" smtClean="0"/>
              <a:t>Inleiding	</a:t>
            </a:r>
          </a:p>
          <a:p>
            <a:pPr marL="514350" indent="-514350">
              <a:buAutoNum type="arabicPeriod"/>
            </a:pPr>
            <a:r>
              <a:rPr lang="nl-BE" dirty="0" smtClean="0"/>
              <a:t>Definitie van het opsommingstype</a:t>
            </a:r>
          </a:p>
          <a:p>
            <a:pPr marL="514350" indent="-514350">
              <a:buAutoNum type="arabicPeriod"/>
            </a:pPr>
            <a:r>
              <a:rPr lang="nl-BE" dirty="0" smtClean="0"/>
              <a:t>Eigenschappen, methoden en </a:t>
            </a:r>
            <a:r>
              <a:rPr lang="nl-BE" dirty="0" err="1" smtClean="0"/>
              <a:t>constructors</a:t>
            </a:r>
            <a:endParaRPr lang="nl-BE" dirty="0" smtClean="0"/>
          </a:p>
          <a:p>
            <a:pPr marL="514350" indent="-514350">
              <a:buAutoNum type="arabicPeriod"/>
            </a:pPr>
            <a:r>
              <a:rPr lang="nl-BE" dirty="0" smtClean="0"/>
              <a:t>Samenvatting</a:t>
            </a:r>
          </a:p>
          <a:p>
            <a:pPr marL="514350" indent="-514350">
              <a:buAutoNum type="arabicPeriod"/>
            </a:pPr>
            <a:endParaRPr lang="nl-BE" dirty="0" smtClean="0"/>
          </a:p>
          <a:p>
            <a:pPr marL="514350" indent="-514350">
              <a:buAutoNum type="arabicPeriod"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21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495"/>
            <a:ext cx="8229600" cy="1143000"/>
          </a:xfrm>
        </p:spPr>
        <p:txBody>
          <a:bodyPr/>
          <a:lstStyle/>
          <a:p>
            <a:r>
              <a:rPr lang="nl-NL" dirty="0" smtClean="0"/>
              <a:t>1. Inleiding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6957" y="1142999"/>
            <a:ext cx="8850086" cy="59100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 smtClean="0"/>
              <a:t>Het </a:t>
            </a:r>
            <a:r>
              <a:rPr lang="nl-NL" dirty="0" smtClean="0"/>
              <a:t>opsommingstype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dirty="0" smtClean="0"/>
              <a:t/>
            </a:r>
            <a:br>
              <a:rPr lang="nl-NL" dirty="0" smtClean="0"/>
            </a:br>
            <a:r>
              <a:rPr lang="nl-NL" sz="2800" dirty="0" smtClean="0"/>
              <a:t>=  klasse waarvan beperkt aantal instanties beschikbaar zijn</a:t>
            </a:r>
            <a:br>
              <a:rPr lang="nl-NL" sz="2800" dirty="0" smtClean="0"/>
            </a:br>
            <a:endParaRPr lang="nl-NL" sz="2800" dirty="0" smtClean="0"/>
          </a:p>
          <a:p>
            <a:pPr marL="271463" indent="-271463">
              <a:spcBef>
                <a:spcPts val="0"/>
              </a:spcBef>
              <a:buNone/>
            </a:pPr>
            <a:r>
              <a:rPr lang="nl-NL" sz="2800" dirty="0" smtClean="0"/>
              <a:t>=  deze instanties worden tijdens de declaratie van de enumeratie opgesomd </a:t>
            </a:r>
            <a:r>
              <a:rPr lang="nl-NL" sz="2800" dirty="0" smtClean="0"/>
              <a:t>(vandaar de naam </a:t>
            </a:r>
            <a:r>
              <a:rPr lang="nl-NL" sz="2800" dirty="0" err="1" smtClean="0"/>
              <a:t>enumeration</a:t>
            </a:r>
            <a:r>
              <a:rPr lang="nl-NL" sz="2800" dirty="0" smtClean="0"/>
              <a:t> of opsomming)</a:t>
            </a:r>
            <a:r>
              <a:rPr lang="nl-NL" sz="2800" dirty="0" smtClean="0"/>
              <a:t/>
            </a:r>
            <a:br>
              <a:rPr lang="nl-NL" sz="2800" dirty="0" smtClean="0"/>
            </a:br>
            <a:r>
              <a:rPr lang="nl-NL" sz="2800" dirty="0" smtClean="0"/>
              <a:t>=&gt; we kunnen zelf geen instanties aanmaken</a:t>
            </a:r>
            <a:br>
              <a:rPr lang="nl-NL" sz="2800" dirty="0" smtClean="0"/>
            </a:br>
            <a:endParaRPr lang="nl-NL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nl-NL" sz="2800" dirty="0" smtClean="0"/>
              <a:t>= deze instanties worden als constanten gebruikt</a:t>
            </a:r>
            <a:br>
              <a:rPr lang="nl-NL" sz="2800" dirty="0" smtClean="0"/>
            </a:br>
            <a:r>
              <a:rPr lang="nl-NL" sz="2800" dirty="0" smtClean="0"/>
              <a:t>    =&gt; met hoofdletters weergegeven</a:t>
            </a:r>
          </a:p>
          <a:p>
            <a:pPr marL="0" indent="0">
              <a:spcBef>
                <a:spcPts val="0"/>
              </a:spcBef>
              <a:buNone/>
            </a:pPr>
            <a:endParaRPr lang="nl-NL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nl-NL" sz="2800" dirty="0" smtClean="0"/>
              <a:t>= </a:t>
            </a:r>
            <a:r>
              <a:rPr lang="nl-BE" sz="2800" dirty="0" smtClean="0"/>
              <a:t>deze instanties kan men beschouwen </a:t>
            </a:r>
            <a:r>
              <a:rPr lang="nl-BE" sz="2800" smtClean="0"/>
              <a:t>als </a:t>
            </a:r>
            <a:br>
              <a:rPr lang="nl-BE" sz="2800" smtClean="0"/>
            </a:br>
            <a:r>
              <a:rPr lang="nl-BE" sz="2800" smtClean="0"/>
              <a:t>   statistische </a:t>
            </a:r>
            <a:r>
              <a:rPr lang="nl-BE" sz="2800" dirty="0"/>
              <a:t>eigenschappen van de </a:t>
            </a:r>
            <a:r>
              <a:rPr lang="nl-BE" sz="2800" dirty="0" smtClean="0"/>
              <a:t>klasse</a:t>
            </a:r>
            <a:endParaRPr lang="nl-NL" sz="280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52186"/>
            <a:ext cx="8098971" cy="1130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Voorbeeld:  klasse Colors</a:t>
            </a:r>
          </a:p>
          <a:p>
            <a:pPr marL="0" indent="0">
              <a:buNone/>
            </a:pPr>
            <a:r>
              <a:rPr lang="nl-NL" sz="2800" dirty="0" smtClean="0"/>
              <a:t>Oplossing zonder het opsommingstype</a:t>
            </a:r>
            <a:endParaRPr lang="nl-NL" sz="2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37" y="1382478"/>
            <a:ext cx="5246846" cy="5213985"/>
          </a:xfrm>
          <a:prstGeom prst="rect">
            <a:avLst/>
          </a:prstGeom>
        </p:spPr>
      </p:pic>
      <p:sp>
        <p:nvSpPr>
          <p:cNvPr id="7" name="Stroomdiagram: Proces 6"/>
          <p:cNvSpPr/>
          <p:nvPr/>
        </p:nvSpPr>
        <p:spPr>
          <a:xfrm>
            <a:off x="4918528" y="2340428"/>
            <a:ext cx="3937000" cy="3450775"/>
          </a:xfrm>
          <a:prstGeom prst="flowChartProcess">
            <a:avLst/>
          </a:prstGeom>
          <a:gradFill flip="none" rotWithShape="1">
            <a:gsLst>
              <a:gs pos="0">
                <a:srgbClr val="F6924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400" b="1" dirty="0" smtClean="0"/>
              <a:t>Enkele nadelen: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b="1" dirty="0"/>
              <a:t>o</a:t>
            </a:r>
            <a:r>
              <a:rPr lang="nl-BE" sz="2400" b="1" dirty="0" smtClean="0"/>
              <a:t>nveilig: </a:t>
            </a:r>
            <a:br>
              <a:rPr lang="nl-BE" sz="2400" b="1" dirty="0" smtClean="0"/>
            </a:br>
            <a:r>
              <a:rPr lang="nl-BE" sz="2400" b="1" dirty="0" smtClean="0"/>
              <a:t>variabele </a:t>
            </a:r>
            <a:r>
              <a:rPr lang="nl-BE" sz="2400" b="1" dirty="0" err="1" smtClean="0"/>
              <a:t>color</a:t>
            </a:r>
            <a:r>
              <a:rPr lang="nl-BE" sz="2400" b="1" dirty="0" smtClean="0"/>
              <a:t> kan andere waarden aannemen</a:t>
            </a:r>
            <a:br>
              <a:rPr lang="nl-BE" sz="2400" b="1" dirty="0" smtClean="0"/>
            </a:br>
            <a:endParaRPr lang="nl-BE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b="1" dirty="0" smtClean="0"/>
              <a:t>onduidelijk:</a:t>
            </a:r>
            <a:br>
              <a:rPr lang="nl-BE" sz="2400" b="1" dirty="0" smtClean="0"/>
            </a:br>
            <a:r>
              <a:rPr lang="nl-BE" sz="2400" b="1" dirty="0" smtClean="0"/>
              <a:t>afdruk van variabele </a:t>
            </a:r>
            <a:r>
              <a:rPr lang="nl-BE" sz="2400" b="1" dirty="0" err="1" smtClean="0"/>
              <a:t>color</a:t>
            </a:r>
            <a:r>
              <a:rPr lang="nl-BE" sz="2400" b="1" dirty="0" smtClean="0"/>
              <a:t/>
            </a:r>
            <a:br>
              <a:rPr lang="nl-BE" sz="2400" b="1" dirty="0" smtClean="0"/>
            </a:br>
            <a:r>
              <a:rPr lang="nl-BE" sz="2400" b="1" dirty="0" smtClean="0"/>
              <a:t>=&gt; primitieve waarde </a:t>
            </a:r>
            <a:br>
              <a:rPr lang="nl-BE" sz="2400" b="1" dirty="0" smtClean="0"/>
            </a:br>
            <a:endParaRPr lang="nl-BE" sz="2400" b="1" dirty="0"/>
          </a:p>
        </p:txBody>
      </p:sp>
    </p:spTree>
    <p:extLst>
      <p:ext uri="{BB962C8B-B14F-4D97-AF65-F5344CB8AC3E}">
        <p14:creationId xmlns:p14="http://schemas.microsoft.com/office/powerpoint/2010/main" val="311503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Afbeelding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33" y="2493789"/>
            <a:ext cx="6724650" cy="952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2. Definitie van het opsommingstype</a:t>
            </a:r>
            <a:endParaRPr lang="nl-BE" dirty="0"/>
          </a:p>
        </p:txBody>
      </p:sp>
      <p:sp>
        <p:nvSpPr>
          <p:cNvPr id="20" name="Tijdelijke aanduiding voor inhoud 2"/>
          <p:cNvSpPr>
            <a:spLocks noGrp="1"/>
          </p:cNvSpPr>
          <p:nvPr>
            <p:ph idx="1"/>
          </p:nvPr>
        </p:nvSpPr>
        <p:spPr>
          <a:xfrm>
            <a:off x="146957" y="1254352"/>
            <a:ext cx="885008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sz="2800" dirty="0" smtClean="0"/>
          </a:p>
        </p:txBody>
      </p:sp>
      <p:sp>
        <p:nvSpPr>
          <p:cNvPr id="22" name="Tijdelijke aanduiding voor inhoud 2"/>
          <p:cNvSpPr txBox="1">
            <a:spLocks/>
          </p:cNvSpPr>
          <p:nvPr/>
        </p:nvSpPr>
        <p:spPr>
          <a:xfrm>
            <a:off x="146957" y="1528724"/>
            <a:ext cx="885008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 smtClean="0"/>
              <a:t> Definitie</a:t>
            </a:r>
          </a:p>
          <a:p>
            <a:pPr marL="0" indent="0">
              <a:buFont typeface="Arial"/>
              <a:buNone/>
            </a:pPr>
            <a:endParaRPr lang="nl-NL" dirty="0" smtClean="0"/>
          </a:p>
          <a:p>
            <a:pPr marL="0" indent="0">
              <a:buFont typeface="Arial"/>
              <a:buNone/>
            </a:pPr>
            <a:endParaRPr lang="nl-NL" dirty="0"/>
          </a:p>
          <a:p>
            <a:pPr marL="0" indent="0">
              <a:buFont typeface="Arial"/>
              <a:buNone/>
            </a:pPr>
            <a:endParaRPr lang="nl-NL" dirty="0" smtClean="0"/>
          </a:p>
          <a:p>
            <a:pPr marL="0" indent="0">
              <a:buFont typeface="Arial"/>
              <a:buNone/>
            </a:pPr>
            <a:r>
              <a:rPr lang="nl-NL" dirty="0" smtClean="0"/>
              <a:t/>
            </a:r>
            <a:br>
              <a:rPr lang="nl-NL" dirty="0" smtClean="0"/>
            </a:br>
            <a:r>
              <a:rPr lang="nl-NL" sz="2800" dirty="0" smtClean="0"/>
              <a:t/>
            </a:r>
            <a:br>
              <a:rPr lang="nl-NL" sz="2800" dirty="0" smtClean="0"/>
            </a:br>
            <a:endParaRPr lang="nl-NL" sz="2800" dirty="0" smtClean="0"/>
          </a:p>
          <a:p>
            <a:pPr marL="0" indent="0">
              <a:buFont typeface="Arial"/>
              <a:buNone/>
            </a:pPr>
            <a:r>
              <a:rPr lang="nl-NL" sz="2800" dirty="0" smtClean="0"/>
              <a:t> </a:t>
            </a:r>
          </a:p>
        </p:txBody>
      </p:sp>
      <p:sp>
        <p:nvSpPr>
          <p:cNvPr id="14" name="Ovaal 13"/>
          <p:cNvSpPr/>
          <p:nvPr/>
        </p:nvSpPr>
        <p:spPr>
          <a:xfrm>
            <a:off x="1692728" y="2493789"/>
            <a:ext cx="707572" cy="312663"/>
          </a:xfrm>
          <a:prstGeom prst="ellipse">
            <a:avLst/>
          </a:prstGeom>
          <a:noFill/>
          <a:ln w="28575">
            <a:solidFill>
              <a:srgbClr val="F692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" name="Rechte verbindingslijn met pijl 23"/>
          <p:cNvCxnSpPr/>
          <p:nvPr/>
        </p:nvCxnSpPr>
        <p:spPr>
          <a:xfrm flipH="1">
            <a:off x="2307772" y="1036611"/>
            <a:ext cx="3037112" cy="1496695"/>
          </a:xfrm>
          <a:prstGeom prst="straightConnector1">
            <a:avLst/>
          </a:prstGeom>
          <a:ln w="28575">
            <a:solidFill>
              <a:srgbClr val="F692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/>
          <p:cNvCxnSpPr/>
          <p:nvPr/>
        </p:nvCxnSpPr>
        <p:spPr>
          <a:xfrm flipH="1" flipV="1">
            <a:off x="3548743" y="3128994"/>
            <a:ext cx="555171" cy="598715"/>
          </a:xfrm>
          <a:prstGeom prst="straightConnector1">
            <a:avLst/>
          </a:prstGeom>
          <a:ln w="28575">
            <a:solidFill>
              <a:srgbClr val="F692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Stroomdiagram: Proces 27"/>
          <p:cNvSpPr/>
          <p:nvPr/>
        </p:nvSpPr>
        <p:spPr>
          <a:xfrm>
            <a:off x="4103914" y="3720661"/>
            <a:ext cx="3741336" cy="602476"/>
          </a:xfrm>
          <a:prstGeom prst="flowChartProcess">
            <a:avLst/>
          </a:prstGeom>
          <a:gradFill flip="none" rotWithShape="1">
            <a:gsLst>
              <a:gs pos="0">
                <a:srgbClr val="F6924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b="1" dirty="0"/>
              <a:t>t</a:t>
            </a:r>
            <a:r>
              <a:rPr lang="nl-BE" sz="2400" b="1" dirty="0" smtClean="0"/>
              <a:t>oegelaten instanties</a:t>
            </a:r>
            <a:endParaRPr lang="nl-BE" sz="2400" b="1" dirty="0"/>
          </a:p>
        </p:txBody>
      </p:sp>
      <p:sp>
        <p:nvSpPr>
          <p:cNvPr id="10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r>
              <a:rPr lang="nl-NL" dirty="0" smtClean="0"/>
              <a:t>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365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88" y="1157282"/>
            <a:ext cx="5130641" cy="5104924"/>
          </a:xfrm>
          <a:prstGeom prst="rect">
            <a:avLst/>
          </a:prstGeom>
        </p:spPr>
      </p:pic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315686" y="4293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nl-BE" dirty="0" smtClean="0"/>
              <a:t>Gebruik</a:t>
            </a:r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2623457" y="2180686"/>
            <a:ext cx="1393371" cy="424543"/>
          </a:xfrm>
          <a:prstGeom prst="rect">
            <a:avLst/>
          </a:prstGeom>
          <a:noFill/>
          <a:ln w="28575">
            <a:solidFill>
              <a:srgbClr val="F692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Stroomdiagram: Proces 15"/>
          <p:cNvSpPr/>
          <p:nvPr/>
        </p:nvSpPr>
        <p:spPr>
          <a:xfrm>
            <a:off x="5194449" y="1652943"/>
            <a:ext cx="2915408" cy="1353198"/>
          </a:xfrm>
          <a:prstGeom prst="flowChartProcess">
            <a:avLst/>
          </a:prstGeom>
          <a:gradFill flip="none" rotWithShape="1">
            <a:gsLst>
              <a:gs pos="0">
                <a:srgbClr val="F6924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b="1" dirty="0"/>
              <a:t>g</a:t>
            </a:r>
            <a:r>
              <a:rPr lang="nl-BE" sz="2400" b="1" dirty="0" smtClean="0"/>
              <a:t>ebruik vergelijkbaar met  </a:t>
            </a:r>
            <a:r>
              <a:rPr lang="nl-BE" sz="2400" b="1" dirty="0" err="1" smtClean="0"/>
              <a:t>static</a:t>
            </a:r>
            <a:r>
              <a:rPr lang="nl-BE" sz="2400" b="1" dirty="0" smtClean="0"/>
              <a:t> members van een klasse</a:t>
            </a:r>
            <a:endParaRPr lang="nl-BE" sz="2400" b="1" dirty="0"/>
          </a:p>
        </p:txBody>
      </p:sp>
      <p:sp>
        <p:nvSpPr>
          <p:cNvPr id="17" name="Stroomdiagram: Proces 16"/>
          <p:cNvSpPr/>
          <p:nvPr/>
        </p:nvSpPr>
        <p:spPr>
          <a:xfrm>
            <a:off x="5466693" y="3343597"/>
            <a:ext cx="2915408" cy="1353198"/>
          </a:xfrm>
          <a:prstGeom prst="flowChartProcess">
            <a:avLst/>
          </a:prstGeom>
          <a:gradFill flip="none" rotWithShape="1">
            <a:gsLst>
              <a:gs pos="0">
                <a:srgbClr val="F6924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b="1" dirty="0" smtClean="0"/>
              <a:t>alleen een instantie die in de definitie van de </a:t>
            </a:r>
            <a:r>
              <a:rPr lang="nl-BE" sz="2400" b="1" dirty="0" err="1" smtClean="0"/>
              <a:t>enum</a:t>
            </a:r>
            <a:r>
              <a:rPr lang="nl-BE" sz="2400" b="1" dirty="0" smtClean="0"/>
              <a:t> voorkomt</a:t>
            </a:r>
            <a:endParaRPr lang="nl-BE" sz="2400" b="1" dirty="0"/>
          </a:p>
        </p:txBody>
      </p:sp>
      <p:cxnSp>
        <p:nvCxnSpPr>
          <p:cNvPr id="11" name="Rechte verbindingslijn met pijl 10"/>
          <p:cNvCxnSpPr/>
          <p:nvPr/>
        </p:nvCxnSpPr>
        <p:spPr>
          <a:xfrm flipH="1" flipV="1">
            <a:off x="3744686" y="2514598"/>
            <a:ext cx="1722007" cy="1055915"/>
          </a:xfrm>
          <a:prstGeom prst="straightConnector1">
            <a:avLst/>
          </a:prstGeom>
          <a:ln w="28575">
            <a:solidFill>
              <a:srgbClr val="F692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 flipH="1" flipV="1">
            <a:off x="4844143" y="3647000"/>
            <a:ext cx="622550" cy="87086"/>
          </a:xfrm>
          <a:prstGeom prst="straightConnector1">
            <a:avLst/>
          </a:prstGeom>
          <a:ln w="28575">
            <a:solidFill>
              <a:srgbClr val="F692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r>
              <a:rPr lang="nl-NL" dirty="0" smtClean="0"/>
              <a:t>6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39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Afbeelding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33" y="2806807"/>
            <a:ext cx="5314950" cy="2914650"/>
          </a:xfrm>
          <a:prstGeom prst="rect">
            <a:avLst/>
          </a:prstGeom>
        </p:spPr>
      </p:pic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315686" y="429337"/>
            <a:ext cx="8229600" cy="5302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3800" dirty="0" smtClean="0"/>
              <a:t>Nuttige methodes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86" y="1271586"/>
            <a:ext cx="5000625" cy="121443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5355" y="3389524"/>
            <a:ext cx="868816" cy="1749216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6813436" y="2950028"/>
            <a:ext cx="196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output</a:t>
            </a:r>
            <a:endParaRPr lang="nl-BE" dirty="0"/>
          </a:p>
        </p:txBody>
      </p:sp>
      <p:cxnSp>
        <p:nvCxnSpPr>
          <p:cNvPr id="15" name="Rechte verbindingslijn met pijl 14"/>
          <p:cNvCxnSpPr/>
          <p:nvPr/>
        </p:nvCxnSpPr>
        <p:spPr>
          <a:xfrm flipV="1">
            <a:off x="3956107" y="3472543"/>
            <a:ext cx="2984726" cy="446314"/>
          </a:xfrm>
          <a:prstGeom prst="straightConnector1">
            <a:avLst/>
          </a:prstGeom>
          <a:ln w="28575">
            <a:solidFill>
              <a:srgbClr val="F692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 flipV="1">
            <a:off x="4511620" y="3640143"/>
            <a:ext cx="2298926" cy="451757"/>
          </a:xfrm>
          <a:prstGeom prst="straightConnector1">
            <a:avLst/>
          </a:prstGeom>
          <a:ln w="28575">
            <a:solidFill>
              <a:srgbClr val="58A61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/>
          <p:cNvCxnSpPr/>
          <p:nvPr/>
        </p:nvCxnSpPr>
        <p:spPr>
          <a:xfrm flipV="1">
            <a:off x="5081249" y="3835915"/>
            <a:ext cx="1786702" cy="5010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hoek 19"/>
          <p:cNvSpPr/>
          <p:nvPr/>
        </p:nvSpPr>
        <p:spPr>
          <a:xfrm>
            <a:off x="1034823" y="4509347"/>
            <a:ext cx="4281487" cy="49736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Rechthoek 20"/>
          <p:cNvSpPr/>
          <p:nvPr/>
        </p:nvSpPr>
        <p:spPr>
          <a:xfrm>
            <a:off x="6925355" y="3988134"/>
            <a:ext cx="625078" cy="115060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r>
              <a:rPr lang="nl-NL" dirty="0" smtClean="0"/>
              <a:t>7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133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315686" y="429337"/>
            <a:ext cx="8229600" cy="5302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3800" dirty="0" smtClean="0"/>
              <a:t>Opmerkingen</a:t>
            </a:r>
          </a:p>
          <a:p>
            <a:r>
              <a:rPr lang="nl-BE" dirty="0" smtClean="0"/>
              <a:t>elke </a:t>
            </a:r>
            <a:r>
              <a:rPr lang="nl-BE" dirty="0" err="1" smtClean="0"/>
              <a:t>enum</a:t>
            </a:r>
            <a:r>
              <a:rPr lang="nl-BE" dirty="0" smtClean="0"/>
              <a:t> is een subklasse van de abstracte klasse </a:t>
            </a:r>
            <a:r>
              <a:rPr lang="nl-BE" dirty="0" err="1" smtClean="0"/>
              <a:t>Enum</a:t>
            </a:r>
            <a:r>
              <a:rPr lang="nl-BE" dirty="0" smtClean="0"/>
              <a:t> =&gt; zie </a:t>
            </a:r>
            <a:r>
              <a:rPr lang="nl-BE" dirty="0" err="1" smtClean="0"/>
              <a:t>Javadoc</a:t>
            </a:r>
            <a:r>
              <a:rPr lang="nl-BE" dirty="0" smtClean="0"/>
              <a:t> voor methodes</a:t>
            </a:r>
          </a:p>
          <a:p>
            <a:endParaRPr lang="nl-BE" dirty="0"/>
          </a:p>
          <a:p>
            <a:r>
              <a:rPr lang="nl-BE" dirty="0"/>
              <a:t>w</a:t>
            </a:r>
            <a:r>
              <a:rPr lang="nl-BE" dirty="0" smtClean="0"/>
              <a:t>aarden van opsommingstype vaak nodig?</a:t>
            </a:r>
          </a:p>
          <a:p>
            <a:pPr marL="457200" lvl="1" indent="0">
              <a:buNone/>
            </a:pPr>
            <a:r>
              <a:rPr lang="nl-BE" dirty="0"/>
              <a:t> </a:t>
            </a:r>
            <a:r>
              <a:rPr lang="nl-BE" dirty="0" smtClean="0"/>
              <a:t>import </a:t>
            </a:r>
            <a:r>
              <a:rPr lang="nl-BE" dirty="0" err="1" smtClean="0"/>
              <a:t>static</a:t>
            </a:r>
            <a:r>
              <a:rPr lang="nl-BE" dirty="0" smtClean="0"/>
              <a:t> </a:t>
            </a:r>
            <a:r>
              <a:rPr lang="nl-BE" dirty="0" err="1" smtClean="0"/>
              <a:t>examples.enumerations.Color</a:t>
            </a:r>
            <a:r>
              <a:rPr lang="nl-BE" dirty="0" smtClean="0"/>
              <a:t>.*;</a:t>
            </a:r>
          </a:p>
          <a:p>
            <a:pPr marL="457200" lvl="1" indent="0">
              <a:buNone/>
            </a:pPr>
            <a:r>
              <a:rPr lang="nl-BE" dirty="0" smtClean="0"/>
              <a:t> </a:t>
            </a:r>
            <a:r>
              <a:rPr lang="nl-BE" dirty="0" err="1" smtClean="0"/>
              <a:t>Color</a:t>
            </a:r>
            <a:r>
              <a:rPr lang="nl-BE" dirty="0" smtClean="0"/>
              <a:t>  color1 = RED;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ipv </a:t>
            </a:r>
            <a:r>
              <a:rPr lang="nl-BE" dirty="0" err="1" smtClean="0"/>
              <a:t>Color</a:t>
            </a:r>
            <a:r>
              <a:rPr lang="nl-BE" dirty="0" smtClean="0"/>
              <a:t> color1 = </a:t>
            </a:r>
            <a:r>
              <a:rPr lang="nl-BE" dirty="0" err="1" smtClean="0"/>
              <a:t>Color.RED</a:t>
            </a:r>
            <a:r>
              <a:rPr lang="nl-BE" dirty="0" smtClean="0"/>
              <a:t>;</a:t>
            </a:r>
          </a:p>
        </p:txBody>
      </p:sp>
      <p:sp>
        <p:nvSpPr>
          <p:cNvPr id="3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r>
              <a:rPr lang="nl-NL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0737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3</a:t>
            </a:r>
            <a:r>
              <a:rPr lang="nl-BE" dirty="0" smtClean="0"/>
              <a:t>. Eigenschappen, methoden en     </a:t>
            </a:r>
            <a:r>
              <a:rPr lang="nl-BE" dirty="0" err="1" smtClean="0"/>
              <a:t>constructors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574800"/>
            <a:ext cx="8229600" cy="42164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nl-BE" dirty="0" smtClean="0"/>
          </a:p>
          <a:p>
            <a:pPr marL="0" lvl="0" indent="0">
              <a:buNone/>
            </a:pPr>
            <a:endParaRPr lang="nl-BE" dirty="0"/>
          </a:p>
          <a:p>
            <a:pPr marL="0" lvl="0" indent="0">
              <a:buNone/>
            </a:pPr>
            <a:endParaRPr lang="nl-BE" dirty="0" smtClean="0"/>
          </a:p>
          <a:p>
            <a:pPr marL="0" lvl="0" indent="0">
              <a:buNone/>
            </a:pPr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457200" y="1672570"/>
            <a:ext cx="76101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 smtClean="0"/>
              <a:t>Net als bij alle andere klassen beschikken opsommingen over eigenschappen, methoden en </a:t>
            </a:r>
            <a:r>
              <a:rPr lang="nl-BE" sz="2800" dirty="0" err="1" smtClean="0"/>
              <a:t>constructors</a:t>
            </a:r>
            <a:r>
              <a:rPr lang="nl-BE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 smtClean="0"/>
              <a:t>Het opsommingstype erft  (</a:t>
            </a:r>
            <a:r>
              <a:rPr lang="nl-BE" sz="2800" dirty="0" err="1" smtClean="0"/>
              <a:t>inherit</a:t>
            </a:r>
            <a:r>
              <a:rPr lang="nl-BE" sz="2800" dirty="0" smtClean="0"/>
              <a:t>) eigenschappen en methoden over van zijn superklasse </a:t>
            </a:r>
            <a:r>
              <a:rPr lang="nl-BE" sz="2800" dirty="0" err="1" smtClean="0"/>
              <a:t>Enum</a:t>
            </a:r>
            <a:r>
              <a:rPr lang="nl-BE" sz="2800" dirty="0" smtClean="0"/>
              <a:t>.</a:t>
            </a:r>
          </a:p>
          <a:p>
            <a:r>
              <a:rPr lang="nl-BE" sz="2800" dirty="0"/>
              <a:t> </a:t>
            </a:r>
            <a:endParaRPr lang="nl-BE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 smtClean="0"/>
              <a:t>Eigenschappen en methoden kunnen toegevoegd en vervangen (</a:t>
            </a:r>
            <a:r>
              <a:rPr lang="nl-BE" sz="2800" dirty="0" err="1" smtClean="0"/>
              <a:t>override</a:t>
            </a:r>
            <a:r>
              <a:rPr lang="nl-BE" sz="2800" dirty="0" smtClean="0"/>
              <a:t>) worden.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81681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6924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BDF6DBDF68B64BB7A2E7560CE18559" ma:contentTypeVersion="3" ma:contentTypeDescription="Een nieuw document maken." ma:contentTypeScope="" ma:versionID="3819241e109e70baa0a232eca21851cb">
  <xsd:schema xmlns:xsd="http://www.w3.org/2001/XMLSchema" xmlns:xs="http://www.w3.org/2001/XMLSchema" xmlns:p="http://schemas.microsoft.com/office/2006/metadata/properties" xmlns:ns2="d6417362-778e-4ed5-9083-63826e8f8b42" targetNamespace="http://schemas.microsoft.com/office/2006/metadata/properties" ma:root="true" ma:fieldsID="dcf89f0ec42ac1f3753fdb4af2197f2b" ns2:_="">
    <xsd:import namespace="d6417362-778e-4ed5-9083-63826e8f8b4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17362-778e-4ed5-9083-63826e8f8b4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Hint-hash delen" ma:internalName="SharingHintHash" ma:readOnly="true">
      <xsd:simpleType>
        <xsd:restriction base="dms:Text"/>
      </xsd:simpleType>
    </xsd:element>
    <xsd:element name="SharedWithDetails" ma:index="1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76354A-BC58-4C84-A5C5-53B9526F2E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17362-778e-4ed5-9083-63826e8f8b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0D4A7D-4AF3-41B8-85A1-0B40E6A1DD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EA81E4-6E31-49A0-A3F8-1B23EB8E6F7A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d6417362-778e-4ed5-9083-63826e8f8b42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</Template>
  <TotalTime>4643</TotalTime>
  <Words>292</Words>
  <Application>Microsoft Office PowerPoint</Application>
  <PresentationFormat>Diavoorstelling (4:3)</PresentationFormat>
  <Paragraphs>93</Paragraphs>
  <Slides>15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8" baseType="lpstr">
      <vt:lpstr>Arial</vt:lpstr>
      <vt:lpstr>Calibri</vt:lpstr>
      <vt:lpstr>Presentatie</vt:lpstr>
      <vt:lpstr>Hoofdstuk 11</vt:lpstr>
      <vt:lpstr>Inhoud</vt:lpstr>
      <vt:lpstr>1. Inleiding</vt:lpstr>
      <vt:lpstr>PowerPoint-presentatie</vt:lpstr>
      <vt:lpstr>2. Definitie van het opsommingstype</vt:lpstr>
      <vt:lpstr>PowerPoint-presentatie</vt:lpstr>
      <vt:lpstr>PowerPoint-presentatie</vt:lpstr>
      <vt:lpstr>PowerPoint-presentatie</vt:lpstr>
      <vt:lpstr>3. Eigenschappen, methoden en     constructors</vt:lpstr>
      <vt:lpstr>PowerPoint-presentatie</vt:lpstr>
      <vt:lpstr>PowerPoint-presentatie</vt:lpstr>
      <vt:lpstr>PowerPoint-presentatie</vt:lpstr>
      <vt:lpstr>PowerPoint-presentatie</vt:lpstr>
      <vt:lpstr>PowerPoint-presentatie</vt:lpstr>
      <vt:lpstr>4. Samenvatting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Ingrid Vanherwegen</dc:creator>
  <cp:lastModifiedBy>Ingrid Vanherwegen</cp:lastModifiedBy>
  <cp:revision>104</cp:revision>
  <dcterms:created xsi:type="dcterms:W3CDTF">2013-10-07T12:53:33Z</dcterms:created>
  <dcterms:modified xsi:type="dcterms:W3CDTF">2015-11-23T07:30:28Z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0x0101008DBDF6DBDF68B64BB7A2E7560CE18559</vt:lpwstr>
  </property>
</Properties>
</file>