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A10B0-BDC6-485C-936F-6917DF134D1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1C774A3-3D5C-4622-916E-002F76427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27431BC0-E27E-4DD2-9686-50ABFF293439}"/>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5" name="Marcador de pie de página 4">
            <a:extLst>
              <a:ext uri="{FF2B5EF4-FFF2-40B4-BE49-F238E27FC236}">
                <a16:creationId xmlns:a16="http://schemas.microsoft.com/office/drawing/2014/main" id="{397DB811-899E-4A9E-8EB5-56161E9405D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C557342-D10F-4B80-80C8-6FBB22B4D48E}"/>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33624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4C97F-3CB5-4C5E-9309-35ACB559961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097011B-F0AF-4351-8CB7-2C42524BBEA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C359432-57A2-4DDE-A1F7-3C2236BA5DC8}"/>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5" name="Marcador de pie de página 4">
            <a:extLst>
              <a:ext uri="{FF2B5EF4-FFF2-40B4-BE49-F238E27FC236}">
                <a16:creationId xmlns:a16="http://schemas.microsoft.com/office/drawing/2014/main" id="{1CF231CF-481F-4BB5-85F1-C75BE0B4747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5A12362-E650-4FDB-BF70-85EB6B3562BA}"/>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250110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BDAB35-73A6-4680-B6E1-448D5FFA53B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735E0D4-D4F8-4D23-9787-2DD3AF2AFC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EC663D9-2E1E-471F-96A4-F6C9A8A3B35E}"/>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5" name="Marcador de pie de página 4">
            <a:extLst>
              <a:ext uri="{FF2B5EF4-FFF2-40B4-BE49-F238E27FC236}">
                <a16:creationId xmlns:a16="http://schemas.microsoft.com/office/drawing/2014/main" id="{A7A1573E-30D8-4816-A4FB-97D986C7982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A2F95F5-BDD6-4980-9C01-23C33BADFEA2}"/>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204239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2D600-EDFF-4AAB-8D8C-F48D65EEC6E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E54C306-1B30-4205-830A-87B8CAC6195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99C1FCE-F31D-4796-9196-EFBCE21BDE3E}"/>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5" name="Marcador de pie de página 4">
            <a:extLst>
              <a:ext uri="{FF2B5EF4-FFF2-40B4-BE49-F238E27FC236}">
                <a16:creationId xmlns:a16="http://schemas.microsoft.com/office/drawing/2014/main" id="{AB781403-AD45-44EA-972E-AF7F92FC311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6438F2E-C47E-48B7-B20E-9A5A71B7C624}"/>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279943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52D09-92DD-41ED-8F95-190542D1E2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E8F3FDD-6136-4A72-9C46-E5890F1726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869CE3C-FD70-49B0-B1DC-7709F6F2B31A}"/>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5" name="Marcador de pie de página 4">
            <a:extLst>
              <a:ext uri="{FF2B5EF4-FFF2-40B4-BE49-F238E27FC236}">
                <a16:creationId xmlns:a16="http://schemas.microsoft.com/office/drawing/2014/main" id="{1179AE1D-7355-4AAA-95C7-CC2E633A797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0379F0A-DD5D-47CD-A8F5-AA2B350DB370}"/>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171366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47AE4-72B1-4577-B285-C0A148BB964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7776743-C2DD-470B-B546-26447564694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6EF78EA-D399-4356-8B7B-D55DF54AA5B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CA2D0850-7733-43DB-BA32-AEB2703F8BB6}"/>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6" name="Marcador de pie de página 5">
            <a:extLst>
              <a:ext uri="{FF2B5EF4-FFF2-40B4-BE49-F238E27FC236}">
                <a16:creationId xmlns:a16="http://schemas.microsoft.com/office/drawing/2014/main" id="{A7733F00-F39D-4BE2-9C88-A4E45CF6A50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347F62B-43DD-43BA-B321-A9447F660A10}"/>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18582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2DCC38-D995-4B1F-B3C6-D43096D6B88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A928E6B-F223-4B67-BD92-57133CA77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CD3AA02-DE0A-4C84-96A3-36B84E0234F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9D03298F-B379-4B03-B648-D5B16EA83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89F37C7-F6FE-4506-B508-0ADB45CC00D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38871AFC-A933-498C-8118-DA627A0C41F3}"/>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8" name="Marcador de pie de página 7">
            <a:extLst>
              <a:ext uri="{FF2B5EF4-FFF2-40B4-BE49-F238E27FC236}">
                <a16:creationId xmlns:a16="http://schemas.microsoft.com/office/drawing/2014/main" id="{4C35AE9B-E1B3-4FF7-A764-231DD4D2208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8A5655DB-1A23-44A5-9CC7-BCA6B51168D9}"/>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352744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B8AE9-746E-4B50-8CC6-19480F22EDA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304BE7E-2D63-46F2-943A-A28020F378DC}"/>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4" name="Marcador de pie de página 3">
            <a:extLst>
              <a:ext uri="{FF2B5EF4-FFF2-40B4-BE49-F238E27FC236}">
                <a16:creationId xmlns:a16="http://schemas.microsoft.com/office/drawing/2014/main" id="{C564BA87-D4B6-4A13-8A12-554384E8FB8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CCAD845C-B804-4E8D-817E-24A86133AFDF}"/>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121404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E91246-F2FB-475A-8217-32FFAD80B377}"/>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3" name="Marcador de pie de página 2">
            <a:extLst>
              <a:ext uri="{FF2B5EF4-FFF2-40B4-BE49-F238E27FC236}">
                <a16:creationId xmlns:a16="http://schemas.microsoft.com/office/drawing/2014/main" id="{036F6AD0-2281-445E-A2F5-00FBB1D474AC}"/>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7791727B-0CBC-4A52-B2CC-FEB5A0E7A48D}"/>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359026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F3F94-1C55-40A3-87D2-B3A89402584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4C901C1-93FE-44DC-AEF1-1DDECCCBD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50D9AAF3-6459-433D-BCC2-A66B78275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E7EF5B-93E9-4A9C-A174-43A88205296E}"/>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6" name="Marcador de pie de página 5">
            <a:extLst>
              <a:ext uri="{FF2B5EF4-FFF2-40B4-BE49-F238E27FC236}">
                <a16:creationId xmlns:a16="http://schemas.microsoft.com/office/drawing/2014/main" id="{2597401E-9D3D-423A-82B3-6CEC6999F34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5A3EB25-890A-4121-8376-EB98D02FCFE1}"/>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370770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22C25-8121-4D3D-8427-5F1A5A91F7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E11B6D07-42BC-4564-942E-614D05015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178A5EF0-05E5-4161-9323-97A834BB9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618EB14-BFE1-402C-B66E-21DB679E2D17}"/>
              </a:ext>
            </a:extLst>
          </p:cNvPr>
          <p:cNvSpPr>
            <a:spLocks noGrp="1"/>
          </p:cNvSpPr>
          <p:nvPr>
            <p:ph type="dt" sz="half" idx="10"/>
          </p:nvPr>
        </p:nvSpPr>
        <p:spPr/>
        <p:txBody>
          <a:bodyPr/>
          <a:lstStyle/>
          <a:p>
            <a:fld id="{26850535-9CC8-43FE-AA51-A658BF1C0C10}" type="datetimeFigureOut">
              <a:rPr lang="es-AR" smtClean="0"/>
              <a:t>19/4/2023</a:t>
            </a:fld>
            <a:endParaRPr lang="es-AR"/>
          </a:p>
        </p:txBody>
      </p:sp>
      <p:sp>
        <p:nvSpPr>
          <p:cNvPr id="6" name="Marcador de pie de página 5">
            <a:extLst>
              <a:ext uri="{FF2B5EF4-FFF2-40B4-BE49-F238E27FC236}">
                <a16:creationId xmlns:a16="http://schemas.microsoft.com/office/drawing/2014/main" id="{E8AFE3EA-6DE8-4250-AECD-3C85188A567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4D5523E-22B7-4071-ABA5-0E8BDF66D0ED}"/>
              </a:ext>
            </a:extLst>
          </p:cNvPr>
          <p:cNvSpPr>
            <a:spLocks noGrp="1"/>
          </p:cNvSpPr>
          <p:nvPr>
            <p:ph type="sldNum" sz="quarter" idx="12"/>
          </p:nvPr>
        </p:nvSpPr>
        <p:spPr/>
        <p:txBody>
          <a:bodyPr/>
          <a:lstStyle/>
          <a:p>
            <a:fld id="{9208ACCE-3949-4DDF-9091-87B4F1C5D4E3}" type="slidenum">
              <a:rPr lang="es-AR" smtClean="0"/>
              <a:t>‹Nº›</a:t>
            </a:fld>
            <a:endParaRPr lang="es-AR"/>
          </a:p>
        </p:txBody>
      </p:sp>
    </p:spTree>
    <p:extLst>
      <p:ext uri="{BB962C8B-B14F-4D97-AF65-F5344CB8AC3E}">
        <p14:creationId xmlns:p14="http://schemas.microsoft.com/office/powerpoint/2010/main" val="1146169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2C3DF6-40B8-4E68-97CB-2A1C5D6B2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7AA8C35-A251-4BCC-9FE6-69B01C930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073107D-4A74-4B0D-ACFA-E78E1038C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50535-9CC8-43FE-AA51-A658BF1C0C10}" type="datetimeFigureOut">
              <a:rPr lang="es-AR" smtClean="0"/>
              <a:t>19/4/2023</a:t>
            </a:fld>
            <a:endParaRPr lang="es-AR"/>
          </a:p>
        </p:txBody>
      </p:sp>
      <p:sp>
        <p:nvSpPr>
          <p:cNvPr id="5" name="Marcador de pie de página 4">
            <a:extLst>
              <a:ext uri="{FF2B5EF4-FFF2-40B4-BE49-F238E27FC236}">
                <a16:creationId xmlns:a16="http://schemas.microsoft.com/office/drawing/2014/main" id="{6B05D5D6-7A78-4FC7-BC34-FD1D159C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A440CF8-81FB-4608-A03D-6D60E1F33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ACCE-3949-4DDF-9091-87B4F1C5D4E3}" type="slidenum">
              <a:rPr lang="es-AR" smtClean="0"/>
              <a:t>‹Nº›</a:t>
            </a:fld>
            <a:endParaRPr lang="es-AR"/>
          </a:p>
        </p:txBody>
      </p:sp>
    </p:spTree>
    <p:extLst>
      <p:ext uri="{BB962C8B-B14F-4D97-AF65-F5344CB8AC3E}">
        <p14:creationId xmlns:p14="http://schemas.microsoft.com/office/powerpoint/2010/main" val="1920659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CC3748-5C93-44EC-A99D-63ED59046DBF}"/>
              </a:ext>
            </a:extLst>
          </p:cNvPr>
          <p:cNvSpPr>
            <a:spLocks noGrp="1"/>
          </p:cNvSpPr>
          <p:nvPr>
            <p:ph type="ctrTitle"/>
          </p:nvPr>
        </p:nvSpPr>
        <p:spPr>
          <a:xfrm>
            <a:off x="1524000" y="406400"/>
            <a:ext cx="9144000" cy="2387600"/>
          </a:xfrm>
        </p:spPr>
        <p:txBody>
          <a:bodyPr>
            <a:normAutofit/>
          </a:bodyPr>
          <a:lstStyle/>
          <a:p>
            <a:r>
              <a:rPr lang="es-AR" sz="4400" dirty="0"/>
              <a:t>MEMORIA VIRTUAL</a:t>
            </a:r>
            <a:br>
              <a:rPr lang="es-AR" sz="4400" dirty="0"/>
            </a:br>
            <a:r>
              <a:rPr lang="es-AR" sz="4400" dirty="0"/>
              <a:t>Y MEMORIA CACHE</a:t>
            </a:r>
          </a:p>
        </p:txBody>
      </p:sp>
      <p:sp>
        <p:nvSpPr>
          <p:cNvPr id="3" name="Subtítulo 2">
            <a:extLst>
              <a:ext uri="{FF2B5EF4-FFF2-40B4-BE49-F238E27FC236}">
                <a16:creationId xmlns:a16="http://schemas.microsoft.com/office/drawing/2014/main" id="{8F487624-1177-44AA-86A2-BC86389FA916}"/>
              </a:ext>
            </a:extLst>
          </p:cNvPr>
          <p:cNvSpPr>
            <a:spLocks noGrp="1"/>
          </p:cNvSpPr>
          <p:nvPr>
            <p:ph type="subTitle" idx="1"/>
          </p:nvPr>
        </p:nvSpPr>
        <p:spPr/>
        <p:txBody>
          <a:bodyPr>
            <a:normAutofit/>
          </a:bodyPr>
          <a:lstStyle/>
          <a:p>
            <a:r>
              <a:rPr lang="es-AR" sz="4000" dirty="0"/>
              <a:t>EJERCICIOS RESUELTOS</a:t>
            </a:r>
          </a:p>
        </p:txBody>
      </p:sp>
    </p:spTree>
    <p:extLst>
      <p:ext uri="{BB962C8B-B14F-4D97-AF65-F5344CB8AC3E}">
        <p14:creationId xmlns:p14="http://schemas.microsoft.com/office/powerpoint/2010/main" val="208816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FFA45A-CE64-4675-B0D7-D21BF5C9DC8E}"/>
              </a:ext>
            </a:extLst>
          </p:cNvPr>
          <p:cNvSpPr txBox="1"/>
          <p:nvPr/>
        </p:nvSpPr>
        <p:spPr>
          <a:xfrm>
            <a:off x="516835" y="381093"/>
            <a:ext cx="11277599" cy="6265690"/>
          </a:xfrm>
          <a:prstGeom prst="rect">
            <a:avLst/>
          </a:prstGeom>
          <a:noFill/>
        </p:spPr>
        <p:txBody>
          <a:bodyPr wrap="square">
            <a:spAutoFit/>
          </a:bodyPr>
          <a:lstStyle/>
          <a:p>
            <a:pPr indent="-6350" algn="just">
              <a:lnSpc>
                <a:spcPct val="100000"/>
              </a:lnSpc>
              <a:spcAft>
                <a:spcPts val="620"/>
              </a:spcAft>
            </a:pPr>
            <a:r>
              <a:rPr lang="es-AR" sz="2400" b="1" dirty="0">
                <a:solidFill>
                  <a:srgbClr val="000000"/>
                </a:solidFill>
                <a:effectLst/>
                <a:latin typeface="Times New Roman" panose="02020603050405020304" pitchFamily="18" charset="0"/>
                <a:ea typeface="Times New Roman" panose="02020603050405020304" pitchFamily="18" charset="0"/>
              </a:rPr>
              <a:t>Ejercicio 4</a:t>
            </a:r>
            <a:r>
              <a:rPr lang="es-AR" sz="2400" dirty="0">
                <a:solidFill>
                  <a:srgbClr val="000000"/>
                </a:solidFill>
                <a:effectLst/>
                <a:latin typeface="Times New Roman" panose="02020603050405020304" pitchFamily="18" charset="0"/>
                <a:ea typeface="Times New Roman" panose="02020603050405020304" pitchFamily="18" charset="0"/>
              </a:rPr>
              <a:t>.</a:t>
            </a:r>
            <a:r>
              <a:rPr lang="es-AR" sz="2400" b="1" dirty="0">
                <a:solidFill>
                  <a:srgbClr val="000000"/>
                </a:solidFill>
                <a:effectLst/>
                <a:latin typeface="Times New Roman" panose="02020603050405020304" pitchFamily="18" charset="0"/>
                <a:ea typeface="Times New Roman" panose="02020603050405020304" pitchFamily="18" charset="0"/>
              </a:rPr>
              <a:t> </a:t>
            </a:r>
            <a:r>
              <a:rPr lang="es-AR" sz="2400" dirty="0">
                <a:solidFill>
                  <a:srgbClr val="000000"/>
                </a:solidFill>
                <a:effectLst/>
                <a:latin typeface="Times New Roman" panose="02020603050405020304" pitchFamily="18" charset="0"/>
                <a:ea typeface="Times New Roman" panose="02020603050405020304" pitchFamily="18" charset="0"/>
              </a:rPr>
              <a:t> Se dispone de una computadora (que direcciona la memoria por bytes)  con un sistema de memoria virtual que emplea direcciones virtuales de 16 bits y páginas de 2 KB. La computadora dispone de una memoria física instalada de 8 KB. </a:t>
            </a:r>
            <a:r>
              <a:rPr lang="es-AR" sz="2400" dirty="0">
                <a:solidFill>
                  <a:srgbClr val="000000"/>
                </a:solidFill>
                <a:latin typeface="Times New Roman" panose="02020603050405020304" pitchFamily="18" charset="0"/>
                <a:ea typeface="Times New Roman" panose="02020603050405020304" pitchFamily="18" charset="0"/>
              </a:rPr>
              <a:t>Resolver</a:t>
            </a:r>
            <a:r>
              <a:rPr lang="es-AR" sz="2400" dirty="0">
                <a:solidFill>
                  <a:srgbClr val="000000"/>
                </a:solidFill>
                <a:effectLst/>
                <a:latin typeface="Times New Roman" panose="02020603050405020304" pitchFamily="18" charset="0"/>
                <a:ea typeface="Times New Roman" panose="02020603050405020304" pitchFamily="18" charset="0"/>
              </a:rPr>
              <a:t>:</a:t>
            </a:r>
          </a:p>
          <a:p>
            <a:pPr indent="-6350" algn="just">
              <a:lnSpc>
                <a:spcPct val="100000"/>
              </a:lnSpc>
              <a:spcAft>
                <a:spcPts val="620"/>
              </a:spcAft>
            </a:pPr>
            <a:r>
              <a:rPr lang="es-AR" sz="2400" dirty="0">
                <a:solidFill>
                  <a:srgbClr val="000000"/>
                </a:solidFill>
                <a:effectLst/>
                <a:latin typeface="Times New Roman" panose="02020603050405020304" pitchFamily="18" charset="0"/>
                <a:ea typeface="Times New Roman" panose="02020603050405020304" pitchFamily="18" charset="0"/>
              </a:rPr>
              <a:t> </a:t>
            </a:r>
            <a:endParaRPr lang="es-AR" sz="2400" dirty="0">
              <a:solidFill>
                <a:srgbClr val="000000"/>
              </a:solidFill>
              <a:effectLst/>
              <a:latin typeface="Calibri" panose="020F0502020204030204" pitchFamily="34" charset="0"/>
              <a:ea typeface="Calibri" panose="020F0502020204030204" pitchFamily="34" charset="0"/>
            </a:endParaRPr>
          </a:p>
          <a:p>
            <a:pPr marL="342900" lvl="0" indent="-342900" fontAlgn="base">
              <a:lnSpc>
                <a:spcPct val="103000"/>
              </a:lnSpc>
              <a:spcAft>
                <a:spcPts val="20"/>
              </a:spcAft>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¿Cuál es el tamaño máximo, en KB,  de la memoria virtual que se puede direccionar. </a:t>
            </a:r>
          </a:p>
          <a:p>
            <a:pPr marL="342900" lvl="0" indent="-342900" fontAlgn="base">
              <a:lnSpc>
                <a:spcPct val="103000"/>
              </a:lnSpc>
              <a:spcAft>
                <a:spcPts val="20"/>
              </a:spcAft>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el número de páginas máximo que puede tener un programa que ejecuta en esta computadora. </a:t>
            </a:r>
          </a:p>
          <a:p>
            <a:pPr marL="342900" lvl="0" indent="-342900" fontAlgn="base">
              <a:lnSpc>
                <a:spcPct val="103000"/>
              </a:lnSpc>
              <a:spcAft>
                <a:spcPts val="20"/>
              </a:spcAft>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el formato de la dirección virtual empleada en esta computadora. </a:t>
            </a:r>
          </a:p>
          <a:p>
            <a:pPr marL="342900" lvl="0" indent="-342900" fontAlgn="base">
              <a:lnSpc>
                <a:spcPct val="103000"/>
              </a:lnSpc>
              <a:spcAft>
                <a:spcPts val="20"/>
              </a:spcAft>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el tamaño del marco de página. </a:t>
            </a:r>
          </a:p>
          <a:p>
            <a:pPr marL="342900" lvl="0" indent="-342900" fontAlgn="base">
              <a:lnSpc>
                <a:spcPct val="103000"/>
              </a:lnSpc>
              <a:spcAft>
                <a:spcPts val="20"/>
              </a:spcAft>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el número de marcos de página de la memoria física. </a:t>
            </a:r>
          </a:p>
          <a:p>
            <a:pPr marL="342900" lvl="0" indent="-342900" fontAlgn="base">
              <a:lnSpc>
                <a:spcPct val="103000"/>
              </a:lnSpc>
              <a:spcAft>
                <a:spcPts val="20"/>
              </a:spcAft>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el formato de la dirección física de esta computadora. </a:t>
            </a:r>
          </a:p>
          <a:p>
            <a:pPr marL="342900" lvl="0" indent="-342900" fontAlgn="base">
              <a:lnSpc>
                <a:spcPct val="103000"/>
              </a:lnSpc>
              <a:spcAft>
                <a:spcPts val="20"/>
              </a:spcAft>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¿Cuál es el número máximo de entradas que puede tener la tabla de páginas asociada a un programa que ejecuta en esta computadora, asumiendo que se trata de una tabla de páginas de un único nivel? </a:t>
            </a:r>
          </a:p>
          <a:p>
            <a:pPr marL="342900" lvl="0" indent="-342900" fontAlgn="base">
              <a:lnSpc>
                <a:spcPct val="103000"/>
              </a:lnSpc>
              <a:spcAft>
                <a:spcPts val="20"/>
              </a:spcAft>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al menos dos campos de cada entrada en la tabla de página y diga para que se utilizan. </a:t>
            </a:r>
          </a:p>
        </p:txBody>
      </p:sp>
    </p:spTree>
    <p:extLst>
      <p:ext uri="{BB962C8B-B14F-4D97-AF65-F5344CB8AC3E}">
        <p14:creationId xmlns:p14="http://schemas.microsoft.com/office/powerpoint/2010/main" val="155388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adroTexto 14">
            <a:extLst>
              <a:ext uri="{FF2B5EF4-FFF2-40B4-BE49-F238E27FC236}">
                <a16:creationId xmlns:a16="http://schemas.microsoft.com/office/drawing/2014/main" id="{2DD3CCEF-7B85-4C40-BD35-9118F448A88D}"/>
              </a:ext>
            </a:extLst>
          </p:cNvPr>
          <p:cNvSpPr txBox="1"/>
          <p:nvPr/>
        </p:nvSpPr>
        <p:spPr>
          <a:xfrm>
            <a:off x="808381" y="295204"/>
            <a:ext cx="10681253" cy="3198824"/>
          </a:xfrm>
          <a:prstGeom prst="rect">
            <a:avLst/>
          </a:prstGeom>
          <a:noFill/>
        </p:spPr>
        <p:txBody>
          <a:bodyPr wrap="square">
            <a:spAutoFit/>
          </a:bodyPr>
          <a:lstStyle/>
          <a:p>
            <a:pPr>
              <a:lnSpc>
                <a:spcPct val="107000"/>
              </a:lnSpc>
              <a:spcAft>
                <a:spcPts val="505"/>
              </a:spcAft>
            </a:pPr>
            <a:r>
              <a:rPr lang="es-AR" sz="2400" b="1" dirty="0">
                <a:solidFill>
                  <a:srgbClr val="000000"/>
                </a:solidFill>
                <a:effectLst/>
                <a:latin typeface="Times New Roman" panose="02020603050405020304" pitchFamily="18" charset="0"/>
                <a:ea typeface="Times New Roman" panose="02020603050405020304" pitchFamily="18" charset="0"/>
              </a:rPr>
              <a:t>Solución: </a:t>
            </a:r>
            <a:endParaRPr lang="es-AR" sz="2400" dirty="0">
              <a:solidFill>
                <a:srgbClr val="000000"/>
              </a:solidFill>
              <a:effectLst/>
              <a:latin typeface="Calibri" panose="020F0502020204030204" pitchFamily="34" charset="0"/>
              <a:ea typeface="Calibri" panose="020F0502020204030204" pitchFamily="34" charset="0"/>
            </a:endParaRPr>
          </a:p>
          <a:p>
            <a:pPr marL="342900" lvl="0" indent="-342900" algn="just" fontAlgn="base">
              <a:lnSpc>
                <a:spcPct val="103000"/>
              </a:lnSpc>
              <a:spcAft>
                <a:spcPts val="20"/>
              </a:spcAft>
              <a:buClr>
                <a:srgbClr val="000000"/>
              </a:buClr>
              <a:buSzPct val="90000"/>
              <a:buFont typeface="Times New Roman" panose="02020603050405020304" pitchFamily="18" charset="0"/>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Se pueden direccionar 2</a:t>
            </a:r>
            <a:r>
              <a:rPr lang="es-AR" sz="2400" u="none" strike="noStrike" baseline="3000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16</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direcciones de memoria. Como la computadora direcciona la memoria por byte, en cada dirección se almacena un byte y por tanto el tamaño de la memoria virtual será de 64KB. </a:t>
            </a:r>
            <a:endParaRPr lang="es-AR"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marL="342900" lvl="0" indent="-342900" algn="just" fontAlgn="base">
              <a:lnSpc>
                <a:spcPct val="103000"/>
              </a:lnSpc>
              <a:spcAft>
                <a:spcPts val="20"/>
              </a:spcAft>
              <a:buClr>
                <a:srgbClr val="000000"/>
              </a:buClr>
              <a:buSzPct val="90000"/>
              <a:buFont typeface="Times New Roman" panose="02020603050405020304" pitchFamily="18" charset="0"/>
              <a:buAutoNum type="alphaLcParenR"/>
            </a:pPr>
            <a:endPar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342900" lvl="0" indent="-342900" algn="just" fontAlgn="base">
              <a:lnSpc>
                <a:spcPct val="103000"/>
              </a:lnSpc>
              <a:spcAft>
                <a:spcPts val="20"/>
              </a:spcAft>
              <a:buClr>
                <a:srgbClr val="000000"/>
              </a:buClr>
              <a:buSzPct val="90000"/>
              <a:buFont typeface="Times New Roman" panose="02020603050405020304" pitchFamily="18" charset="0"/>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Como cada página es de 2KB, como mucho habrá 64KB/2KB = 32 páginas. </a:t>
            </a:r>
            <a:endParaRPr lang="es-AR"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lvl="0" algn="just" fontAlgn="base">
              <a:lnSpc>
                <a:spcPct val="103000"/>
              </a:lnSpc>
              <a:spcAft>
                <a:spcPts val="20"/>
              </a:spcAft>
              <a:buClr>
                <a:srgbClr val="000000"/>
              </a:buClr>
              <a:buSzPct val="90000"/>
            </a:pPr>
            <a:endPar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lvl="0" algn="just" fontAlgn="base">
              <a:lnSpc>
                <a:spcPct val="103000"/>
              </a:lnSpc>
              <a:spcAft>
                <a:spcPts val="20"/>
              </a:spcAft>
              <a:buClr>
                <a:srgbClr val="000000"/>
              </a:buClr>
              <a:buSzPct val="90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c) El formato de la dirección virtual es el siguiente: </a:t>
            </a:r>
            <a:endParaRPr lang="es-AR"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p:txBody>
      </p:sp>
      <p:graphicFrame>
        <p:nvGraphicFramePr>
          <p:cNvPr id="13" name="Tabla 12">
            <a:extLst>
              <a:ext uri="{FF2B5EF4-FFF2-40B4-BE49-F238E27FC236}">
                <a16:creationId xmlns:a16="http://schemas.microsoft.com/office/drawing/2014/main" id="{3FE70E82-B06E-4E25-B1ED-EE516EE945AF}"/>
              </a:ext>
            </a:extLst>
          </p:cNvPr>
          <p:cNvGraphicFramePr>
            <a:graphicFrameLocks noGrp="1"/>
          </p:cNvGraphicFramePr>
          <p:nvPr>
            <p:extLst>
              <p:ext uri="{D42A27DB-BD31-4B8C-83A1-F6EECF244321}">
                <p14:modId xmlns:p14="http://schemas.microsoft.com/office/powerpoint/2010/main" val="926170763"/>
              </p:ext>
            </p:extLst>
          </p:nvPr>
        </p:nvGraphicFramePr>
        <p:xfrm>
          <a:off x="3617843" y="3611923"/>
          <a:ext cx="5168348" cy="579430"/>
        </p:xfrm>
        <a:graphic>
          <a:graphicData uri="http://schemas.openxmlformats.org/drawingml/2006/table">
            <a:tbl>
              <a:tblPr firstRow="1" firstCol="1" bandRow="1">
                <a:tableStyleId>{5C22544A-7EE6-4342-B048-85BDC9FD1C3A}</a:tableStyleId>
              </a:tblPr>
              <a:tblGrid>
                <a:gridCol w="2021516">
                  <a:extLst>
                    <a:ext uri="{9D8B030D-6E8A-4147-A177-3AD203B41FA5}">
                      <a16:colId xmlns:a16="http://schemas.microsoft.com/office/drawing/2014/main" val="3830068530"/>
                    </a:ext>
                  </a:extLst>
                </a:gridCol>
                <a:gridCol w="3146832">
                  <a:extLst>
                    <a:ext uri="{9D8B030D-6E8A-4147-A177-3AD203B41FA5}">
                      <a16:colId xmlns:a16="http://schemas.microsoft.com/office/drawing/2014/main" val="1189757276"/>
                    </a:ext>
                  </a:extLst>
                </a:gridCol>
              </a:tblGrid>
              <a:tr h="579430">
                <a:tc>
                  <a:txBody>
                    <a:bodyPr/>
                    <a:lstStyle/>
                    <a:p>
                      <a:pPr marL="91440">
                        <a:lnSpc>
                          <a:spcPct val="107000"/>
                        </a:lnSpc>
                        <a:spcAft>
                          <a:spcPts val="800"/>
                        </a:spcAft>
                      </a:pPr>
                      <a:r>
                        <a:rPr lang="es-AR" sz="2000" dirty="0" err="1">
                          <a:effectLst/>
                        </a:rPr>
                        <a:t>Nº</a:t>
                      </a:r>
                      <a:r>
                        <a:rPr lang="es-AR" sz="2000" dirty="0">
                          <a:effectLst/>
                        </a:rPr>
                        <a:t> página = 5 bits </a:t>
                      </a:r>
                      <a:endParaRPr lang="es-A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 marR="4445" marT="50165" marB="0"/>
                </a:tc>
                <a:tc>
                  <a:txBody>
                    <a:bodyPr/>
                    <a:lstStyle/>
                    <a:p>
                      <a:pPr marL="91440">
                        <a:lnSpc>
                          <a:spcPct val="107000"/>
                        </a:lnSpc>
                        <a:spcAft>
                          <a:spcPts val="800"/>
                        </a:spcAft>
                      </a:pPr>
                      <a:r>
                        <a:rPr lang="es-AR" sz="2000" dirty="0">
                          <a:effectLst/>
                        </a:rPr>
                        <a:t>Desplazamiento = 11 bits </a:t>
                      </a:r>
                      <a:endParaRPr lang="es-A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 marR="4445" marT="50165" marB="0"/>
                </a:tc>
                <a:extLst>
                  <a:ext uri="{0D108BD9-81ED-4DB2-BD59-A6C34878D82A}">
                    <a16:rowId xmlns:a16="http://schemas.microsoft.com/office/drawing/2014/main" val="3450984124"/>
                  </a:ext>
                </a:extLst>
              </a:tr>
            </a:tbl>
          </a:graphicData>
        </a:graphic>
      </p:graphicFrame>
      <p:pic>
        <p:nvPicPr>
          <p:cNvPr id="2061" name="Picture 652">
            <a:extLst>
              <a:ext uri="{FF2B5EF4-FFF2-40B4-BE49-F238E27FC236}">
                <a16:creationId xmlns:a16="http://schemas.microsoft.com/office/drawing/2014/main" id="{25DD640A-F23C-4FDD-ACFF-FDBBD5575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5" y="3852863"/>
            <a:ext cx="1447800" cy="18573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658">
            <a:extLst>
              <a:ext uri="{FF2B5EF4-FFF2-40B4-BE49-F238E27FC236}">
                <a16:creationId xmlns:a16="http://schemas.microsoft.com/office/drawing/2014/main" id="{D48A8E18-8DDB-4A80-9F96-F89D8C4E1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3852863"/>
            <a:ext cx="2259013" cy="185737"/>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B38C95D1-497F-4F18-8FAA-AF2925202CFD}"/>
              </a:ext>
            </a:extLst>
          </p:cNvPr>
          <p:cNvSpPr txBox="1"/>
          <p:nvPr/>
        </p:nvSpPr>
        <p:spPr>
          <a:xfrm>
            <a:off x="9303026" y="4317148"/>
            <a:ext cx="2385391" cy="646331"/>
          </a:xfrm>
          <a:prstGeom prst="rect">
            <a:avLst/>
          </a:prstGeom>
          <a:noFill/>
        </p:spPr>
        <p:txBody>
          <a:bodyPr wrap="square" rtlCol="0">
            <a:spAutoFit/>
          </a:bodyPr>
          <a:lstStyle/>
          <a:p>
            <a:r>
              <a:rPr lang="es-AR" dirty="0"/>
              <a:t>Desplazamiento en cada página</a:t>
            </a:r>
          </a:p>
        </p:txBody>
      </p:sp>
      <p:cxnSp>
        <p:nvCxnSpPr>
          <p:cNvPr id="17" name="Conector recto de flecha 16">
            <a:extLst>
              <a:ext uri="{FF2B5EF4-FFF2-40B4-BE49-F238E27FC236}">
                <a16:creationId xmlns:a16="http://schemas.microsoft.com/office/drawing/2014/main" id="{ECAAC61B-960B-4237-AD83-7CF1AE208F1C}"/>
              </a:ext>
            </a:extLst>
          </p:cNvPr>
          <p:cNvCxnSpPr>
            <a:cxnSpLocks/>
          </p:cNvCxnSpPr>
          <p:nvPr/>
        </p:nvCxnSpPr>
        <p:spPr>
          <a:xfrm>
            <a:off x="7593496" y="3901638"/>
            <a:ext cx="1709530" cy="52458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2" name="CuadroTexto 31">
            <a:extLst>
              <a:ext uri="{FF2B5EF4-FFF2-40B4-BE49-F238E27FC236}">
                <a16:creationId xmlns:a16="http://schemas.microsoft.com/office/drawing/2014/main" id="{BB383D04-35A4-480F-B721-82BAD74B48A5}"/>
              </a:ext>
            </a:extLst>
          </p:cNvPr>
          <p:cNvSpPr txBox="1"/>
          <p:nvPr/>
        </p:nvSpPr>
        <p:spPr>
          <a:xfrm>
            <a:off x="927652" y="4937980"/>
            <a:ext cx="10058400" cy="1598258"/>
          </a:xfrm>
          <a:prstGeom prst="rect">
            <a:avLst/>
          </a:prstGeom>
          <a:noFill/>
        </p:spPr>
        <p:txBody>
          <a:bodyPr wrap="square">
            <a:spAutoFit/>
          </a:bodyPr>
          <a:lstStyle/>
          <a:p>
            <a:pPr marL="342900" lvl="0" indent="-342900" algn="just" fontAlgn="base">
              <a:lnSpc>
                <a:spcPct val="103000"/>
              </a:lnSpc>
              <a:spcAft>
                <a:spcPts val="20"/>
              </a:spcAft>
              <a:buClr>
                <a:srgbClr val="000000"/>
              </a:buClr>
              <a:buSzPts val="1000"/>
              <a:buFont typeface="Times New Roman" panose="02020603050405020304" pitchFamily="18" charset="0"/>
              <a:buAutoNum type="alphaLcParenR"/>
            </a:pPr>
            <a:endPar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lvl="0" algn="just" fontAlgn="base">
              <a:lnSpc>
                <a:spcPct val="103000"/>
              </a:lnSpc>
              <a:spcAft>
                <a:spcPts val="20"/>
              </a:spcAft>
              <a:buClr>
                <a:srgbClr val="000000"/>
              </a:buClr>
              <a:buSzPts val="1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d) El tamaño del marco de página es igual al tamaño de la página, o sea, 2 KB. </a:t>
            </a:r>
            <a:endParaRPr lang="es-AR"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marL="342900" lvl="0" indent="-342900" algn="just" fontAlgn="base">
              <a:lnSpc>
                <a:spcPct val="103000"/>
              </a:lnSpc>
              <a:spcAft>
                <a:spcPts val="20"/>
              </a:spcAft>
              <a:buClr>
                <a:srgbClr val="000000"/>
              </a:buClr>
              <a:buSzPts val="1000"/>
              <a:buFont typeface="Times New Roman" panose="02020603050405020304" pitchFamily="18" charset="0"/>
              <a:buAutoNum type="alphaLcParenR"/>
            </a:pPr>
            <a:endPar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lvl="0" algn="just" fontAlgn="base">
              <a:lnSpc>
                <a:spcPct val="103000"/>
              </a:lnSpc>
              <a:spcAft>
                <a:spcPts val="20"/>
              </a:spcAft>
              <a:buClr>
                <a:srgbClr val="000000"/>
              </a:buClr>
              <a:buSzPts val="1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e) Si la memoria física es de 8KB. Habrá 8 KB/2 KB = 4 marcos.  </a:t>
            </a:r>
            <a:endParaRPr lang="es-AR"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p:txBody>
      </p:sp>
      <p:pic>
        <p:nvPicPr>
          <p:cNvPr id="2057" name="Picture 652">
            <a:extLst>
              <a:ext uri="{FF2B5EF4-FFF2-40B4-BE49-F238E27FC236}">
                <a16:creationId xmlns:a16="http://schemas.microsoft.com/office/drawing/2014/main" id="{1AE6F41C-3720-4206-B1ED-4CB705AC3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447800" cy="1857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658">
            <a:extLst>
              <a:ext uri="{FF2B5EF4-FFF2-40B4-BE49-F238E27FC236}">
                <a16:creationId xmlns:a16="http://schemas.microsoft.com/office/drawing/2014/main" id="{B6E2C452-E3FE-48F3-8FD1-53ED04AC3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4763"/>
            <a:ext cx="2259012" cy="185738"/>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C8FB71B6-70A0-4E1F-AD17-26FC5D1AA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447800" cy="18573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43E5CB51-B460-4228-A186-D22DE8A91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4763"/>
            <a:ext cx="2259012" cy="18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22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F341AED-0BF9-40F0-AC33-90286F847342}"/>
              </a:ext>
            </a:extLst>
          </p:cNvPr>
          <p:cNvSpPr txBox="1"/>
          <p:nvPr/>
        </p:nvSpPr>
        <p:spPr>
          <a:xfrm>
            <a:off x="1180686" y="286667"/>
            <a:ext cx="9011478" cy="456985"/>
          </a:xfrm>
          <a:prstGeom prst="rect">
            <a:avLst/>
          </a:prstGeom>
          <a:noFill/>
        </p:spPr>
        <p:txBody>
          <a:bodyPr wrap="square">
            <a:spAutoFit/>
          </a:bodyPr>
          <a:lstStyle/>
          <a:p>
            <a:pPr lvl="0" algn="just" fontAlgn="base">
              <a:lnSpc>
                <a:spcPct val="103000"/>
              </a:lnSpc>
              <a:spcAft>
                <a:spcPts val="20"/>
              </a:spcAft>
              <a:buClr>
                <a:srgbClr val="000000"/>
              </a:buClr>
              <a:buSzPts val="1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f) El formato de la dirección física es el siguiente: </a:t>
            </a:r>
            <a:endParaRPr lang="es-AR"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p:txBody>
      </p:sp>
      <p:graphicFrame>
        <p:nvGraphicFramePr>
          <p:cNvPr id="4" name="Tabla 3">
            <a:extLst>
              <a:ext uri="{FF2B5EF4-FFF2-40B4-BE49-F238E27FC236}">
                <a16:creationId xmlns:a16="http://schemas.microsoft.com/office/drawing/2014/main" id="{0B763756-93B2-4A1B-8ED2-5B6E362D32A7}"/>
              </a:ext>
            </a:extLst>
          </p:cNvPr>
          <p:cNvGraphicFramePr>
            <a:graphicFrameLocks noGrp="1"/>
          </p:cNvGraphicFramePr>
          <p:nvPr>
            <p:extLst>
              <p:ext uri="{D42A27DB-BD31-4B8C-83A1-F6EECF244321}">
                <p14:modId xmlns:p14="http://schemas.microsoft.com/office/powerpoint/2010/main" val="1572158098"/>
              </p:ext>
            </p:extLst>
          </p:nvPr>
        </p:nvGraphicFramePr>
        <p:xfrm>
          <a:off x="2847146" y="925880"/>
          <a:ext cx="5579165" cy="456986"/>
        </p:xfrm>
        <a:graphic>
          <a:graphicData uri="http://schemas.openxmlformats.org/drawingml/2006/table">
            <a:tbl>
              <a:tblPr firstRow="1" firstCol="1" bandRow="1">
                <a:tableStyleId>{5C22544A-7EE6-4342-B048-85BDC9FD1C3A}</a:tableStyleId>
              </a:tblPr>
              <a:tblGrid>
                <a:gridCol w="2182199">
                  <a:extLst>
                    <a:ext uri="{9D8B030D-6E8A-4147-A177-3AD203B41FA5}">
                      <a16:colId xmlns:a16="http://schemas.microsoft.com/office/drawing/2014/main" val="2029650483"/>
                    </a:ext>
                  </a:extLst>
                </a:gridCol>
                <a:gridCol w="3396966">
                  <a:extLst>
                    <a:ext uri="{9D8B030D-6E8A-4147-A177-3AD203B41FA5}">
                      <a16:colId xmlns:a16="http://schemas.microsoft.com/office/drawing/2014/main" val="3209970722"/>
                    </a:ext>
                  </a:extLst>
                </a:gridCol>
              </a:tblGrid>
              <a:tr h="456986">
                <a:tc>
                  <a:txBody>
                    <a:bodyPr/>
                    <a:lstStyle/>
                    <a:p>
                      <a:pPr marL="91440">
                        <a:lnSpc>
                          <a:spcPct val="107000"/>
                        </a:lnSpc>
                        <a:spcAft>
                          <a:spcPts val="800"/>
                        </a:spcAft>
                      </a:pPr>
                      <a:r>
                        <a:rPr lang="es-AR" sz="2000" dirty="0" err="1">
                          <a:effectLst/>
                        </a:rPr>
                        <a:t>Nº</a:t>
                      </a:r>
                      <a:r>
                        <a:rPr lang="es-AR" sz="2000" dirty="0">
                          <a:effectLst/>
                        </a:rPr>
                        <a:t> Marco = 2 bits </a:t>
                      </a:r>
                      <a:endParaRPr lang="es-A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 marR="4445" marT="46990" marB="0"/>
                </a:tc>
                <a:tc>
                  <a:txBody>
                    <a:bodyPr/>
                    <a:lstStyle/>
                    <a:p>
                      <a:pPr marL="91440">
                        <a:lnSpc>
                          <a:spcPct val="107000"/>
                        </a:lnSpc>
                        <a:spcAft>
                          <a:spcPts val="800"/>
                        </a:spcAft>
                      </a:pPr>
                      <a:r>
                        <a:rPr lang="es-AR" sz="2000" dirty="0">
                          <a:effectLst/>
                        </a:rPr>
                        <a:t>Desplazamiento = 11 bits </a:t>
                      </a:r>
                      <a:endParaRPr lang="es-A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 marR="4445" marT="46990" marB="0"/>
                </a:tc>
                <a:extLst>
                  <a:ext uri="{0D108BD9-81ED-4DB2-BD59-A6C34878D82A}">
                    <a16:rowId xmlns:a16="http://schemas.microsoft.com/office/drawing/2014/main" val="1940504216"/>
                  </a:ext>
                </a:extLst>
              </a:tr>
            </a:tbl>
          </a:graphicData>
        </a:graphic>
      </p:graphicFrame>
      <p:pic>
        <p:nvPicPr>
          <p:cNvPr id="3074" name="Picture 1001">
            <a:extLst>
              <a:ext uri="{FF2B5EF4-FFF2-40B4-BE49-F238E27FC236}">
                <a16:creationId xmlns:a16="http://schemas.microsoft.com/office/drawing/2014/main" id="{F744E250-3F8F-4C16-880D-873706F2F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5" y="3852863"/>
            <a:ext cx="1447800" cy="185737"/>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009">
            <a:extLst>
              <a:ext uri="{FF2B5EF4-FFF2-40B4-BE49-F238E27FC236}">
                <a16:creationId xmlns:a16="http://schemas.microsoft.com/office/drawing/2014/main" id="{1799D24B-6BC7-4810-9285-30092B4F0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46" y="1613246"/>
            <a:ext cx="2259013" cy="18573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2341AF93-37EF-4B32-9FC3-5516530EB341}"/>
              </a:ext>
            </a:extLst>
          </p:cNvPr>
          <p:cNvSpPr txBox="1"/>
          <p:nvPr/>
        </p:nvSpPr>
        <p:spPr>
          <a:xfrm>
            <a:off x="159025" y="1706114"/>
            <a:ext cx="11820939" cy="4261231"/>
          </a:xfrm>
          <a:prstGeom prst="rect">
            <a:avLst/>
          </a:prstGeom>
          <a:noFill/>
        </p:spPr>
        <p:txBody>
          <a:bodyPr wrap="square">
            <a:spAutoFit/>
          </a:bodyPr>
          <a:lstStyle/>
          <a:p>
            <a:pPr lvl="0" algn="just" fontAlgn="base">
              <a:lnSpc>
                <a:spcPct val="103000"/>
              </a:lnSpc>
              <a:spcAft>
                <a:spcPts val="20"/>
              </a:spcAft>
              <a:buClr>
                <a:srgbClr val="000000"/>
              </a:buClr>
              <a:buSzPts val="1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g) Como hay 32 páginas, tendrá 32 entradas como mucho: una para cada posible página de la memoria virtual. </a:t>
            </a:r>
          </a:p>
          <a:p>
            <a:pPr lvl="0" algn="just" fontAlgn="base">
              <a:lnSpc>
                <a:spcPct val="103000"/>
              </a:lnSpc>
              <a:spcAft>
                <a:spcPts val="20"/>
              </a:spcAft>
              <a:buClr>
                <a:srgbClr val="000000"/>
              </a:buClr>
              <a:buSzPts val="1000"/>
            </a:pPr>
            <a:endParaRPr lang="es-AR"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lvl="0" algn="just" fontAlgn="base">
              <a:lnSpc>
                <a:spcPct val="103000"/>
              </a:lnSpc>
              <a:spcAft>
                <a:spcPts val="20"/>
              </a:spcAft>
              <a:buClr>
                <a:srgbClr val="000000"/>
              </a:buClr>
              <a:buSzPts val="1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h) Posibles campos: </a:t>
            </a:r>
            <a:endParaRPr lang="es-AR" sz="24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marL="455930" indent="-6350" algn="just">
              <a:lnSpc>
                <a:spcPct val="103000"/>
              </a:lnSpc>
              <a:spcAft>
                <a:spcPts val="20"/>
              </a:spcAft>
            </a:pPr>
            <a:r>
              <a:rPr lang="es-AR" sz="2400" dirty="0">
                <a:solidFill>
                  <a:srgbClr val="000000"/>
                </a:solidFill>
                <a:effectLst/>
                <a:latin typeface="Times New Roman" panose="02020603050405020304" pitchFamily="18" charset="0"/>
                <a:ea typeface="Times New Roman" panose="02020603050405020304" pitchFamily="18" charset="0"/>
              </a:rPr>
              <a:t>P/A = Presente/Ausente, indica si una página se encuentra en Memoria Principal o no. </a:t>
            </a:r>
            <a:endParaRPr lang="es-AR" sz="2400" dirty="0">
              <a:solidFill>
                <a:srgbClr val="000000"/>
              </a:solidFill>
              <a:effectLst/>
              <a:latin typeface="Calibri" panose="020F0502020204030204" pitchFamily="34" charset="0"/>
              <a:ea typeface="Calibri" panose="020F0502020204030204" pitchFamily="34" charset="0"/>
            </a:endParaRPr>
          </a:p>
          <a:p>
            <a:pPr marL="455930" indent="-6350" algn="just">
              <a:lnSpc>
                <a:spcPct val="103000"/>
              </a:lnSpc>
              <a:spcAft>
                <a:spcPts val="20"/>
              </a:spcAft>
            </a:pPr>
            <a:r>
              <a:rPr lang="es-AR" sz="2400" dirty="0">
                <a:solidFill>
                  <a:srgbClr val="000000"/>
                </a:solidFill>
                <a:effectLst/>
                <a:latin typeface="Times New Roman" panose="02020603050405020304" pitchFamily="18" charset="0"/>
                <a:ea typeface="Times New Roman" panose="02020603050405020304" pitchFamily="18" charset="0"/>
              </a:rPr>
              <a:t>M = Modificado, indica si la página que se encuentra en Memoria Principal ha sido modificada o no, de manera que si se ha modificado cuando se produzca un fallo de página antes de traer una nueva página a Memoria Principal habrá que grabarla en el dispositivo de almacenamiento utilizado para dar soporte a la memoria virtual. </a:t>
            </a:r>
            <a:endParaRPr lang="es-AR" sz="2400" dirty="0">
              <a:solidFill>
                <a:srgbClr val="000000"/>
              </a:solidFill>
              <a:effectLst/>
              <a:latin typeface="Calibri" panose="020F0502020204030204" pitchFamily="34" charset="0"/>
              <a:ea typeface="Calibri" panose="020F0502020204030204" pitchFamily="34" charset="0"/>
            </a:endParaRPr>
          </a:p>
          <a:p>
            <a:pPr marL="455930" indent="-6350" algn="just">
              <a:lnSpc>
                <a:spcPct val="103000"/>
              </a:lnSpc>
              <a:spcAft>
                <a:spcPts val="20"/>
              </a:spcAft>
            </a:pPr>
            <a:r>
              <a:rPr lang="es-AR" sz="2400" dirty="0" err="1">
                <a:solidFill>
                  <a:srgbClr val="000000"/>
                </a:solidFill>
                <a:effectLst/>
                <a:latin typeface="Times New Roman" panose="02020603050405020304" pitchFamily="18" charset="0"/>
                <a:ea typeface="Times New Roman" panose="02020603050405020304" pitchFamily="18" charset="0"/>
              </a:rPr>
              <a:t>Nº</a:t>
            </a:r>
            <a:r>
              <a:rPr lang="es-AR" sz="2400" dirty="0">
                <a:solidFill>
                  <a:srgbClr val="000000"/>
                </a:solidFill>
                <a:effectLst/>
                <a:latin typeface="Times New Roman" panose="02020603050405020304" pitchFamily="18" charset="0"/>
                <a:ea typeface="Times New Roman" panose="02020603050405020304" pitchFamily="18" charset="0"/>
              </a:rPr>
              <a:t> de Marco = indica el marco en el que se encuentra una página en caso de estar presente en Memoria Principal </a:t>
            </a:r>
            <a:endParaRPr lang="es-AR"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2048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5BAC061-93B7-4B47-98FE-2C7D4B7FE629}"/>
              </a:ext>
            </a:extLst>
          </p:cNvPr>
          <p:cNvSpPr txBox="1"/>
          <p:nvPr/>
        </p:nvSpPr>
        <p:spPr>
          <a:xfrm>
            <a:off x="251791" y="539523"/>
            <a:ext cx="11701670" cy="1569660"/>
          </a:xfrm>
          <a:prstGeom prst="rect">
            <a:avLst/>
          </a:prstGeom>
          <a:noFill/>
        </p:spPr>
        <p:txBody>
          <a:bodyPr wrap="square">
            <a:spAutoFit/>
          </a:bodyPr>
          <a:lstStyle/>
          <a:p>
            <a:r>
              <a:rPr lang="es-AR" sz="2400" dirty="0"/>
              <a:t>bit de validez:</a:t>
            </a:r>
          </a:p>
          <a:p>
            <a:pPr algn="just"/>
            <a:r>
              <a:rPr lang="es-AR" sz="2400" dirty="0" err="1"/>
              <a:t>Bit_válido</a:t>
            </a:r>
            <a:r>
              <a:rPr lang="es-AR" sz="2400" dirty="0"/>
              <a:t>=1, la página asociada está en el espacio de direcciones lógicas del proceso, y por tanto es una página legal. </a:t>
            </a:r>
            <a:r>
              <a:rPr lang="es-AR" sz="2400" dirty="0" err="1"/>
              <a:t>Bit_válido</a:t>
            </a:r>
            <a:r>
              <a:rPr lang="es-AR" sz="2400" dirty="0"/>
              <a:t>=0, la página no pertenece al espacio de direcciones del proceso.</a:t>
            </a:r>
          </a:p>
        </p:txBody>
      </p:sp>
      <p:pic>
        <p:nvPicPr>
          <p:cNvPr id="7" name="Imagen 6">
            <a:extLst>
              <a:ext uri="{FF2B5EF4-FFF2-40B4-BE49-F238E27FC236}">
                <a16:creationId xmlns:a16="http://schemas.microsoft.com/office/drawing/2014/main" id="{A9F1EB36-977D-4246-8695-7479DD016415}"/>
              </a:ext>
            </a:extLst>
          </p:cNvPr>
          <p:cNvPicPr>
            <a:picLocks noChangeAspect="1"/>
          </p:cNvPicPr>
          <p:nvPr/>
        </p:nvPicPr>
        <p:blipFill>
          <a:blip r:embed="rId2"/>
          <a:stretch>
            <a:fillRect/>
          </a:stretch>
        </p:blipFill>
        <p:spPr>
          <a:xfrm>
            <a:off x="2372553" y="2015987"/>
            <a:ext cx="7181850" cy="4495800"/>
          </a:xfrm>
          <a:prstGeom prst="rect">
            <a:avLst/>
          </a:prstGeom>
        </p:spPr>
      </p:pic>
    </p:spTree>
    <p:extLst>
      <p:ext uri="{BB962C8B-B14F-4D97-AF65-F5344CB8AC3E}">
        <p14:creationId xmlns:p14="http://schemas.microsoft.com/office/powerpoint/2010/main" val="292651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3BB603F-C3FB-4A1D-BDD6-21620BD8394A}"/>
              </a:ext>
            </a:extLst>
          </p:cNvPr>
          <p:cNvSpPr txBox="1"/>
          <p:nvPr/>
        </p:nvSpPr>
        <p:spPr>
          <a:xfrm>
            <a:off x="238540" y="322376"/>
            <a:ext cx="11264348" cy="2308324"/>
          </a:xfrm>
          <a:prstGeom prst="rect">
            <a:avLst/>
          </a:prstGeom>
          <a:noFill/>
        </p:spPr>
        <p:txBody>
          <a:bodyPr wrap="square">
            <a:spAutoFit/>
          </a:bodyPr>
          <a:lstStyle/>
          <a:p>
            <a:pPr indent="-6350" algn="just">
              <a:lnSpc>
                <a:spcPct val="100000"/>
              </a:lnSpc>
              <a:spcAft>
                <a:spcPts val="5"/>
              </a:spcAft>
            </a:pPr>
            <a:r>
              <a:rPr lang="es-AR" sz="2400" b="1" dirty="0">
                <a:solidFill>
                  <a:srgbClr val="000000"/>
                </a:solidFill>
                <a:effectLst/>
                <a:latin typeface="Times New Roman" panose="02020603050405020304" pitchFamily="18" charset="0"/>
                <a:ea typeface="Times New Roman" panose="02020603050405020304" pitchFamily="18" charset="0"/>
              </a:rPr>
              <a:t>Ejercicio 5</a:t>
            </a:r>
            <a:r>
              <a:rPr lang="es-AR" sz="2400" dirty="0">
                <a:solidFill>
                  <a:srgbClr val="000000"/>
                </a:solidFill>
                <a:effectLst/>
                <a:latin typeface="Times New Roman" panose="02020603050405020304" pitchFamily="18" charset="0"/>
                <a:ea typeface="Times New Roman" panose="02020603050405020304" pitchFamily="18" charset="0"/>
              </a:rPr>
              <a:t>. </a:t>
            </a:r>
          </a:p>
          <a:p>
            <a:pPr indent="-6350" algn="just">
              <a:lnSpc>
                <a:spcPct val="100000"/>
              </a:lnSpc>
              <a:spcAft>
                <a:spcPts val="5"/>
              </a:spcAft>
            </a:pPr>
            <a:endParaRPr lang="es-AR" sz="2400" dirty="0">
              <a:solidFill>
                <a:srgbClr val="000000"/>
              </a:solidFill>
              <a:effectLst/>
              <a:latin typeface="Times New Roman" panose="02020603050405020304" pitchFamily="18" charset="0"/>
              <a:ea typeface="Times New Roman" panose="02020603050405020304" pitchFamily="18" charset="0"/>
            </a:endParaRPr>
          </a:p>
          <a:p>
            <a:pPr indent="-6350" algn="just">
              <a:lnSpc>
                <a:spcPct val="100000"/>
              </a:lnSpc>
              <a:spcAft>
                <a:spcPts val="5"/>
              </a:spcAft>
            </a:pPr>
            <a:r>
              <a:rPr lang="es-AR" sz="2400" dirty="0">
                <a:solidFill>
                  <a:srgbClr val="000000"/>
                </a:solidFill>
                <a:effectLst/>
                <a:latin typeface="Times New Roman" panose="02020603050405020304" pitchFamily="18" charset="0"/>
                <a:ea typeface="Times New Roman" panose="02020603050405020304" pitchFamily="18" charset="0"/>
              </a:rPr>
              <a:t>Una computadora posee un sistema de memoria virtual implementada mediante paginación que utiliza páginas de 4 </a:t>
            </a:r>
            <a:r>
              <a:rPr lang="es-AR" sz="2400" dirty="0" err="1">
                <a:solidFill>
                  <a:srgbClr val="000000"/>
                </a:solidFill>
                <a:effectLst/>
                <a:latin typeface="Times New Roman" panose="02020603050405020304" pitchFamily="18" charset="0"/>
                <a:ea typeface="Times New Roman" panose="02020603050405020304" pitchFamily="18" charset="0"/>
              </a:rPr>
              <a:t>Kbytes</a:t>
            </a:r>
            <a:r>
              <a:rPr lang="es-AR" sz="2400" dirty="0">
                <a:solidFill>
                  <a:srgbClr val="000000"/>
                </a:solidFill>
                <a:effectLst/>
                <a:latin typeface="Times New Roman" panose="02020603050405020304" pitchFamily="18" charset="0"/>
                <a:ea typeface="Times New Roman" panose="02020603050405020304" pitchFamily="18" charset="0"/>
              </a:rPr>
              <a:t>. </a:t>
            </a:r>
            <a:r>
              <a:rPr lang="es-AR" sz="2400" dirty="0">
                <a:solidFill>
                  <a:srgbClr val="000000"/>
                </a:solidFill>
                <a:latin typeface="Times New Roman" panose="02020603050405020304" pitchFamily="18" charset="0"/>
                <a:ea typeface="Times New Roman" panose="02020603050405020304" pitchFamily="18" charset="0"/>
              </a:rPr>
              <a:t>La</a:t>
            </a:r>
            <a:r>
              <a:rPr lang="es-AR" sz="2400" dirty="0">
                <a:solidFill>
                  <a:srgbClr val="000000"/>
                </a:solidFill>
                <a:effectLst/>
                <a:latin typeface="Times New Roman" panose="02020603050405020304" pitchFamily="18" charset="0"/>
                <a:ea typeface="Times New Roman" panose="02020603050405020304" pitchFamily="18" charset="0"/>
              </a:rPr>
              <a:t> computadora proporciona un espacio de memoria virtual de 2</a:t>
            </a:r>
            <a:r>
              <a:rPr lang="es-AR" sz="2400" baseline="30000" dirty="0">
                <a:solidFill>
                  <a:srgbClr val="000000"/>
                </a:solidFill>
                <a:effectLst/>
                <a:latin typeface="Times New Roman" panose="02020603050405020304" pitchFamily="18" charset="0"/>
                <a:ea typeface="Times New Roman" panose="02020603050405020304" pitchFamily="18" charset="0"/>
              </a:rPr>
              <a:t>32</a:t>
            </a:r>
            <a:r>
              <a:rPr lang="es-AR" sz="2400" dirty="0">
                <a:solidFill>
                  <a:srgbClr val="000000"/>
                </a:solidFill>
                <a:effectLst/>
                <a:latin typeface="Times New Roman" panose="02020603050405020304" pitchFamily="18" charset="0"/>
                <a:ea typeface="Times New Roman" panose="02020603050405020304" pitchFamily="18" charset="0"/>
              </a:rPr>
              <a:t> bytes y  tiene 2</a:t>
            </a:r>
            <a:r>
              <a:rPr lang="es-AR" sz="2400" baseline="30000" dirty="0">
                <a:solidFill>
                  <a:srgbClr val="000000"/>
                </a:solidFill>
                <a:effectLst/>
                <a:latin typeface="Times New Roman" panose="02020603050405020304" pitchFamily="18" charset="0"/>
                <a:ea typeface="Times New Roman" panose="02020603050405020304" pitchFamily="18" charset="0"/>
              </a:rPr>
              <a:t>18</a:t>
            </a:r>
            <a:r>
              <a:rPr lang="es-AR" sz="2400" dirty="0">
                <a:solidFill>
                  <a:srgbClr val="000000"/>
                </a:solidFill>
                <a:effectLst/>
                <a:latin typeface="Times New Roman" panose="02020603050405020304" pitchFamily="18" charset="0"/>
                <a:ea typeface="Times New Roman" panose="02020603050405020304" pitchFamily="18" charset="0"/>
              </a:rPr>
              <a:t> bytes de memoria física. Si la tabla de páginas correspondiente a un programa en ejecución es la siguiente:  </a:t>
            </a:r>
            <a:endParaRPr lang="es-AR" sz="2400" dirty="0">
              <a:solidFill>
                <a:srgbClr val="000000"/>
              </a:solidFill>
              <a:effectLst/>
              <a:latin typeface="Calibri" panose="020F0502020204030204" pitchFamily="34" charset="0"/>
              <a:ea typeface="Calibri" panose="020F0502020204030204" pitchFamily="34" charset="0"/>
            </a:endParaRPr>
          </a:p>
        </p:txBody>
      </p:sp>
      <p:graphicFrame>
        <p:nvGraphicFramePr>
          <p:cNvPr id="4" name="Tabla 3">
            <a:extLst>
              <a:ext uri="{FF2B5EF4-FFF2-40B4-BE49-F238E27FC236}">
                <a16:creationId xmlns:a16="http://schemas.microsoft.com/office/drawing/2014/main" id="{5F48F4C8-02B9-4BF7-A534-89EB962BC3DC}"/>
              </a:ext>
            </a:extLst>
          </p:cNvPr>
          <p:cNvGraphicFramePr>
            <a:graphicFrameLocks noGrp="1"/>
          </p:cNvGraphicFramePr>
          <p:nvPr>
            <p:extLst>
              <p:ext uri="{D42A27DB-BD31-4B8C-83A1-F6EECF244321}">
                <p14:modId xmlns:p14="http://schemas.microsoft.com/office/powerpoint/2010/main" val="1727793069"/>
              </p:ext>
            </p:extLst>
          </p:nvPr>
        </p:nvGraphicFramePr>
        <p:xfrm>
          <a:off x="2080592" y="2915478"/>
          <a:ext cx="7619999" cy="3199638"/>
        </p:xfrm>
        <a:graphic>
          <a:graphicData uri="http://schemas.openxmlformats.org/drawingml/2006/table">
            <a:tbl>
              <a:tblPr firstRow="1" firstCol="1" bandRow="1">
                <a:tableStyleId>{5C22544A-7EE6-4342-B048-85BDC9FD1C3A}</a:tableStyleId>
              </a:tblPr>
              <a:tblGrid>
                <a:gridCol w="2080591">
                  <a:extLst>
                    <a:ext uri="{9D8B030D-6E8A-4147-A177-3AD203B41FA5}">
                      <a16:colId xmlns:a16="http://schemas.microsoft.com/office/drawing/2014/main" val="4124569873"/>
                    </a:ext>
                  </a:extLst>
                </a:gridCol>
                <a:gridCol w="2199860">
                  <a:extLst>
                    <a:ext uri="{9D8B030D-6E8A-4147-A177-3AD203B41FA5}">
                      <a16:colId xmlns:a16="http://schemas.microsoft.com/office/drawing/2014/main" val="3951263746"/>
                    </a:ext>
                  </a:extLst>
                </a:gridCol>
                <a:gridCol w="3339548">
                  <a:extLst>
                    <a:ext uri="{9D8B030D-6E8A-4147-A177-3AD203B41FA5}">
                      <a16:colId xmlns:a16="http://schemas.microsoft.com/office/drawing/2014/main" val="2933716541"/>
                    </a:ext>
                  </a:extLst>
                </a:gridCol>
              </a:tblGrid>
              <a:tr h="622852">
                <a:tc>
                  <a:txBody>
                    <a:bodyPr/>
                    <a:lstStyle/>
                    <a:p>
                      <a:pPr algn="ctr">
                        <a:lnSpc>
                          <a:spcPct val="107000"/>
                        </a:lnSpc>
                        <a:spcAft>
                          <a:spcPts val="800"/>
                        </a:spcAft>
                      </a:pPr>
                      <a:r>
                        <a:rPr lang="es-AR" sz="2000" dirty="0">
                          <a:effectLst/>
                        </a:rPr>
                        <a:t>Bit de presencia </a:t>
                      </a:r>
                      <a:endParaRPr lang="es-A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algn="ctr">
                        <a:lnSpc>
                          <a:spcPct val="107000"/>
                        </a:lnSpc>
                        <a:spcAft>
                          <a:spcPts val="800"/>
                        </a:spcAft>
                      </a:pPr>
                      <a:r>
                        <a:rPr lang="es-AR" sz="2000" dirty="0">
                          <a:effectLst/>
                        </a:rPr>
                        <a:t>Bit de modificado </a:t>
                      </a:r>
                      <a:endParaRPr lang="es-A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algn="ctr">
                        <a:lnSpc>
                          <a:spcPct val="107000"/>
                        </a:lnSpc>
                        <a:spcAft>
                          <a:spcPts val="800"/>
                        </a:spcAft>
                      </a:pPr>
                      <a:r>
                        <a:rPr lang="es-AR" sz="2000" dirty="0">
                          <a:effectLst/>
                        </a:rPr>
                        <a:t>Marco de página/ Bloque de swap </a:t>
                      </a:r>
                      <a:endParaRPr lang="es-A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860447169"/>
                  </a:ext>
                </a:extLst>
              </a:tr>
              <a:tr h="300600">
                <a:tc>
                  <a:txBody>
                    <a:bodyPr/>
                    <a:lstStyle/>
                    <a:p>
                      <a:pPr marR="34925" algn="ctr">
                        <a:lnSpc>
                          <a:spcPct val="107000"/>
                        </a:lnSpc>
                        <a:spcAft>
                          <a:spcPts val="800"/>
                        </a:spcAft>
                      </a:pPr>
                      <a:r>
                        <a:rPr lang="es-AR" sz="2000">
                          <a:effectLst/>
                        </a:rPr>
                        <a:t>1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1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1487763694"/>
                  </a:ext>
                </a:extLst>
              </a:tr>
              <a:tr h="300600">
                <a:tc>
                  <a:txBody>
                    <a:bodyPr/>
                    <a:lstStyle/>
                    <a:p>
                      <a:pPr marR="34925"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8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2152580408"/>
                  </a:ext>
                </a:extLst>
              </a:tr>
              <a:tr h="300600">
                <a:tc>
                  <a:txBody>
                    <a:bodyPr/>
                    <a:lstStyle/>
                    <a:p>
                      <a:pPr marR="34925" algn="ctr">
                        <a:lnSpc>
                          <a:spcPct val="107000"/>
                        </a:lnSpc>
                        <a:spcAft>
                          <a:spcPts val="800"/>
                        </a:spcAft>
                      </a:pPr>
                      <a:r>
                        <a:rPr lang="es-AR" sz="2000">
                          <a:effectLst/>
                        </a:rPr>
                        <a:t>1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1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9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3877388874"/>
                  </a:ext>
                </a:extLst>
              </a:tr>
              <a:tr h="300600">
                <a:tc>
                  <a:txBody>
                    <a:bodyPr/>
                    <a:lstStyle/>
                    <a:p>
                      <a:pPr marR="34925" algn="ctr">
                        <a:lnSpc>
                          <a:spcPct val="107000"/>
                        </a:lnSpc>
                        <a:spcAft>
                          <a:spcPts val="800"/>
                        </a:spcAft>
                      </a:pPr>
                      <a:r>
                        <a:rPr lang="es-AR" sz="2000">
                          <a:effectLst/>
                        </a:rPr>
                        <a:t>1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14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3844006525"/>
                  </a:ext>
                </a:extLst>
              </a:tr>
              <a:tr h="300600">
                <a:tc>
                  <a:txBody>
                    <a:bodyPr/>
                    <a:lstStyle/>
                    <a:p>
                      <a:pPr marR="34925" algn="ctr">
                        <a:lnSpc>
                          <a:spcPct val="107000"/>
                        </a:lnSpc>
                        <a:spcAft>
                          <a:spcPts val="800"/>
                        </a:spcAft>
                      </a:pPr>
                      <a:r>
                        <a:rPr lang="es-AR" sz="2000">
                          <a:effectLst/>
                        </a:rPr>
                        <a:t>1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5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2902475682"/>
                  </a:ext>
                </a:extLst>
              </a:tr>
              <a:tr h="300600">
                <a:tc>
                  <a:txBody>
                    <a:bodyPr/>
                    <a:lstStyle/>
                    <a:p>
                      <a:pPr marR="34925" algn="ctr">
                        <a:lnSpc>
                          <a:spcPct val="107000"/>
                        </a:lnSpc>
                        <a:spcAft>
                          <a:spcPts val="800"/>
                        </a:spcAft>
                      </a:pPr>
                      <a:r>
                        <a:rPr lang="es-AR" sz="2000">
                          <a:effectLst/>
                        </a:rPr>
                        <a:t>1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7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3963141378"/>
                  </a:ext>
                </a:extLst>
              </a:tr>
              <a:tr h="300600">
                <a:tc>
                  <a:txBody>
                    <a:bodyPr/>
                    <a:lstStyle/>
                    <a:p>
                      <a:pPr marR="34925"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25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1863426418"/>
                  </a:ext>
                </a:extLst>
              </a:tr>
              <a:tr h="300600">
                <a:tc>
                  <a:txBody>
                    <a:bodyPr/>
                    <a:lstStyle/>
                    <a:p>
                      <a:pPr marR="34925" algn="ctr">
                        <a:lnSpc>
                          <a:spcPct val="107000"/>
                        </a:lnSpc>
                        <a:spcAft>
                          <a:spcPts val="800"/>
                        </a:spcAft>
                      </a:pPr>
                      <a:r>
                        <a:rPr lang="es-AR" sz="2000">
                          <a:effectLst/>
                        </a:rPr>
                        <a:t>0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a:effectLst/>
                        </a:rPr>
                        <a:t>1 </a:t>
                      </a:r>
                      <a:endParaRPr lang="es-AR"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tc>
                  <a:txBody>
                    <a:bodyPr/>
                    <a:lstStyle/>
                    <a:p>
                      <a:pPr marR="35560" algn="ctr">
                        <a:lnSpc>
                          <a:spcPct val="107000"/>
                        </a:lnSpc>
                        <a:spcAft>
                          <a:spcPts val="800"/>
                        </a:spcAft>
                      </a:pPr>
                      <a:r>
                        <a:rPr lang="es-AR" sz="2000" dirty="0">
                          <a:effectLst/>
                        </a:rPr>
                        <a:t>16 </a:t>
                      </a:r>
                      <a:endParaRPr lang="es-AR"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1755" marR="34925" marT="7620" marB="0"/>
                </a:tc>
                <a:extLst>
                  <a:ext uri="{0D108BD9-81ED-4DB2-BD59-A6C34878D82A}">
                    <a16:rowId xmlns:a16="http://schemas.microsoft.com/office/drawing/2014/main" val="3493894781"/>
                  </a:ext>
                </a:extLst>
              </a:tr>
            </a:tbl>
          </a:graphicData>
        </a:graphic>
      </p:graphicFrame>
      <p:sp>
        <p:nvSpPr>
          <p:cNvPr id="6" name="CuadroTexto 5">
            <a:extLst>
              <a:ext uri="{FF2B5EF4-FFF2-40B4-BE49-F238E27FC236}">
                <a16:creationId xmlns:a16="http://schemas.microsoft.com/office/drawing/2014/main" id="{2AF3F49A-D4EA-2790-E3FC-6989548861B3}"/>
              </a:ext>
            </a:extLst>
          </p:cNvPr>
          <p:cNvSpPr txBox="1"/>
          <p:nvPr/>
        </p:nvSpPr>
        <p:spPr>
          <a:xfrm>
            <a:off x="1736033" y="3596053"/>
            <a:ext cx="437323" cy="2739211"/>
          </a:xfrm>
          <a:prstGeom prst="rect">
            <a:avLst/>
          </a:prstGeom>
          <a:solidFill>
            <a:schemeClr val="tx2">
              <a:lumMod val="60000"/>
              <a:lumOff val="40000"/>
            </a:schemeClr>
          </a:solidFill>
          <a:ln>
            <a:solidFill>
              <a:schemeClr val="accent1"/>
            </a:solidFill>
          </a:ln>
        </p:spPr>
        <p:txBody>
          <a:bodyPr wrap="square" rtlCol="0">
            <a:spAutoFit/>
          </a:bodyPr>
          <a:lstStyle/>
          <a:p>
            <a:r>
              <a:rPr lang="es-AR" dirty="0"/>
              <a:t>0</a:t>
            </a:r>
          </a:p>
          <a:p>
            <a:r>
              <a:rPr lang="es-AR" dirty="0"/>
              <a:t>1</a:t>
            </a:r>
          </a:p>
          <a:p>
            <a:r>
              <a:rPr lang="es-AR" dirty="0"/>
              <a:t>2</a:t>
            </a:r>
          </a:p>
          <a:p>
            <a:pPr>
              <a:spcAft>
                <a:spcPts val="600"/>
              </a:spcAft>
            </a:pPr>
            <a:r>
              <a:rPr lang="es-AR" dirty="0"/>
              <a:t>3</a:t>
            </a:r>
          </a:p>
          <a:p>
            <a:pPr>
              <a:spcAft>
                <a:spcPts val="600"/>
              </a:spcAft>
            </a:pPr>
            <a:r>
              <a:rPr lang="es-AR" dirty="0"/>
              <a:t>4</a:t>
            </a:r>
          </a:p>
          <a:p>
            <a:r>
              <a:rPr lang="es-AR" dirty="0"/>
              <a:t>5</a:t>
            </a:r>
          </a:p>
          <a:p>
            <a:r>
              <a:rPr lang="es-AR" dirty="0"/>
              <a:t>6</a:t>
            </a:r>
          </a:p>
          <a:p>
            <a:r>
              <a:rPr lang="es-AR" dirty="0"/>
              <a:t>7</a:t>
            </a:r>
          </a:p>
          <a:p>
            <a:endParaRPr lang="es-AR" dirty="0"/>
          </a:p>
        </p:txBody>
      </p:sp>
      <p:sp>
        <p:nvSpPr>
          <p:cNvPr id="7" name="Rectángulo 6">
            <a:extLst>
              <a:ext uri="{FF2B5EF4-FFF2-40B4-BE49-F238E27FC236}">
                <a16:creationId xmlns:a16="http://schemas.microsoft.com/office/drawing/2014/main" id="{9480D57C-ABCE-7CCD-8219-9718BF033CE9}"/>
              </a:ext>
            </a:extLst>
          </p:cNvPr>
          <p:cNvSpPr/>
          <p:nvPr/>
        </p:nvSpPr>
        <p:spPr>
          <a:xfrm>
            <a:off x="1736033" y="6115116"/>
            <a:ext cx="437323" cy="2201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55882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2EEB2AB-CCF3-4DB5-A721-C69FDA7298A0}"/>
              </a:ext>
            </a:extLst>
          </p:cNvPr>
          <p:cNvSpPr txBox="1"/>
          <p:nvPr/>
        </p:nvSpPr>
        <p:spPr>
          <a:xfrm>
            <a:off x="1007166" y="219605"/>
            <a:ext cx="10416208" cy="2732351"/>
          </a:xfrm>
          <a:prstGeom prst="rect">
            <a:avLst/>
          </a:prstGeom>
          <a:noFill/>
        </p:spPr>
        <p:txBody>
          <a:bodyPr wrap="square">
            <a:spAutoFit/>
          </a:bodyPr>
          <a:lstStyle/>
          <a:p>
            <a:pPr marL="6350" indent="-6350">
              <a:lnSpc>
                <a:spcPct val="103000"/>
              </a:lnSpc>
              <a:spcAft>
                <a:spcPts val="20"/>
              </a:spcAft>
            </a:pPr>
            <a:r>
              <a:rPr lang="es-AR" sz="2400" dirty="0">
                <a:solidFill>
                  <a:srgbClr val="000000"/>
                </a:solidFill>
                <a:latin typeface="Times New Roman" panose="02020603050405020304" pitchFamily="18" charset="0"/>
                <a:ea typeface="Times New Roman" panose="02020603050405020304" pitchFamily="18" charset="0"/>
              </a:rPr>
              <a:t>Resolver</a:t>
            </a:r>
            <a:r>
              <a:rPr lang="es-AR" sz="2400" dirty="0">
                <a:solidFill>
                  <a:srgbClr val="000000"/>
                </a:solidFill>
                <a:effectLst/>
                <a:latin typeface="Times New Roman" panose="02020603050405020304" pitchFamily="18" charset="0"/>
                <a:ea typeface="Times New Roman" panose="02020603050405020304" pitchFamily="18" charset="0"/>
              </a:rPr>
              <a:t>: </a:t>
            </a:r>
          </a:p>
          <a:p>
            <a:pPr marL="6350" indent="-6350">
              <a:lnSpc>
                <a:spcPct val="103000"/>
              </a:lnSpc>
              <a:spcAft>
                <a:spcPts val="20"/>
              </a:spcAft>
            </a:pPr>
            <a:endParaRPr lang="es-AR" sz="2400" dirty="0">
              <a:solidFill>
                <a:srgbClr val="000000"/>
              </a:solidFill>
              <a:effectLst/>
              <a:latin typeface="Calibri" panose="020F0502020204030204" pitchFamily="34" charset="0"/>
              <a:ea typeface="Calibri" panose="020F0502020204030204" pitchFamily="34" charset="0"/>
            </a:endParaRPr>
          </a:p>
          <a:p>
            <a:pPr marL="342900" lvl="0" indent="-342900" fontAlgn="base">
              <a:lnSpc>
                <a:spcPct val="103000"/>
              </a:lnSpc>
              <a:spcAft>
                <a:spcPts val="20"/>
              </a:spcAft>
              <a:buClr>
                <a:srgbClr val="000000"/>
              </a:buClr>
              <a:buSzPct val="97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el formato de la dirección virtual. </a:t>
            </a:r>
          </a:p>
          <a:p>
            <a:pPr marL="342900" lvl="0" indent="-342900" fontAlgn="base">
              <a:lnSpc>
                <a:spcPct val="103000"/>
              </a:lnSpc>
              <a:spcAft>
                <a:spcPts val="20"/>
              </a:spcAft>
              <a:buClr>
                <a:srgbClr val="000000"/>
              </a:buClr>
              <a:buSzPct val="97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la dirección física correspondiente a la dirección virtual 0x00005B83 </a:t>
            </a:r>
          </a:p>
          <a:p>
            <a:pPr marL="342900" lvl="0" indent="-342900" algn="just" fontAlgn="base">
              <a:lnSpc>
                <a:spcPct val="103000"/>
              </a:lnSpc>
              <a:spcAft>
                <a:spcPts val="20"/>
              </a:spcAft>
              <a:buClr>
                <a:srgbClr val="000000"/>
              </a:buClr>
              <a:buSzPct val="97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¿Cuál es el tamaño que ocupa el espacio de direcciones virtual de este programa? </a:t>
            </a:r>
          </a:p>
          <a:p>
            <a:pPr marL="342900" lvl="0" indent="-342900" algn="just" fontAlgn="base">
              <a:lnSpc>
                <a:spcPct val="103000"/>
              </a:lnSpc>
              <a:spcAft>
                <a:spcPts val="20"/>
              </a:spcAft>
              <a:buClr>
                <a:srgbClr val="000000"/>
              </a:buClr>
              <a:buSzPct val="97000"/>
              <a:buFont typeface="+mj-lt"/>
              <a:buAutoNum type="alphaLcParenR"/>
            </a:pPr>
            <a:r>
              <a:rPr lang="es-AR" sz="2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¿Cuántos marcos de página tiene la memoria física?</a:t>
            </a:r>
            <a:endPar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47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577CE39-927E-4BED-A919-DC5C648D749F}"/>
              </a:ext>
            </a:extLst>
          </p:cNvPr>
          <p:cNvSpPr txBox="1"/>
          <p:nvPr/>
        </p:nvSpPr>
        <p:spPr>
          <a:xfrm>
            <a:off x="3721100" y="2119531"/>
            <a:ext cx="5575300" cy="769441"/>
          </a:xfrm>
          <a:prstGeom prst="rect">
            <a:avLst/>
          </a:prstGeom>
          <a:noFill/>
        </p:spPr>
        <p:txBody>
          <a:bodyPr wrap="square" rtlCol="0">
            <a:spAutoFit/>
          </a:bodyPr>
          <a:lstStyle/>
          <a:p>
            <a:r>
              <a:rPr lang="es-AR" sz="4400" dirty="0"/>
              <a:t>MEMORIA  CACHÉ</a:t>
            </a:r>
          </a:p>
        </p:txBody>
      </p:sp>
    </p:spTree>
    <p:extLst>
      <p:ext uri="{BB962C8B-B14F-4D97-AF65-F5344CB8AC3E}">
        <p14:creationId xmlns:p14="http://schemas.microsoft.com/office/powerpoint/2010/main" val="155905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9">
            <a:extLst>
              <a:ext uri="{FF2B5EF4-FFF2-40B4-BE49-F238E27FC236}">
                <a16:creationId xmlns:a16="http://schemas.microsoft.com/office/drawing/2014/main" id="{C17E3A22-9B8C-4784-B549-648A2F87E5C6}"/>
              </a:ext>
            </a:extLst>
          </p:cNvPr>
          <p:cNvPicPr/>
          <p:nvPr/>
        </p:nvPicPr>
        <p:blipFill>
          <a:blip r:embed="rId2"/>
          <a:stretch>
            <a:fillRect/>
          </a:stretch>
        </p:blipFill>
        <p:spPr>
          <a:xfrm>
            <a:off x="1190404" y="1342445"/>
            <a:ext cx="9811192" cy="4501763"/>
          </a:xfrm>
          <a:prstGeom prst="rect">
            <a:avLst/>
          </a:prstGeom>
        </p:spPr>
      </p:pic>
      <p:sp>
        <p:nvSpPr>
          <p:cNvPr id="7" name="CuadroTexto 6">
            <a:extLst>
              <a:ext uri="{FF2B5EF4-FFF2-40B4-BE49-F238E27FC236}">
                <a16:creationId xmlns:a16="http://schemas.microsoft.com/office/drawing/2014/main" id="{24871A1F-1BF3-47A3-BC89-647C82810F30}"/>
              </a:ext>
            </a:extLst>
          </p:cNvPr>
          <p:cNvSpPr txBox="1"/>
          <p:nvPr/>
        </p:nvSpPr>
        <p:spPr>
          <a:xfrm>
            <a:off x="304799" y="367974"/>
            <a:ext cx="9395791" cy="390171"/>
          </a:xfrm>
          <a:prstGeom prst="rect">
            <a:avLst/>
          </a:prstGeom>
          <a:noFill/>
        </p:spPr>
        <p:txBody>
          <a:bodyPr wrap="square">
            <a:spAutoFit/>
          </a:bodyPr>
          <a:lstStyle/>
          <a:p>
            <a:pPr marL="324485" indent="-6350" algn="just">
              <a:lnSpc>
                <a:spcPct val="103000"/>
              </a:lnSpc>
              <a:spcAft>
                <a:spcPts val="25"/>
              </a:spcAft>
            </a:pPr>
            <a:r>
              <a:rPr lang="es-AR" sz="2000" dirty="0">
                <a:solidFill>
                  <a:srgbClr val="000000"/>
                </a:solidFill>
                <a:effectLst/>
                <a:latin typeface="Times New Roman" panose="02020603050405020304" pitchFamily="18" charset="0"/>
                <a:ea typeface="Times New Roman" panose="02020603050405020304" pitchFamily="18" charset="0"/>
              </a:rPr>
              <a:t>El esquema de asignación asociativa para una memoria caché es la siguiente</a:t>
            </a:r>
            <a:r>
              <a:rPr lang="es-AR" sz="1800" dirty="0">
                <a:solidFill>
                  <a:srgbClr val="000000"/>
                </a:solidFill>
                <a:effectLst/>
                <a:latin typeface="Times New Roman" panose="02020603050405020304" pitchFamily="18" charset="0"/>
                <a:ea typeface="Times New Roman" panose="02020603050405020304" pitchFamily="18" charset="0"/>
              </a:rPr>
              <a:t>: </a:t>
            </a:r>
          </a:p>
        </p:txBody>
      </p:sp>
      <p:sp>
        <p:nvSpPr>
          <p:cNvPr id="2" name="CuadroTexto 1">
            <a:extLst>
              <a:ext uri="{FF2B5EF4-FFF2-40B4-BE49-F238E27FC236}">
                <a16:creationId xmlns:a16="http://schemas.microsoft.com/office/drawing/2014/main" id="{2B46E377-2AF6-4ED6-8FCB-E0FFB736CF65}"/>
              </a:ext>
            </a:extLst>
          </p:cNvPr>
          <p:cNvSpPr txBox="1"/>
          <p:nvPr/>
        </p:nvSpPr>
        <p:spPr>
          <a:xfrm>
            <a:off x="7712765" y="6042991"/>
            <a:ext cx="1987825" cy="369332"/>
          </a:xfrm>
          <a:prstGeom prst="rect">
            <a:avLst/>
          </a:prstGeom>
          <a:solidFill>
            <a:schemeClr val="bg1">
              <a:lumMod val="75000"/>
            </a:schemeClr>
          </a:solidFill>
          <a:ln>
            <a:solidFill>
              <a:schemeClr val="tx1"/>
            </a:solidFill>
          </a:ln>
        </p:spPr>
        <p:txBody>
          <a:bodyPr wrap="square" rtlCol="0">
            <a:spAutoFit/>
          </a:bodyPr>
          <a:lstStyle/>
          <a:p>
            <a:r>
              <a:rPr lang="es-AR" dirty="0"/>
              <a:t> 2 </a:t>
            </a:r>
            <a:r>
              <a:rPr lang="es-AR" baseline="30000" dirty="0"/>
              <a:t>32</a:t>
            </a:r>
            <a:r>
              <a:rPr lang="es-AR" dirty="0"/>
              <a:t>= 2 </a:t>
            </a:r>
            <a:r>
              <a:rPr lang="es-AR" baseline="30000" dirty="0"/>
              <a:t>27 </a:t>
            </a:r>
            <a:r>
              <a:rPr lang="es-AR" dirty="0"/>
              <a:t> x  2 </a:t>
            </a:r>
            <a:r>
              <a:rPr lang="es-AR" baseline="30000" dirty="0"/>
              <a:t>5</a:t>
            </a:r>
            <a:r>
              <a:rPr lang="es-AR" dirty="0"/>
              <a:t>  </a:t>
            </a:r>
          </a:p>
        </p:txBody>
      </p:sp>
      <p:sp>
        <p:nvSpPr>
          <p:cNvPr id="6" name="CuadroTexto 5">
            <a:extLst>
              <a:ext uri="{FF2B5EF4-FFF2-40B4-BE49-F238E27FC236}">
                <a16:creationId xmlns:a16="http://schemas.microsoft.com/office/drawing/2014/main" id="{105A361A-20E9-4A40-9A10-A3542A657BD0}"/>
              </a:ext>
            </a:extLst>
          </p:cNvPr>
          <p:cNvSpPr txBox="1"/>
          <p:nvPr/>
        </p:nvSpPr>
        <p:spPr>
          <a:xfrm>
            <a:off x="3399178" y="5135218"/>
            <a:ext cx="2392022" cy="646331"/>
          </a:xfrm>
          <a:prstGeom prst="rect">
            <a:avLst/>
          </a:prstGeom>
          <a:solidFill>
            <a:schemeClr val="bg1">
              <a:lumMod val="75000"/>
            </a:schemeClr>
          </a:solidFill>
          <a:ln>
            <a:solidFill>
              <a:schemeClr val="tx1"/>
            </a:solidFill>
          </a:ln>
        </p:spPr>
        <p:txBody>
          <a:bodyPr wrap="square" rtlCol="0">
            <a:spAutoFit/>
          </a:bodyPr>
          <a:lstStyle/>
          <a:p>
            <a:r>
              <a:rPr lang="es-AR" dirty="0"/>
              <a:t> 2 </a:t>
            </a:r>
            <a:r>
              <a:rPr lang="es-AR" baseline="30000" dirty="0"/>
              <a:t>14</a:t>
            </a:r>
            <a:r>
              <a:rPr lang="es-AR" dirty="0"/>
              <a:t>  líneas  de los 2 </a:t>
            </a:r>
            <a:r>
              <a:rPr lang="es-AR" baseline="30000" dirty="0"/>
              <a:t>27</a:t>
            </a:r>
            <a:r>
              <a:rPr lang="es-AR" dirty="0"/>
              <a:t>  de la memoria principal  </a:t>
            </a:r>
          </a:p>
        </p:txBody>
      </p:sp>
    </p:spTree>
    <p:extLst>
      <p:ext uri="{BB962C8B-B14F-4D97-AF65-F5344CB8AC3E}">
        <p14:creationId xmlns:p14="http://schemas.microsoft.com/office/powerpoint/2010/main" val="2809852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AECC4CC-F338-422F-84ED-E33CAF4936D9}"/>
              </a:ext>
            </a:extLst>
          </p:cNvPr>
          <p:cNvSpPr txBox="1"/>
          <p:nvPr/>
        </p:nvSpPr>
        <p:spPr>
          <a:xfrm>
            <a:off x="1272208" y="913168"/>
            <a:ext cx="9594575" cy="5014899"/>
          </a:xfrm>
          <a:prstGeom prst="rect">
            <a:avLst/>
          </a:prstGeom>
          <a:noFill/>
        </p:spPr>
        <p:txBody>
          <a:bodyPr wrap="square">
            <a:spAutoFit/>
          </a:bodyPr>
          <a:lstStyle/>
          <a:p>
            <a:pPr marL="7620" indent="-6350" algn="just">
              <a:lnSpc>
                <a:spcPct val="103000"/>
              </a:lnSpc>
              <a:spcAft>
                <a:spcPts val="25"/>
              </a:spcAft>
            </a:pPr>
            <a:r>
              <a:rPr lang="es-AR" sz="2400" dirty="0">
                <a:solidFill>
                  <a:srgbClr val="000000"/>
                </a:solidFill>
                <a:effectLst/>
                <a:latin typeface="Times New Roman" panose="02020603050405020304" pitchFamily="18" charset="0"/>
                <a:ea typeface="Times New Roman" panose="02020603050405020304" pitchFamily="18" charset="0"/>
              </a:rPr>
              <a:t>Este esquema corresponde a un espacio de memoria de 2 </a:t>
            </a:r>
            <a:r>
              <a:rPr lang="es-AR" sz="2400" baseline="30000" dirty="0">
                <a:solidFill>
                  <a:srgbClr val="000000"/>
                </a:solidFill>
                <a:effectLst/>
                <a:latin typeface="Times New Roman" panose="02020603050405020304" pitchFamily="18" charset="0"/>
                <a:ea typeface="Times New Roman" panose="02020603050405020304" pitchFamily="18" charset="0"/>
              </a:rPr>
              <a:t>32</a:t>
            </a:r>
            <a:r>
              <a:rPr lang="es-AR" sz="2400" dirty="0">
                <a:solidFill>
                  <a:srgbClr val="000000"/>
                </a:solidFill>
                <a:effectLst/>
                <a:latin typeface="Times New Roman" panose="02020603050405020304" pitchFamily="18" charset="0"/>
                <a:ea typeface="Times New Roman" panose="02020603050405020304" pitchFamily="18" charset="0"/>
              </a:rPr>
              <a:t> palabras (de16 bits cada una), divididas en 2 </a:t>
            </a:r>
            <a:r>
              <a:rPr lang="es-AR" sz="2400" baseline="30000" dirty="0">
                <a:solidFill>
                  <a:srgbClr val="000000"/>
                </a:solidFill>
                <a:effectLst/>
                <a:latin typeface="Times New Roman" panose="02020603050405020304" pitchFamily="18" charset="0"/>
                <a:ea typeface="Times New Roman" panose="02020603050405020304" pitchFamily="18" charset="0"/>
              </a:rPr>
              <a:t>27</a:t>
            </a:r>
            <a:r>
              <a:rPr lang="es-AR" sz="2400" dirty="0">
                <a:solidFill>
                  <a:srgbClr val="000000"/>
                </a:solidFill>
                <a:effectLst/>
                <a:latin typeface="Times New Roman" panose="02020603050405020304" pitchFamily="18" charset="0"/>
                <a:ea typeface="Times New Roman" panose="02020603050405020304" pitchFamily="18" charset="0"/>
              </a:rPr>
              <a:t> bloques de 32 palabras por bloque (también se denominan “líneas de cache”). Estos bloques tienen tamaños que van desde 8 a 64 bytes, Este ejemplo es el de una cache con 2 </a:t>
            </a:r>
            <a:r>
              <a:rPr lang="es-AR" sz="2400" baseline="30000" dirty="0">
                <a:solidFill>
                  <a:srgbClr val="000000"/>
                </a:solidFill>
                <a:effectLst/>
                <a:latin typeface="Times New Roman" panose="02020603050405020304" pitchFamily="18" charset="0"/>
                <a:ea typeface="Times New Roman" panose="02020603050405020304" pitchFamily="18" charset="0"/>
              </a:rPr>
              <a:t>14</a:t>
            </a:r>
            <a:r>
              <a:rPr lang="es-AR" sz="2400" dirty="0">
                <a:solidFill>
                  <a:srgbClr val="000000"/>
                </a:solidFill>
                <a:effectLst/>
                <a:latin typeface="Times New Roman" panose="02020603050405020304" pitchFamily="18" charset="0"/>
                <a:ea typeface="Times New Roman" panose="02020603050405020304" pitchFamily="18" charset="0"/>
              </a:rPr>
              <a:t> líneas que pueden almacenar 2 </a:t>
            </a:r>
            <a:r>
              <a:rPr lang="es-AR" sz="2400" baseline="30000" dirty="0">
                <a:solidFill>
                  <a:srgbClr val="000000"/>
                </a:solidFill>
                <a:effectLst/>
                <a:latin typeface="Times New Roman" panose="02020603050405020304" pitchFamily="18" charset="0"/>
                <a:ea typeface="Times New Roman" panose="02020603050405020304" pitchFamily="18" charset="0"/>
              </a:rPr>
              <a:t>14</a:t>
            </a:r>
            <a:r>
              <a:rPr lang="es-AR" sz="2400" dirty="0">
                <a:solidFill>
                  <a:srgbClr val="000000"/>
                </a:solidFill>
                <a:effectLst/>
                <a:latin typeface="Times New Roman" panose="02020603050405020304" pitchFamily="18" charset="0"/>
                <a:ea typeface="Times New Roman" panose="02020603050405020304" pitchFamily="18" charset="0"/>
              </a:rPr>
              <a:t> </a:t>
            </a:r>
            <a:r>
              <a:rPr lang="es-AR" sz="2400" dirty="0" err="1">
                <a:solidFill>
                  <a:srgbClr val="000000"/>
                </a:solidFill>
                <a:effectLst/>
                <a:latin typeface="Times New Roman" panose="02020603050405020304" pitchFamily="18" charset="0"/>
                <a:ea typeface="Times New Roman" panose="02020603050405020304" pitchFamily="18" charset="0"/>
              </a:rPr>
              <a:t>lineas</a:t>
            </a:r>
            <a:r>
              <a:rPr lang="es-AR" sz="2400" dirty="0">
                <a:solidFill>
                  <a:srgbClr val="000000"/>
                </a:solidFill>
                <a:effectLst/>
                <a:latin typeface="Times New Roman" panose="02020603050405020304" pitchFamily="18" charset="0"/>
                <a:ea typeface="Times New Roman" panose="02020603050405020304" pitchFamily="18" charset="0"/>
              </a:rPr>
              <a:t> de los 2 </a:t>
            </a:r>
            <a:r>
              <a:rPr lang="es-AR" sz="2400" baseline="30000" dirty="0">
                <a:solidFill>
                  <a:srgbClr val="000000"/>
                </a:solidFill>
                <a:effectLst/>
                <a:latin typeface="Times New Roman" panose="02020603050405020304" pitchFamily="18" charset="0"/>
                <a:ea typeface="Times New Roman" panose="02020603050405020304" pitchFamily="18" charset="0"/>
              </a:rPr>
              <a:t>27</a:t>
            </a:r>
            <a:r>
              <a:rPr lang="es-AR" sz="2400" dirty="0">
                <a:solidFill>
                  <a:srgbClr val="000000"/>
                </a:solidFill>
                <a:effectLst/>
                <a:latin typeface="Times New Roman" panose="02020603050405020304" pitchFamily="18" charset="0"/>
                <a:ea typeface="Times New Roman" panose="02020603050405020304" pitchFamily="18" charset="0"/>
              </a:rPr>
              <a:t> bloques de la memoria principal de 32 palabras. </a:t>
            </a:r>
          </a:p>
          <a:p>
            <a:pPr marL="7620" indent="-6350" algn="just">
              <a:lnSpc>
                <a:spcPct val="103000"/>
              </a:lnSpc>
              <a:spcAft>
                <a:spcPts val="25"/>
              </a:spcAft>
            </a:pPr>
            <a:endParaRPr lang="es-AR" sz="2400" dirty="0">
              <a:solidFill>
                <a:srgbClr val="000000"/>
              </a:solidFill>
              <a:latin typeface="Times New Roman" panose="02020603050405020304" pitchFamily="18" charset="0"/>
              <a:ea typeface="Times New Roman" panose="02020603050405020304" pitchFamily="18" charset="0"/>
            </a:endParaRPr>
          </a:p>
          <a:p>
            <a:pPr marL="7620" indent="-6350" algn="just">
              <a:lnSpc>
                <a:spcPct val="103000"/>
              </a:lnSpc>
              <a:spcAft>
                <a:spcPts val="25"/>
              </a:spcAft>
            </a:pPr>
            <a:r>
              <a:rPr lang="es-AR" sz="2400" dirty="0">
                <a:solidFill>
                  <a:srgbClr val="000000"/>
                </a:solidFill>
                <a:effectLst/>
                <a:latin typeface="Times New Roman" panose="02020603050405020304" pitchFamily="18" charset="0"/>
                <a:ea typeface="Times New Roman" panose="02020603050405020304" pitchFamily="18" charset="0"/>
              </a:rPr>
              <a:t>En esta configuración : </a:t>
            </a:r>
          </a:p>
          <a:p>
            <a:pPr marL="742950" lvl="1" indent="-285750" algn="just" fontAlgn="base">
              <a:lnSpc>
                <a:spcPct val="103000"/>
              </a:lnSpc>
              <a:spcAft>
                <a:spcPts val="25"/>
              </a:spcAft>
              <a:buClr>
                <a:srgbClr val="000000"/>
              </a:buClr>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¿Cuál es la función de la etiqueta (tag) de 27 bits? </a:t>
            </a:r>
          </a:p>
          <a:p>
            <a:pPr marL="742950" lvl="1" indent="-285750" algn="just" fontAlgn="base">
              <a:lnSpc>
                <a:spcPct val="103000"/>
              </a:lnSpc>
              <a:spcAft>
                <a:spcPts val="25"/>
              </a:spcAft>
              <a:buClr>
                <a:srgbClr val="000000"/>
              </a:buClr>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¿Porqué se requieren el bit de validez y el bit de suciedad o modificación (</a:t>
            </a:r>
            <a:r>
              <a:rPr lang="es-AR" sz="2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dirty</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bit)? </a:t>
            </a:r>
          </a:p>
          <a:p>
            <a:pPr marL="742950" lvl="1" indent="-285750" algn="just" fontAlgn="base">
              <a:lnSpc>
                <a:spcPct val="103000"/>
              </a:lnSpc>
              <a:spcAft>
                <a:spcPts val="25"/>
              </a:spcAft>
              <a:buClr>
                <a:srgbClr val="000000"/>
              </a:buClr>
              <a:buSzPct val="10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Describir como se procede para asignar a la memoria cache el acceso a la dirección de memoria (0035F014)</a:t>
            </a:r>
            <a:r>
              <a:rPr lang="es-AR" sz="2400" u="none" strike="noStrike" baseline="-25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16</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80110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8ABADF0D-E784-401C-A313-53FE3A24D4AE}"/>
              </a:ext>
            </a:extLst>
          </p:cNvPr>
          <p:cNvSpPr txBox="1"/>
          <p:nvPr/>
        </p:nvSpPr>
        <p:spPr>
          <a:xfrm>
            <a:off x="2491409" y="1087542"/>
            <a:ext cx="6096000" cy="461665"/>
          </a:xfrm>
          <a:prstGeom prst="rect">
            <a:avLst/>
          </a:prstGeom>
          <a:noFill/>
        </p:spPr>
        <p:txBody>
          <a:bodyPr wrap="square">
            <a:spAutoFit/>
          </a:bodyPr>
          <a:lstStyle/>
          <a:p>
            <a:r>
              <a:rPr lang="es-AR" sz="2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0</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0     3      5      F     0     1     4</a:t>
            </a:r>
            <a:endParaRPr lang="es-AR" sz="2400" dirty="0"/>
          </a:p>
        </p:txBody>
      </p:sp>
      <p:sp>
        <p:nvSpPr>
          <p:cNvPr id="7" name="CuadroTexto 6">
            <a:extLst>
              <a:ext uri="{FF2B5EF4-FFF2-40B4-BE49-F238E27FC236}">
                <a16:creationId xmlns:a16="http://schemas.microsoft.com/office/drawing/2014/main" id="{29453DEB-FDD5-4866-ACBA-62F9604A404F}"/>
              </a:ext>
            </a:extLst>
          </p:cNvPr>
          <p:cNvSpPr txBox="1"/>
          <p:nvPr/>
        </p:nvSpPr>
        <p:spPr>
          <a:xfrm>
            <a:off x="1633336" y="1611616"/>
            <a:ext cx="5380383" cy="369332"/>
          </a:xfrm>
          <a:prstGeom prst="rect">
            <a:avLst/>
          </a:prstGeom>
          <a:noFill/>
        </p:spPr>
        <p:txBody>
          <a:bodyPr wrap="square" rtlCol="0">
            <a:spAutoFit/>
          </a:bodyPr>
          <a:lstStyle/>
          <a:p>
            <a:r>
              <a:rPr lang="es-AR" dirty="0"/>
              <a:t>            0000  0000  0011   0101  1111  0000   000 1 0100 </a:t>
            </a:r>
          </a:p>
        </p:txBody>
      </p:sp>
      <p:sp>
        <p:nvSpPr>
          <p:cNvPr id="8" name="Abrir llave 7">
            <a:extLst>
              <a:ext uri="{FF2B5EF4-FFF2-40B4-BE49-F238E27FC236}">
                <a16:creationId xmlns:a16="http://schemas.microsoft.com/office/drawing/2014/main" id="{A9B7CC2D-3568-4BB7-A134-EAAFF50BEBC6}"/>
              </a:ext>
            </a:extLst>
          </p:cNvPr>
          <p:cNvSpPr/>
          <p:nvPr/>
        </p:nvSpPr>
        <p:spPr>
          <a:xfrm rot="16200000">
            <a:off x="6539697" y="1676149"/>
            <a:ext cx="146279" cy="609598"/>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ln w="28575">
                <a:solidFill>
                  <a:schemeClr val="tx1"/>
                </a:solidFill>
              </a:ln>
            </a:endParaRPr>
          </a:p>
        </p:txBody>
      </p:sp>
      <p:sp>
        <p:nvSpPr>
          <p:cNvPr id="9" name="Abrir llave 8">
            <a:extLst>
              <a:ext uri="{FF2B5EF4-FFF2-40B4-BE49-F238E27FC236}">
                <a16:creationId xmlns:a16="http://schemas.microsoft.com/office/drawing/2014/main" id="{D348EEF0-F02D-4FCD-8B2A-BB2FC13D6210}"/>
              </a:ext>
            </a:extLst>
          </p:cNvPr>
          <p:cNvSpPr/>
          <p:nvPr/>
        </p:nvSpPr>
        <p:spPr>
          <a:xfrm rot="16200000">
            <a:off x="4138862" y="180850"/>
            <a:ext cx="369332" cy="383650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ln w="28575">
                <a:solidFill>
                  <a:schemeClr val="tx1"/>
                </a:solidFill>
              </a:ln>
            </a:endParaRPr>
          </a:p>
        </p:txBody>
      </p:sp>
      <p:sp>
        <p:nvSpPr>
          <p:cNvPr id="10" name="CuadroTexto 9">
            <a:extLst>
              <a:ext uri="{FF2B5EF4-FFF2-40B4-BE49-F238E27FC236}">
                <a16:creationId xmlns:a16="http://schemas.microsoft.com/office/drawing/2014/main" id="{9332F23F-D5FC-4E3E-8CCE-538F1478C400}"/>
              </a:ext>
            </a:extLst>
          </p:cNvPr>
          <p:cNvSpPr txBox="1"/>
          <p:nvPr/>
        </p:nvSpPr>
        <p:spPr>
          <a:xfrm>
            <a:off x="6308036" y="2283768"/>
            <a:ext cx="4309163" cy="646331"/>
          </a:xfrm>
          <a:prstGeom prst="rect">
            <a:avLst/>
          </a:prstGeom>
          <a:noFill/>
        </p:spPr>
        <p:txBody>
          <a:bodyPr wrap="square" rtlCol="0">
            <a:spAutoFit/>
          </a:bodyPr>
          <a:lstStyle/>
          <a:p>
            <a:r>
              <a:rPr lang="es-AR" dirty="0"/>
              <a:t>Palabra 20 del bloque  110.464 (1 AF80)</a:t>
            </a:r>
          </a:p>
          <a:p>
            <a:r>
              <a:rPr lang="es-AR" dirty="0"/>
              <a:t>de 32 palabras</a:t>
            </a:r>
          </a:p>
        </p:txBody>
      </p:sp>
      <p:sp>
        <p:nvSpPr>
          <p:cNvPr id="11" name="CuadroTexto 10">
            <a:extLst>
              <a:ext uri="{FF2B5EF4-FFF2-40B4-BE49-F238E27FC236}">
                <a16:creationId xmlns:a16="http://schemas.microsoft.com/office/drawing/2014/main" id="{36D4D49B-084B-4456-9640-4E24FB93FA23}"/>
              </a:ext>
            </a:extLst>
          </p:cNvPr>
          <p:cNvSpPr txBox="1"/>
          <p:nvPr/>
        </p:nvSpPr>
        <p:spPr>
          <a:xfrm>
            <a:off x="3909791" y="2321867"/>
            <a:ext cx="827471" cy="369332"/>
          </a:xfrm>
          <a:prstGeom prst="rect">
            <a:avLst/>
          </a:prstGeom>
          <a:noFill/>
        </p:spPr>
        <p:txBody>
          <a:bodyPr wrap="none" rtlCol="0">
            <a:spAutoFit/>
          </a:bodyPr>
          <a:lstStyle/>
          <a:p>
            <a:r>
              <a:rPr lang="es-AR" dirty="0"/>
              <a:t>1 AF80</a:t>
            </a:r>
          </a:p>
        </p:txBody>
      </p:sp>
      <p:sp>
        <p:nvSpPr>
          <p:cNvPr id="12" name="Abrir llave 11">
            <a:extLst>
              <a:ext uri="{FF2B5EF4-FFF2-40B4-BE49-F238E27FC236}">
                <a16:creationId xmlns:a16="http://schemas.microsoft.com/office/drawing/2014/main" id="{628A9074-1CA9-46CC-A056-7564E1CE9FD1}"/>
              </a:ext>
            </a:extLst>
          </p:cNvPr>
          <p:cNvSpPr/>
          <p:nvPr/>
        </p:nvSpPr>
        <p:spPr>
          <a:xfrm>
            <a:off x="4638418" y="2606933"/>
            <a:ext cx="330200" cy="344859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3" name="CuadroTexto 12">
            <a:extLst>
              <a:ext uri="{FF2B5EF4-FFF2-40B4-BE49-F238E27FC236}">
                <a16:creationId xmlns:a16="http://schemas.microsoft.com/office/drawing/2014/main" id="{0A516EAA-5F93-4085-9A56-5FE912BF324D}"/>
              </a:ext>
            </a:extLst>
          </p:cNvPr>
          <p:cNvSpPr txBox="1"/>
          <p:nvPr/>
        </p:nvSpPr>
        <p:spPr>
          <a:xfrm>
            <a:off x="3483910" y="4146562"/>
            <a:ext cx="827471" cy="369332"/>
          </a:xfrm>
          <a:prstGeom prst="rect">
            <a:avLst/>
          </a:prstGeom>
          <a:noFill/>
        </p:spPr>
        <p:txBody>
          <a:bodyPr wrap="none" rtlCol="0">
            <a:spAutoFit/>
          </a:bodyPr>
          <a:lstStyle/>
          <a:p>
            <a:r>
              <a:rPr lang="es-AR" dirty="0"/>
              <a:t>1 AF80</a:t>
            </a:r>
          </a:p>
        </p:txBody>
      </p:sp>
      <p:sp>
        <p:nvSpPr>
          <p:cNvPr id="14" name="CuadroTexto 13">
            <a:extLst>
              <a:ext uri="{FF2B5EF4-FFF2-40B4-BE49-F238E27FC236}">
                <a16:creationId xmlns:a16="http://schemas.microsoft.com/office/drawing/2014/main" id="{83E0DA9F-3D5C-491B-97BB-15358E56E081}"/>
              </a:ext>
            </a:extLst>
          </p:cNvPr>
          <p:cNvSpPr txBox="1"/>
          <p:nvPr/>
        </p:nvSpPr>
        <p:spPr>
          <a:xfrm>
            <a:off x="4917573" y="2712997"/>
            <a:ext cx="1127382" cy="3416320"/>
          </a:xfrm>
          <a:prstGeom prst="rect">
            <a:avLst/>
          </a:prstGeom>
          <a:noFill/>
        </p:spPr>
        <p:txBody>
          <a:bodyPr wrap="square" rtlCol="0">
            <a:spAutoFit/>
          </a:bodyPr>
          <a:lstStyle/>
          <a:p>
            <a:r>
              <a:rPr lang="es-AR" dirty="0"/>
              <a:t>0 0000</a:t>
            </a:r>
          </a:p>
          <a:p>
            <a:r>
              <a:rPr lang="es-AR" dirty="0"/>
              <a:t>0 0001</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r>
              <a:rPr lang="es-AR" dirty="0"/>
              <a:t>1 1110</a:t>
            </a:r>
          </a:p>
          <a:p>
            <a:r>
              <a:rPr lang="es-AR" dirty="0"/>
              <a:t>1 1111</a:t>
            </a:r>
          </a:p>
        </p:txBody>
      </p:sp>
      <p:cxnSp>
        <p:nvCxnSpPr>
          <p:cNvPr id="16" name="Conector recto 15">
            <a:extLst>
              <a:ext uri="{FF2B5EF4-FFF2-40B4-BE49-F238E27FC236}">
                <a16:creationId xmlns:a16="http://schemas.microsoft.com/office/drawing/2014/main" id="{7A7DC812-11E2-4DC0-BCE3-7BDB264E36B0}"/>
              </a:ext>
            </a:extLst>
          </p:cNvPr>
          <p:cNvCxnSpPr/>
          <p:nvPr/>
        </p:nvCxnSpPr>
        <p:spPr>
          <a:xfrm>
            <a:off x="5295655" y="3340100"/>
            <a:ext cx="0" cy="2032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8F1DD50-493C-49DB-9BC3-DC25B9F31785}"/>
              </a:ext>
            </a:extLst>
          </p:cNvPr>
          <p:cNvSpPr txBox="1"/>
          <p:nvPr/>
        </p:nvSpPr>
        <p:spPr>
          <a:xfrm>
            <a:off x="556591" y="1285971"/>
            <a:ext cx="11012557" cy="4243726"/>
          </a:xfrm>
          <a:prstGeom prst="rect">
            <a:avLst/>
          </a:prstGeom>
          <a:noFill/>
        </p:spPr>
        <p:txBody>
          <a:bodyPr wrap="square">
            <a:spAutoFit/>
          </a:bodyPr>
          <a:lstStyle/>
          <a:p>
            <a:pPr>
              <a:lnSpc>
                <a:spcPct val="103000"/>
              </a:lnSpc>
              <a:spcAft>
                <a:spcPts val="20"/>
              </a:spcAft>
            </a:pPr>
            <a:r>
              <a:rPr lang="es-AR" sz="2400" b="1" dirty="0">
                <a:solidFill>
                  <a:srgbClr val="000000"/>
                </a:solidFill>
                <a:effectLst/>
                <a:latin typeface="Times New Roman" panose="02020603050405020304" pitchFamily="18" charset="0"/>
                <a:ea typeface="Times New Roman" panose="02020603050405020304" pitchFamily="18" charset="0"/>
              </a:rPr>
              <a:t>Ejercicio 1. </a:t>
            </a:r>
            <a:r>
              <a:rPr lang="es-AR" sz="2400" dirty="0">
                <a:solidFill>
                  <a:srgbClr val="000000"/>
                </a:solidFill>
                <a:effectLst/>
                <a:latin typeface="Times New Roman" panose="02020603050405020304" pitchFamily="18" charset="0"/>
                <a:ea typeface="Times New Roman" panose="02020603050405020304" pitchFamily="18" charset="0"/>
              </a:rPr>
              <a:t>Sea una computadora de 20 bits con memoria virtual paginada con páginas de 1 KB  y un total de memoria física de 256 KB.  Responder, de forma razonada y breve: </a:t>
            </a:r>
          </a:p>
          <a:p>
            <a:pPr>
              <a:lnSpc>
                <a:spcPct val="103000"/>
              </a:lnSpc>
              <a:spcAft>
                <a:spcPts val="20"/>
              </a:spcAft>
            </a:pPr>
            <a:endParaRPr lang="es-AR" sz="2400" dirty="0">
              <a:solidFill>
                <a:srgbClr val="000000"/>
              </a:solidFill>
              <a:effectLst/>
              <a:latin typeface="Calibri" panose="020F0502020204030204" pitchFamily="34" charset="0"/>
              <a:ea typeface="Calibri" panose="020F0502020204030204" pitchFamily="34" charset="0"/>
            </a:endParaRPr>
          </a:p>
          <a:p>
            <a:pPr lvl="0" fontAlgn="base">
              <a:lnSpc>
                <a:spcPct val="103000"/>
              </a:lnSpc>
              <a:spcAft>
                <a:spcPts val="20"/>
              </a:spcAft>
              <a:buClr>
                <a:srgbClr val="000000"/>
              </a:buClr>
              <a:buSzPts val="1000"/>
            </a:pPr>
            <a:r>
              <a:rPr lang="es-AR" sz="2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¿Cuál es el formato de la dirección virtual? Indique los campos y el número de bits  de los mismos.?</a:t>
            </a:r>
          </a:p>
          <a:p>
            <a:pPr lvl="0" fontAlgn="base">
              <a:lnSpc>
                <a:spcPct val="103000"/>
              </a:lnSpc>
              <a:spcAft>
                <a:spcPts val="20"/>
              </a:spcAft>
              <a:buClr>
                <a:srgbClr val="000000"/>
              </a:buClr>
              <a:buSzPts val="1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 ¿Cuál es el número máximo de entradas de la tabla de páginas?  </a:t>
            </a:r>
          </a:p>
          <a:p>
            <a:pPr lvl="0" fontAlgn="base">
              <a:lnSpc>
                <a:spcPct val="103000"/>
              </a:lnSpc>
              <a:spcAft>
                <a:spcPts val="20"/>
              </a:spcAft>
              <a:buClr>
                <a:srgbClr val="000000"/>
              </a:buClr>
              <a:buSzPts val="1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 ¿Cuántos marcos de página tiene la memoria principal? </a:t>
            </a:r>
          </a:p>
          <a:p>
            <a:r>
              <a:rPr lang="es-AR" sz="2400" dirty="0">
                <a:solidFill>
                  <a:srgbClr val="000000"/>
                </a:solidFill>
                <a:effectLst/>
                <a:latin typeface="Times New Roman" panose="02020603050405020304" pitchFamily="18" charset="0"/>
                <a:ea typeface="Times New Roman" panose="02020603050405020304" pitchFamily="18" charset="0"/>
              </a:rPr>
              <a:t>d) ¿Cuáles son los campos que se incluyen en una entrada de la tabla de páginas? </a:t>
            </a:r>
          </a:p>
          <a:p>
            <a:endParaRPr lang="es-AR" sz="2400" dirty="0">
              <a:solidFill>
                <a:srgbClr val="000000"/>
              </a:solidFill>
              <a:latin typeface="Times New Roman" panose="02020603050405020304" pitchFamily="18" charset="0"/>
              <a:ea typeface="Times New Roman" panose="02020603050405020304" pitchFamily="18" charset="0"/>
            </a:endParaRPr>
          </a:p>
          <a:p>
            <a:r>
              <a:rPr lang="es-AR" sz="2400" dirty="0">
                <a:solidFill>
                  <a:srgbClr val="000000"/>
                </a:solidFill>
                <a:effectLst/>
                <a:latin typeface="Times New Roman" panose="02020603050405020304" pitchFamily="18" charset="0"/>
                <a:ea typeface="Times New Roman" panose="02020603050405020304" pitchFamily="18" charset="0"/>
              </a:rPr>
              <a:t>Indique también para qué se utiliza cada uno de los campos</a:t>
            </a:r>
            <a:endParaRPr lang="es-AR" sz="2400" dirty="0"/>
          </a:p>
        </p:txBody>
      </p:sp>
    </p:spTree>
    <p:extLst>
      <p:ext uri="{BB962C8B-B14F-4D97-AF65-F5344CB8AC3E}">
        <p14:creationId xmlns:p14="http://schemas.microsoft.com/office/powerpoint/2010/main" val="1340545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A79D326-EFAF-414C-8D05-DC71355A1BB6}"/>
              </a:ext>
            </a:extLst>
          </p:cNvPr>
          <p:cNvSpPr txBox="1"/>
          <p:nvPr/>
        </p:nvSpPr>
        <p:spPr>
          <a:xfrm>
            <a:off x="1099930" y="930464"/>
            <a:ext cx="8984973" cy="5014899"/>
          </a:xfrm>
          <a:prstGeom prst="rect">
            <a:avLst/>
          </a:prstGeom>
          <a:noFill/>
        </p:spPr>
        <p:txBody>
          <a:bodyPr wrap="square">
            <a:spAutoFit/>
          </a:bodyPr>
          <a:lstStyle/>
          <a:p>
            <a:pPr marL="6350" indent="-6350" algn="just">
              <a:lnSpc>
                <a:spcPct val="103000"/>
              </a:lnSpc>
              <a:spcAft>
                <a:spcPts val="25"/>
              </a:spcAft>
            </a:pPr>
            <a:r>
              <a:rPr lang="es-AR" sz="2400" dirty="0">
                <a:solidFill>
                  <a:srgbClr val="000000"/>
                </a:solidFill>
                <a:effectLst/>
                <a:latin typeface="Times New Roman" panose="02020603050405020304" pitchFamily="18" charset="0"/>
                <a:ea typeface="Times New Roman" panose="02020603050405020304" pitchFamily="18" charset="0"/>
              </a:rPr>
              <a:t>Considerando el cálculo de la tasa de aciertos y del tiempo efectivo de acceso de un programa que se ejecuta en una computadora en la que dispone de una memoria cache de asignación directa, con cuatro líneas de 16 palabras. La distribución física de la memoria cache y la memoria principal se presenta en la figura. </a:t>
            </a:r>
          </a:p>
          <a:p>
            <a:pPr marL="6350" indent="-6350" algn="just">
              <a:lnSpc>
                <a:spcPct val="103000"/>
              </a:lnSpc>
              <a:spcAft>
                <a:spcPts val="25"/>
              </a:spcAft>
            </a:pPr>
            <a:endParaRPr lang="es-AR" sz="2400" dirty="0">
              <a:solidFill>
                <a:srgbClr val="000000"/>
              </a:solidFill>
              <a:effectLst/>
              <a:latin typeface="Times New Roman" panose="02020603050405020304" pitchFamily="18" charset="0"/>
              <a:ea typeface="Times New Roman" panose="02020603050405020304" pitchFamily="18" charset="0"/>
            </a:endParaRPr>
          </a:p>
          <a:p>
            <a:pPr marL="222885" indent="-6350" algn="just">
              <a:lnSpc>
                <a:spcPct val="103000"/>
              </a:lnSpc>
              <a:spcAft>
                <a:spcPts val="25"/>
              </a:spcAft>
            </a:pPr>
            <a:r>
              <a:rPr lang="es-AR" sz="2400" dirty="0">
                <a:solidFill>
                  <a:srgbClr val="000000"/>
                </a:solidFill>
                <a:effectLst/>
                <a:latin typeface="Times New Roman" panose="02020603050405020304" pitchFamily="18" charset="0"/>
                <a:ea typeface="Times New Roman" panose="02020603050405020304" pitchFamily="18" charset="0"/>
              </a:rPr>
              <a:t>El tiempo de acceso a la cache es de 80 </a:t>
            </a:r>
            <a:r>
              <a:rPr lang="es-AR" sz="2400" dirty="0" err="1">
                <a:solidFill>
                  <a:srgbClr val="000000"/>
                </a:solidFill>
                <a:effectLst/>
                <a:latin typeface="Times New Roman" panose="02020603050405020304" pitchFamily="18" charset="0"/>
                <a:ea typeface="Times New Roman" panose="02020603050405020304" pitchFamily="18" charset="0"/>
              </a:rPr>
              <a:t>ns</a:t>
            </a:r>
            <a:r>
              <a:rPr lang="es-AR" sz="2400" dirty="0">
                <a:solidFill>
                  <a:srgbClr val="000000"/>
                </a:solidFill>
                <a:effectLst/>
                <a:latin typeface="Times New Roman" panose="02020603050405020304" pitchFamily="18" charset="0"/>
                <a:ea typeface="Times New Roman" panose="02020603050405020304" pitchFamily="18" charset="0"/>
              </a:rPr>
              <a:t>, mientras que el tiempo requerido para transferir un bloque desde la memoria principal a la memoria cache es de 2500 </a:t>
            </a:r>
            <a:r>
              <a:rPr lang="es-AR" sz="2400" dirty="0" err="1">
                <a:solidFill>
                  <a:srgbClr val="000000"/>
                </a:solidFill>
                <a:effectLst/>
                <a:latin typeface="Times New Roman" panose="02020603050405020304" pitchFamily="18" charset="0"/>
                <a:ea typeface="Times New Roman" panose="02020603050405020304" pitchFamily="18" charset="0"/>
              </a:rPr>
              <a:t>ns</a:t>
            </a:r>
            <a:r>
              <a:rPr lang="es-AR" sz="2400" dirty="0">
                <a:solidFill>
                  <a:srgbClr val="000000"/>
                </a:solidFill>
                <a:effectLst/>
                <a:latin typeface="Times New Roman" panose="02020603050405020304" pitchFamily="18" charset="0"/>
                <a:ea typeface="Times New Roman" panose="02020603050405020304" pitchFamily="18" charset="0"/>
              </a:rPr>
              <a:t>. Se supone que la memoria es de carga inmediata y la cache está vacía en el instante inicial. El programa se ejecuta desde la posición 48 a la posición 95, tras lo cual el programa repite 10 veces un lazo entre las direcciones 15 y 31 antes de detenerse. </a:t>
            </a:r>
          </a:p>
        </p:txBody>
      </p:sp>
    </p:spTree>
    <p:extLst>
      <p:ext uri="{BB962C8B-B14F-4D97-AF65-F5344CB8AC3E}">
        <p14:creationId xmlns:p14="http://schemas.microsoft.com/office/powerpoint/2010/main" val="223853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5EA2602-CB49-4DA5-AAA5-94FE93616B38}"/>
              </a:ext>
            </a:extLst>
          </p:cNvPr>
          <p:cNvSpPr txBox="1"/>
          <p:nvPr/>
        </p:nvSpPr>
        <p:spPr>
          <a:xfrm>
            <a:off x="-92765" y="246934"/>
            <a:ext cx="11330608" cy="830227"/>
          </a:xfrm>
          <a:prstGeom prst="rect">
            <a:avLst/>
          </a:prstGeom>
          <a:noFill/>
        </p:spPr>
        <p:txBody>
          <a:bodyPr wrap="square">
            <a:spAutoFit/>
          </a:bodyPr>
          <a:lstStyle/>
          <a:p>
            <a:pPr lvl="1" algn="just" fontAlgn="base">
              <a:lnSpc>
                <a:spcPct val="103000"/>
              </a:lnSpc>
              <a:spcAft>
                <a:spcPts val="25"/>
              </a:spcAft>
              <a:buClr>
                <a:srgbClr val="000000"/>
              </a:buClr>
              <a:buSzPts val="115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Registrar en la siguiente tabla los eventos que se producen durante la ejecución del programa. </a:t>
            </a:r>
          </a:p>
        </p:txBody>
      </p:sp>
      <p:pic>
        <p:nvPicPr>
          <p:cNvPr id="4" name="Picture 334">
            <a:extLst>
              <a:ext uri="{FF2B5EF4-FFF2-40B4-BE49-F238E27FC236}">
                <a16:creationId xmlns:a16="http://schemas.microsoft.com/office/drawing/2014/main" id="{73224DC2-C373-462D-A395-692B841C4629}"/>
              </a:ext>
            </a:extLst>
          </p:cNvPr>
          <p:cNvPicPr/>
          <p:nvPr/>
        </p:nvPicPr>
        <p:blipFill>
          <a:blip r:embed="rId2"/>
          <a:stretch>
            <a:fillRect/>
          </a:stretch>
        </p:blipFill>
        <p:spPr>
          <a:xfrm>
            <a:off x="1860964" y="908981"/>
            <a:ext cx="8077614" cy="5949019"/>
          </a:xfrm>
          <a:prstGeom prst="rect">
            <a:avLst/>
          </a:prstGeom>
        </p:spPr>
      </p:pic>
    </p:spTree>
    <p:extLst>
      <p:ext uri="{BB962C8B-B14F-4D97-AF65-F5344CB8AC3E}">
        <p14:creationId xmlns:p14="http://schemas.microsoft.com/office/powerpoint/2010/main" val="2445042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E20C1BB-ED94-4279-BC15-1EAECE016C0E}"/>
              </a:ext>
            </a:extLst>
          </p:cNvPr>
          <p:cNvGraphicFramePr>
            <a:graphicFrameLocks noGrp="1"/>
          </p:cNvGraphicFramePr>
          <p:nvPr>
            <p:extLst>
              <p:ext uri="{D42A27DB-BD31-4B8C-83A1-F6EECF244321}">
                <p14:modId xmlns:p14="http://schemas.microsoft.com/office/powerpoint/2010/main" val="1369644808"/>
              </p:ext>
            </p:extLst>
          </p:nvPr>
        </p:nvGraphicFramePr>
        <p:xfrm>
          <a:off x="1404730" y="274981"/>
          <a:ext cx="8998225" cy="6308038"/>
        </p:xfrm>
        <a:graphic>
          <a:graphicData uri="http://schemas.openxmlformats.org/drawingml/2006/table">
            <a:tbl>
              <a:tblPr firstRow="1" firstCol="1" bandRow="1">
                <a:tableStyleId>{5C22544A-7EE6-4342-B048-85BDC9FD1C3A}</a:tableStyleId>
              </a:tblPr>
              <a:tblGrid>
                <a:gridCol w="1421354">
                  <a:extLst>
                    <a:ext uri="{9D8B030D-6E8A-4147-A177-3AD203B41FA5}">
                      <a16:colId xmlns:a16="http://schemas.microsoft.com/office/drawing/2014/main" val="2660434558"/>
                    </a:ext>
                  </a:extLst>
                </a:gridCol>
                <a:gridCol w="1311850">
                  <a:extLst>
                    <a:ext uri="{9D8B030D-6E8A-4147-A177-3AD203B41FA5}">
                      <a16:colId xmlns:a16="http://schemas.microsoft.com/office/drawing/2014/main" val="3736517957"/>
                    </a:ext>
                  </a:extLst>
                </a:gridCol>
                <a:gridCol w="2245409">
                  <a:extLst>
                    <a:ext uri="{9D8B030D-6E8A-4147-A177-3AD203B41FA5}">
                      <a16:colId xmlns:a16="http://schemas.microsoft.com/office/drawing/2014/main" val="2687762037"/>
                    </a:ext>
                  </a:extLst>
                </a:gridCol>
                <a:gridCol w="4019612">
                  <a:extLst>
                    <a:ext uri="{9D8B030D-6E8A-4147-A177-3AD203B41FA5}">
                      <a16:colId xmlns:a16="http://schemas.microsoft.com/office/drawing/2014/main" val="3427199154"/>
                    </a:ext>
                  </a:extLst>
                </a:gridCol>
              </a:tblGrid>
              <a:tr h="363111">
                <a:tc>
                  <a:txBody>
                    <a:bodyPr/>
                    <a:lstStyle/>
                    <a:p>
                      <a:pPr marL="635" indent="-6350" algn="l">
                        <a:lnSpc>
                          <a:spcPct val="107000"/>
                        </a:lnSpc>
                        <a:spcAft>
                          <a:spcPts val="25"/>
                        </a:spcAft>
                      </a:pPr>
                      <a:r>
                        <a:rPr lang="es-AR" sz="1800" dirty="0">
                          <a:effectLst/>
                        </a:rPr>
                        <a:t>Evento </a:t>
                      </a:r>
                      <a:endParaRPr lang="es-A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Posición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Tiempo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Comentario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782396181"/>
                  </a:ext>
                </a:extLst>
              </a:tr>
              <a:tr h="680630">
                <a:tc>
                  <a:txBody>
                    <a:bodyPr/>
                    <a:lstStyle/>
                    <a:p>
                      <a:pPr marL="635" indent="-6350" algn="l">
                        <a:lnSpc>
                          <a:spcPct val="107000"/>
                        </a:lnSpc>
                        <a:spcAft>
                          <a:spcPts val="25"/>
                        </a:spcAft>
                      </a:pPr>
                      <a:r>
                        <a:rPr lang="es-AR" sz="1800">
                          <a:effectLst/>
                        </a:rPr>
                        <a:t>1 miss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48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dirty="0">
                          <a:effectLst/>
                        </a:rPr>
                        <a:t>2500 </a:t>
                      </a:r>
                      <a:r>
                        <a:rPr lang="es-AR" sz="1800" dirty="0" err="1">
                          <a:effectLst/>
                        </a:rPr>
                        <a:t>ns</a:t>
                      </a:r>
                      <a:r>
                        <a:rPr lang="es-AR" sz="1800" dirty="0">
                          <a:effectLst/>
                        </a:rPr>
                        <a:t> </a:t>
                      </a:r>
                      <a:endParaRPr lang="es-A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Block 3 de memoria a slot 3 de cache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2392995077"/>
                  </a:ext>
                </a:extLst>
              </a:tr>
              <a:tr h="363111">
                <a:tc>
                  <a:txBody>
                    <a:bodyPr/>
                    <a:lstStyle/>
                    <a:p>
                      <a:pPr marL="635" indent="-6350" algn="l">
                        <a:lnSpc>
                          <a:spcPct val="107000"/>
                        </a:lnSpc>
                        <a:spcAft>
                          <a:spcPts val="25"/>
                        </a:spcAft>
                      </a:pPr>
                      <a:r>
                        <a:rPr lang="es-AR" sz="1800">
                          <a:effectLst/>
                        </a:rPr>
                        <a:t>15 hits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49-63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80*15=1200ns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2518344831"/>
                  </a:ext>
                </a:extLst>
              </a:tr>
              <a:tr h="680630">
                <a:tc>
                  <a:txBody>
                    <a:bodyPr/>
                    <a:lstStyle/>
                    <a:p>
                      <a:pPr marL="635" indent="-6350" algn="l">
                        <a:lnSpc>
                          <a:spcPct val="107000"/>
                        </a:lnSpc>
                        <a:spcAft>
                          <a:spcPts val="25"/>
                        </a:spcAft>
                      </a:pPr>
                      <a:r>
                        <a:rPr lang="es-AR" sz="1800">
                          <a:effectLst/>
                        </a:rPr>
                        <a:t>1 miss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64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2500 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Block 4 de memoria a slot 0 de cache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3597795032"/>
                  </a:ext>
                </a:extLst>
              </a:tr>
              <a:tr h="363111">
                <a:tc>
                  <a:txBody>
                    <a:bodyPr/>
                    <a:lstStyle/>
                    <a:p>
                      <a:pPr marL="635" indent="-6350" algn="l">
                        <a:lnSpc>
                          <a:spcPct val="107000"/>
                        </a:lnSpc>
                        <a:spcAft>
                          <a:spcPts val="25"/>
                        </a:spcAft>
                      </a:pPr>
                      <a:r>
                        <a:rPr lang="es-AR" sz="1800">
                          <a:effectLst/>
                        </a:rPr>
                        <a:t>15 hits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64-79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80*15=1200ns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3833964798"/>
                  </a:ext>
                </a:extLst>
              </a:tr>
              <a:tr h="680630">
                <a:tc>
                  <a:txBody>
                    <a:bodyPr/>
                    <a:lstStyle/>
                    <a:p>
                      <a:pPr marL="635" indent="-6350" algn="l">
                        <a:lnSpc>
                          <a:spcPct val="107000"/>
                        </a:lnSpc>
                        <a:spcAft>
                          <a:spcPts val="25"/>
                        </a:spcAft>
                      </a:pPr>
                      <a:r>
                        <a:rPr lang="es-AR" sz="1800">
                          <a:effectLst/>
                        </a:rPr>
                        <a:t>1 miss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80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2500 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Block 5 de memoria a slot 1 de cache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1135671323"/>
                  </a:ext>
                </a:extLst>
              </a:tr>
              <a:tr h="363111">
                <a:tc>
                  <a:txBody>
                    <a:bodyPr/>
                    <a:lstStyle/>
                    <a:p>
                      <a:pPr marL="635" indent="-6350" algn="l">
                        <a:lnSpc>
                          <a:spcPct val="107000"/>
                        </a:lnSpc>
                        <a:spcAft>
                          <a:spcPts val="25"/>
                        </a:spcAft>
                      </a:pPr>
                      <a:r>
                        <a:rPr lang="es-AR" sz="1800">
                          <a:effectLst/>
                        </a:rPr>
                        <a:t>15 hits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81-95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80*15=1200ns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3785116174"/>
                  </a:ext>
                </a:extLst>
              </a:tr>
              <a:tr h="680630">
                <a:tc>
                  <a:txBody>
                    <a:bodyPr/>
                    <a:lstStyle/>
                    <a:p>
                      <a:pPr marL="635" indent="-6350" algn="l">
                        <a:lnSpc>
                          <a:spcPct val="107000"/>
                        </a:lnSpc>
                        <a:spcAft>
                          <a:spcPts val="25"/>
                        </a:spcAft>
                      </a:pPr>
                      <a:r>
                        <a:rPr lang="es-AR" sz="1800">
                          <a:effectLst/>
                        </a:rPr>
                        <a:t>1 miss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15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2500ns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Block 0 de memoria a slot 0 de cache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2494003826"/>
                  </a:ext>
                </a:extLst>
              </a:tr>
              <a:tr h="680630">
                <a:tc>
                  <a:txBody>
                    <a:bodyPr/>
                    <a:lstStyle/>
                    <a:p>
                      <a:pPr marL="635" indent="-6350" algn="l">
                        <a:lnSpc>
                          <a:spcPct val="107000"/>
                        </a:lnSpc>
                        <a:spcAft>
                          <a:spcPts val="25"/>
                        </a:spcAft>
                      </a:pPr>
                      <a:r>
                        <a:rPr lang="es-AR" sz="1800">
                          <a:effectLst/>
                        </a:rPr>
                        <a:t>1 miss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16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2500ns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Block 1 de memoria a slot 1 de cache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1867625533"/>
                  </a:ext>
                </a:extLst>
              </a:tr>
              <a:tr h="363111">
                <a:tc>
                  <a:txBody>
                    <a:bodyPr/>
                    <a:lstStyle/>
                    <a:p>
                      <a:pPr marL="635" indent="-6350" algn="l">
                        <a:lnSpc>
                          <a:spcPct val="107000"/>
                        </a:lnSpc>
                        <a:spcAft>
                          <a:spcPts val="25"/>
                        </a:spcAft>
                      </a:pPr>
                      <a:r>
                        <a:rPr lang="es-AR" sz="1800">
                          <a:effectLst/>
                        </a:rPr>
                        <a:t>15 hits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17-31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80*15=1200ns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1700963802"/>
                  </a:ext>
                </a:extLst>
              </a:tr>
              <a:tr h="363111">
                <a:tc>
                  <a:txBody>
                    <a:bodyPr/>
                    <a:lstStyle/>
                    <a:p>
                      <a:pPr marL="635" indent="-6350" algn="l">
                        <a:lnSpc>
                          <a:spcPct val="107000"/>
                        </a:lnSpc>
                        <a:spcAft>
                          <a:spcPts val="25"/>
                        </a:spcAft>
                      </a:pPr>
                      <a:r>
                        <a:rPr lang="es-AR" sz="1800">
                          <a:effectLst/>
                        </a:rPr>
                        <a:t>9 hits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15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80*9=720ns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Ultimas 9 iteraciones de loop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2030505930"/>
                  </a:ext>
                </a:extLst>
              </a:tr>
              <a:tr h="363111">
                <a:tc>
                  <a:txBody>
                    <a:bodyPr/>
                    <a:lstStyle/>
                    <a:p>
                      <a:pPr marL="635" indent="-6350" algn="l">
                        <a:lnSpc>
                          <a:spcPct val="107000"/>
                        </a:lnSpc>
                        <a:spcAft>
                          <a:spcPts val="25"/>
                        </a:spcAft>
                      </a:pPr>
                      <a:r>
                        <a:rPr lang="es-AR" sz="1800">
                          <a:effectLst/>
                        </a:rPr>
                        <a:t>144 hits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1270" indent="-6350" algn="l">
                        <a:lnSpc>
                          <a:spcPct val="107000"/>
                        </a:lnSpc>
                        <a:spcAft>
                          <a:spcPts val="25"/>
                        </a:spcAft>
                      </a:pPr>
                      <a:r>
                        <a:rPr lang="es-AR" sz="1800">
                          <a:effectLst/>
                        </a:rPr>
                        <a:t>16-31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80*144=12240ns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a:txBody>
                    <a:bodyPr/>
                    <a:lstStyle/>
                    <a:p>
                      <a:pPr marL="6350" indent="-6350" algn="l">
                        <a:lnSpc>
                          <a:spcPct val="107000"/>
                        </a:lnSpc>
                        <a:spcAft>
                          <a:spcPts val="25"/>
                        </a:spcAft>
                      </a:pPr>
                      <a:r>
                        <a:rPr lang="es-AR" sz="1800">
                          <a:effectLst/>
                        </a:rPr>
                        <a:t>Ultimas 9 iteraciones de loop </a:t>
                      </a:r>
                      <a:endParaRPr lang="es-A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extLst>
                  <a:ext uri="{0D108BD9-81ED-4DB2-BD59-A6C34878D82A}">
                    <a16:rowId xmlns:a16="http://schemas.microsoft.com/office/drawing/2014/main" val="3664385419"/>
                  </a:ext>
                </a:extLst>
              </a:tr>
              <a:tr h="363111">
                <a:tc gridSpan="4">
                  <a:txBody>
                    <a:bodyPr/>
                    <a:lstStyle/>
                    <a:p>
                      <a:pPr marL="635" indent="-6350" algn="l">
                        <a:lnSpc>
                          <a:spcPct val="107000"/>
                        </a:lnSpc>
                        <a:spcAft>
                          <a:spcPts val="25"/>
                        </a:spcAft>
                      </a:pPr>
                      <a:r>
                        <a:rPr lang="es-AR" sz="1800" dirty="0">
                          <a:effectLst/>
                        </a:rPr>
                        <a:t>Total de aciertos=     213                    Total de fallas=5 </a:t>
                      </a:r>
                      <a:endParaRPr lang="es-A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135" marR="59055" marT="36195" marB="0"/>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557716726"/>
                  </a:ext>
                </a:extLst>
              </a:tr>
            </a:tbl>
          </a:graphicData>
        </a:graphic>
      </p:graphicFrame>
    </p:spTree>
    <p:extLst>
      <p:ext uri="{BB962C8B-B14F-4D97-AF65-F5344CB8AC3E}">
        <p14:creationId xmlns:p14="http://schemas.microsoft.com/office/powerpoint/2010/main" val="3398432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69D1CEB-693C-46F5-AA0F-FCA3426937DD}"/>
              </a:ext>
            </a:extLst>
          </p:cNvPr>
          <p:cNvSpPr txBox="1"/>
          <p:nvPr/>
        </p:nvSpPr>
        <p:spPr>
          <a:xfrm>
            <a:off x="1802295" y="1414568"/>
            <a:ext cx="8481391" cy="2015745"/>
          </a:xfrm>
          <a:prstGeom prst="rect">
            <a:avLst/>
          </a:prstGeom>
          <a:noFill/>
        </p:spPr>
        <p:txBody>
          <a:bodyPr wrap="square">
            <a:spAutoFit/>
          </a:bodyPr>
          <a:lstStyle/>
          <a:p>
            <a:pPr lvl="1" algn="just" fontAlgn="base">
              <a:lnSpc>
                <a:spcPct val="107000"/>
              </a:lnSpc>
              <a:spcAft>
                <a:spcPts val="25"/>
              </a:spcAft>
              <a:buClr>
                <a:srgbClr val="000000"/>
              </a:buClr>
              <a:buSzPts val="115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Calcular la tasa de aciertos y el tiempo efectivo de acceso. </a:t>
            </a:r>
          </a:p>
          <a:p>
            <a:pPr marL="6350" indent="-6350" algn="l">
              <a:lnSpc>
                <a:spcPct val="107000"/>
              </a:lnSpc>
              <a:spcAft>
                <a:spcPts val="25"/>
              </a:spcAft>
            </a:pPr>
            <a:r>
              <a:rPr lang="es-AR" sz="24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03000"/>
              </a:lnSpc>
              <a:spcAft>
                <a:spcPts val="25"/>
              </a:spcAft>
            </a:pPr>
            <a:r>
              <a:rPr lang="es-AR" sz="2400" dirty="0">
                <a:solidFill>
                  <a:srgbClr val="000000"/>
                </a:solidFill>
                <a:effectLst/>
                <a:latin typeface="Times New Roman" panose="02020603050405020304" pitchFamily="18" charset="0"/>
                <a:ea typeface="Times New Roman" panose="02020603050405020304" pitchFamily="18" charset="0"/>
              </a:rPr>
              <a:t>TA= 213/218= 97,7 % </a:t>
            </a:r>
          </a:p>
          <a:p>
            <a:pPr marL="6350" indent="-6350" algn="l">
              <a:lnSpc>
                <a:spcPct val="107000"/>
              </a:lnSpc>
              <a:spcAft>
                <a:spcPts val="25"/>
              </a:spcAft>
            </a:pPr>
            <a:r>
              <a:rPr lang="es-AR" sz="24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03000"/>
              </a:lnSpc>
              <a:spcAft>
                <a:spcPts val="25"/>
              </a:spcAft>
            </a:pPr>
            <a:r>
              <a:rPr lang="es-AR" sz="2400" dirty="0">
                <a:solidFill>
                  <a:srgbClr val="000000"/>
                </a:solidFill>
                <a:effectLst/>
                <a:latin typeface="Times New Roman" panose="02020603050405020304" pitchFamily="18" charset="0"/>
                <a:ea typeface="Times New Roman" panose="02020603050405020304" pitchFamily="18" charset="0"/>
              </a:rPr>
              <a:t>TEA=      (213 * 80) + (5 * 2500) / 218  =   136 </a:t>
            </a:r>
            <a:r>
              <a:rPr lang="es-AR" sz="2400" dirty="0" err="1">
                <a:solidFill>
                  <a:srgbClr val="000000"/>
                </a:solidFill>
                <a:effectLst/>
                <a:latin typeface="Times New Roman" panose="02020603050405020304" pitchFamily="18" charset="0"/>
                <a:ea typeface="Times New Roman" panose="02020603050405020304" pitchFamily="18" charset="0"/>
              </a:rPr>
              <a:t>ns</a:t>
            </a:r>
            <a:endParaRPr lang="es-AR"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44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133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94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85AA817-8C2A-4621-B0E8-8126274B4154}"/>
              </a:ext>
            </a:extLst>
          </p:cNvPr>
          <p:cNvSpPr txBox="1"/>
          <p:nvPr/>
        </p:nvSpPr>
        <p:spPr>
          <a:xfrm>
            <a:off x="178905" y="233142"/>
            <a:ext cx="11834190" cy="7109639"/>
          </a:xfrm>
          <a:prstGeom prst="rect">
            <a:avLst/>
          </a:prstGeom>
          <a:noFill/>
        </p:spPr>
        <p:txBody>
          <a:bodyPr wrap="square">
            <a:spAutoFit/>
          </a:bodyPr>
          <a:lstStyle/>
          <a:p>
            <a:r>
              <a:rPr lang="es-AR" sz="2400" dirty="0"/>
              <a:t>Solución: </a:t>
            </a:r>
          </a:p>
          <a:p>
            <a:r>
              <a:rPr lang="es-AR" sz="2400" dirty="0"/>
              <a:t> </a:t>
            </a:r>
          </a:p>
          <a:p>
            <a:pPr marL="457200" indent="-457200" algn="just">
              <a:buAutoNum type="alphaLcParenR"/>
            </a:pPr>
            <a:r>
              <a:rPr lang="es-AR" sz="2400" dirty="0"/>
              <a:t>Las páginas ocupan 1 KB = 2</a:t>
            </a:r>
            <a:r>
              <a:rPr lang="es-AR" sz="2400" baseline="30000" dirty="0"/>
              <a:t>10</a:t>
            </a:r>
            <a:r>
              <a:rPr lang="es-AR" sz="2400" dirty="0"/>
              <a:t> bytes. Como la dirección virtual ocupa 20 bits, se emplean 20 -10 = 10 bits para el número de página. Por tanto, el formato emplea los 10 bits superiores de la dirección para representar el número de página y los 10 bits inferiores para representar el desplazamiento dentro de la página.</a:t>
            </a:r>
          </a:p>
          <a:p>
            <a:pPr algn="just"/>
            <a:r>
              <a:rPr lang="es-AR" sz="2400" dirty="0"/>
              <a:t> </a:t>
            </a:r>
          </a:p>
          <a:p>
            <a:pPr marL="457200" indent="-457200" algn="just">
              <a:buAutoNum type="alphaLcParenR" startAt="2"/>
            </a:pPr>
            <a:r>
              <a:rPr lang="es-AR" sz="2400" dirty="0"/>
              <a:t>El número máximo de entradas de la tabla de páginas coincide con el número máximo de páginas, es decir 2</a:t>
            </a:r>
            <a:r>
              <a:rPr lang="es-AR" sz="2400" baseline="30000" dirty="0"/>
              <a:t>10</a:t>
            </a:r>
            <a:r>
              <a:rPr lang="es-AR" sz="2400" dirty="0"/>
              <a:t> = 1024 entradas. </a:t>
            </a:r>
          </a:p>
          <a:p>
            <a:pPr algn="just"/>
            <a:endParaRPr lang="es-AR" sz="2400" dirty="0"/>
          </a:p>
          <a:p>
            <a:pPr marL="457200" indent="-457200" algn="just">
              <a:buAutoNum type="alphaLcParenR" startAt="3"/>
            </a:pPr>
            <a:r>
              <a:rPr lang="es-AR" sz="2400" dirty="0"/>
              <a:t>El número de marcos de página viene dado por 256 KB / 1 KB = 256 marcos. </a:t>
            </a:r>
          </a:p>
          <a:p>
            <a:pPr algn="just"/>
            <a:endParaRPr lang="es-AR" sz="2400" dirty="0"/>
          </a:p>
          <a:p>
            <a:pPr algn="just"/>
            <a:r>
              <a:rPr lang="es-AR" sz="2400" dirty="0"/>
              <a:t>d)   En cada entrada de la tabla de página se incluye, entre otros: </a:t>
            </a:r>
          </a:p>
          <a:p>
            <a:pPr algn="just"/>
            <a:r>
              <a:rPr lang="es-AR" sz="2400" dirty="0"/>
              <a:t>	Bit de presencia </a:t>
            </a:r>
          </a:p>
          <a:p>
            <a:pPr algn="just"/>
            <a:r>
              <a:rPr lang="es-AR" sz="2400" dirty="0"/>
              <a:t>	Bit de modificado </a:t>
            </a:r>
          </a:p>
          <a:p>
            <a:pPr algn="just"/>
            <a:r>
              <a:rPr lang="es-AR" sz="2400" dirty="0"/>
              <a:t>	Bit de validez </a:t>
            </a:r>
          </a:p>
          <a:p>
            <a:pPr algn="just"/>
            <a:r>
              <a:rPr lang="es-AR" sz="2400" dirty="0"/>
              <a:t>	Bits de permisos </a:t>
            </a:r>
          </a:p>
          <a:p>
            <a:pPr algn="just"/>
            <a:r>
              <a:rPr lang="es-AR" sz="2400" dirty="0"/>
              <a:t>	Campo en el que se almacena el marco. </a:t>
            </a:r>
          </a:p>
          <a:p>
            <a:pPr algn="just"/>
            <a:r>
              <a:rPr lang="es-AR" sz="2400" dirty="0"/>
              <a:t> </a:t>
            </a:r>
          </a:p>
        </p:txBody>
      </p:sp>
    </p:spTree>
    <p:extLst>
      <p:ext uri="{BB962C8B-B14F-4D97-AF65-F5344CB8AC3E}">
        <p14:creationId xmlns:p14="http://schemas.microsoft.com/office/powerpoint/2010/main" val="163950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70AEDD4-6147-44BD-9A3B-EB8531236313}"/>
              </a:ext>
            </a:extLst>
          </p:cNvPr>
          <p:cNvSpPr txBox="1"/>
          <p:nvPr/>
        </p:nvSpPr>
        <p:spPr>
          <a:xfrm>
            <a:off x="649356" y="398935"/>
            <a:ext cx="10760766" cy="4524315"/>
          </a:xfrm>
          <a:prstGeom prst="rect">
            <a:avLst/>
          </a:prstGeom>
          <a:noFill/>
        </p:spPr>
        <p:txBody>
          <a:bodyPr wrap="square">
            <a:spAutoFit/>
          </a:bodyPr>
          <a:lstStyle/>
          <a:p>
            <a:pPr algn="just"/>
            <a:r>
              <a:rPr lang="es-AR" sz="2400" dirty="0"/>
              <a:t>Ejercicio 2.</a:t>
            </a:r>
          </a:p>
          <a:p>
            <a:pPr algn="just"/>
            <a:endParaRPr lang="es-AR" sz="2400" dirty="0"/>
          </a:p>
          <a:p>
            <a:pPr algn="just"/>
            <a:r>
              <a:rPr lang="es-AR" sz="2400" dirty="0"/>
              <a:t>Considere una computadora de 32 bits que dispone de un sistema de memoria virtual que emplea páginas de 16 KB y tiene instalada una memoria principal de 1 GB. Indique de forma razonada: </a:t>
            </a:r>
          </a:p>
          <a:p>
            <a:pPr algn="just"/>
            <a:r>
              <a:rPr lang="es-AR" sz="2400" dirty="0"/>
              <a:t> </a:t>
            </a:r>
          </a:p>
          <a:p>
            <a:pPr algn="just"/>
            <a:r>
              <a:rPr lang="es-AR" sz="2400" dirty="0"/>
              <a:t>a)	El formato de la dirección virtual. </a:t>
            </a:r>
          </a:p>
          <a:p>
            <a:pPr algn="just"/>
            <a:r>
              <a:rPr lang="es-AR" sz="2400" dirty="0"/>
              <a:t>b)	El número máximo de páginas en esta computadora. </a:t>
            </a:r>
          </a:p>
          <a:p>
            <a:pPr algn="just"/>
            <a:r>
              <a:rPr lang="es-AR" sz="2400" dirty="0"/>
              <a:t>c)	El número de marcos de página de esta computadora. </a:t>
            </a:r>
          </a:p>
          <a:p>
            <a:pPr algn="just"/>
            <a:r>
              <a:rPr lang="es-AR" sz="2400" dirty="0"/>
              <a:t>d)	El tamaño del bloque que se transfiere entre disco y memoria principal 	cuando ocurre un fallo de página </a:t>
            </a:r>
          </a:p>
          <a:p>
            <a:pPr algn="just"/>
            <a:r>
              <a:rPr lang="es-AR" sz="2400" dirty="0"/>
              <a:t>e)	El elemento de la computadora que genera el fallo de página y quién lo trata. </a:t>
            </a:r>
          </a:p>
        </p:txBody>
      </p:sp>
    </p:spTree>
    <p:extLst>
      <p:ext uri="{BB962C8B-B14F-4D97-AF65-F5344CB8AC3E}">
        <p14:creationId xmlns:p14="http://schemas.microsoft.com/office/powerpoint/2010/main" val="328537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2C50A2-E24E-4176-BA5A-D4A314A3AED3}"/>
              </a:ext>
            </a:extLst>
          </p:cNvPr>
          <p:cNvSpPr>
            <a:spLocks noChangeArrowheads="1"/>
          </p:cNvSpPr>
          <p:nvPr/>
        </p:nvSpPr>
        <p:spPr bwMode="auto">
          <a:xfrm>
            <a:off x="570329" y="251288"/>
            <a:ext cx="17885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AR" sz="2400" b="1" dirty="0"/>
              <a:t>Solución: </a:t>
            </a:r>
          </a:p>
          <a:p>
            <a:endParaRPr lang="es-AR" sz="2400" b="1" dirty="0"/>
          </a:p>
          <a:p>
            <a:r>
              <a:rPr lang="es-AR" sz="2400" b="1" dirty="0"/>
              <a:t>a) </a:t>
            </a:r>
            <a:endParaRPr lang="es-AR" sz="2400" dirty="0"/>
          </a:p>
        </p:txBody>
      </p:sp>
      <p:pic>
        <p:nvPicPr>
          <p:cNvPr id="1031" name="Picture 219">
            <a:extLst>
              <a:ext uri="{FF2B5EF4-FFF2-40B4-BE49-F238E27FC236}">
                <a16:creationId xmlns:a16="http://schemas.microsoft.com/office/drawing/2014/main" id="{35C24F1A-8C89-47D7-80D8-4EE2D3309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963" y="1219200"/>
            <a:ext cx="5045265" cy="151737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3199184-0912-4B24-978F-49B9CE0CFE83}"/>
              </a:ext>
            </a:extLst>
          </p:cNvPr>
          <p:cNvSpPr>
            <a:spLocks noChangeArrowheads="1"/>
          </p:cNvSpPr>
          <p:nvPr/>
        </p:nvSpPr>
        <p:spPr bwMode="auto">
          <a:xfrm>
            <a:off x="0" y="121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70C0"/>
                </a:solidFill>
                <a:effectLst/>
                <a:latin typeface="Arial" panose="020B0604020202020204" pitchFamily="34" charset="0"/>
                <a:ea typeface="Times New Roman" panose="02020603050405020304" pitchFamily="18" charset="0"/>
              </a:rPr>
              <a:t> </a:t>
            </a:r>
            <a:endParaRPr kumimoji="0" lang="es-AR" altLang="es-A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70C0"/>
                </a:solidFill>
                <a:effectLst/>
                <a:latin typeface="Arial" panose="020B0604020202020204" pitchFamily="34" charset="0"/>
                <a:ea typeface="Times New Roman" panose="02020603050405020304" pitchFamily="18" charset="0"/>
              </a:rPr>
              <a:t> </a:t>
            </a:r>
            <a:endParaRPr kumimoji="0" lang="es-AR" altLang="es-A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70C0"/>
                </a:solidFill>
                <a:effectLst/>
                <a:latin typeface="Arial" panose="020B0604020202020204" pitchFamily="34" charset="0"/>
                <a:ea typeface="Times New Roman" panose="02020603050405020304" pitchFamily="18" charset="0"/>
              </a:rPr>
              <a:t> </a:t>
            </a:r>
            <a:endParaRPr kumimoji="0" lang="es-AR" altLang="es-AR" sz="1800" b="0" i="0" u="none" strike="noStrike" cap="none" normalizeH="0" baseline="0">
              <a:ln>
                <a:noFill/>
              </a:ln>
              <a:solidFill>
                <a:schemeClr val="tx1"/>
              </a:solidFill>
              <a:effectLst/>
              <a:latin typeface="Arial" panose="020B0604020202020204" pitchFamily="34" charset="0"/>
            </a:endParaRPr>
          </a:p>
        </p:txBody>
      </p:sp>
      <p:sp>
        <p:nvSpPr>
          <p:cNvPr id="15" name="CuadroTexto 14">
            <a:extLst>
              <a:ext uri="{FF2B5EF4-FFF2-40B4-BE49-F238E27FC236}">
                <a16:creationId xmlns:a16="http://schemas.microsoft.com/office/drawing/2014/main" id="{519C029B-4F32-4CBA-AF93-404C7C2795A9}"/>
              </a:ext>
            </a:extLst>
          </p:cNvPr>
          <p:cNvSpPr txBox="1"/>
          <p:nvPr/>
        </p:nvSpPr>
        <p:spPr>
          <a:xfrm>
            <a:off x="786594" y="3704485"/>
            <a:ext cx="10212709" cy="1668021"/>
          </a:xfrm>
          <a:prstGeom prst="rect">
            <a:avLst/>
          </a:prstGeom>
          <a:noFill/>
        </p:spPr>
        <p:txBody>
          <a:bodyPr wrap="square">
            <a:spAutoFit/>
          </a:bodyPr>
          <a:lstStyle/>
          <a:p>
            <a:pPr lvl="0" fontAlgn="base">
              <a:lnSpc>
                <a:spcPct val="103000"/>
              </a:lnSpc>
              <a:spcAft>
                <a:spcPts val="320"/>
              </a:spcAft>
              <a:buClr>
                <a:srgbClr val="0070C0"/>
              </a:buClr>
              <a:buSzPts val="1000"/>
            </a:pPr>
            <a:r>
              <a:rPr lang="es-AR" sz="24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 </a:t>
            </a: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t>
            </a:r>
            <a:r>
              <a:rPr lang="es-AR" sz="2400" u="none" strike="noStrike" baseline="300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32</a:t>
            </a: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2 </a:t>
            </a:r>
            <a:r>
              <a:rPr lang="es-AR" sz="2400" u="none" strike="noStrike" baseline="300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14</a:t>
            </a: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2 </a:t>
            </a:r>
            <a:r>
              <a:rPr lang="es-AR" sz="2400" u="none" strike="noStrike" baseline="300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32 – 14 </a:t>
            </a: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s-AR" sz="24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t>
            </a:r>
            <a:r>
              <a:rPr lang="es-AR" sz="2400" b="1" u="none" strike="noStrike" baseline="300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18</a:t>
            </a:r>
            <a:r>
              <a:rPr lang="es-AR" sz="24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s-AR" sz="24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páginas</a:t>
            </a:r>
            <a:r>
              <a:rPr lang="es-AR" sz="24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457200" lvl="0" indent="-457200" fontAlgn="base">
              <a:lnSpc>
                <a:spcPct val="103000"/>
              </a:lnSpc>
              <a:spcAft>
                <a:spcPts val="320"/>
              </a:spcAft>
              <a:buClr>
                <a:srgbClr val="0070C0"/>
              </a:buClr>
              <a:buSzPts val="1000"/>
              <a:buAutoNum type="alphaLcParenR" startAt="2"/>
            </a:pPr>
            <a:endParaRPr lang="es-AR" sz="24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lnSpc>
                <a:spcPct val="103000"/>
              </a:lnSpc>
              <a:spcAft>
                <a:spcPts val="320"/>
              </a:spcAft>
              <a:buClr>
                <a:srgbClr val="0070C0"/>
              </a:buClr>
              <a:buSzPts val="1000"/>
            </a:pP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número que identifica a cada página (el total páginas de la memoria virtual de 32 bits )               </a:t>
            </a:r>
          </a:p>
        </p:txBody>
      </p:sp>
    </p:spTree>
    <p:extLst>
      <p:ext uri="{BB962C8B-B14F-4D97-AF65-F5344CB8AC3E}">
        <p14:creationId xmlns:p14="http://schemas.microsoft.com/office/powerpoint/2010/main" val="88675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B65289D-CC00-4A70-9F52-2C2143D017F5}"/>
              </a:ext>
            </a:extLst>
          </p:cNvPr>
          <p:cNvSpPr txBox="1"/>
          <p:nvPr/>
        </p:nvSpPr>
        <p:spPr>
          <a:xfrm>
            <a:off x="2226365" y="1590261"/>
            <a:ext cx="7739269" cy="3559179"/>
          </a:xfrm>
          <a:prstGeom prst="rect">
            <a:avLst/>
          </a:prstGeom>
          <a:noFill/>
        </p:spPr>
        <p:txBody>
          <a:bodyPr wrap="square">
            <a:spAutoFit/>
          </a:bodyPr>
          <a:lstStyle/>
          <a:p>
            <a:pPr lvl="0" fontAlgn="base">
              <a:lnSpc>
                <a:spcPct val="107000"/>
              </a:lnSpc>
              <a:spcAft>
                <a:spcPts val="290"/>
              </a:spcAft>
              <a:buClr>
                <a:srgbClr val="0070C0"/>
              </a:buClr>
              <a:buSzPts val="1000"/>
            </a:pP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   2 </a:t>
            </a:r>
            <a:r>
              <a:rPr lang="es-AR" sz="2400" u="none" strike="noStrike" baseline="300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30</a:t>
            </a: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2 </a:t>
            </a:r>
            <a:r>
              <a:rPr lang="es-AR" sz="2400" u="none" strike="noStrike" baseline="300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14</a:t>
            </a: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 2 </a:t>
            </a:r>
            <a:r>
              <a:rPr lang="es-AR" sz="2400" u="none" strike="noStrike" baseline="300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30 – 14 </a:t>
            </a: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s-AR" sz="24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t>
            </a:r>
            <a:r>
              <a:rPr lang="es-AR" sz="2400" b="1" u="none" strike="noStrike" baseline="300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16</a:t>
            </a:r>
            <a:r>
              <a:rPr lang="es-AR" sz="24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s-AR" sz="2400"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marcos</a:t>
            </a:r>
            <a:r>
              <a:rPr lang="es-AR" sz="24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Marco; número que identifica a cada página (número de páginas de un proceso en la memoria física de 30 bits )               </a:t>
            </a:r>
          </a:p>
          <a:p>
            <a:pPr marL="457200">
              <a:lnSpc>
                <a:spcPct val="107000"/>
              </a:lnSpc>
              <a:spcAft>
                <a:spcPts val="800"/>
              </a:spcAft>
            </a:pPr>
            <a:r>
              <a:rPr lang="es-AR" sz="2400" dirty="0">
                <a:effectLst/>
                <a:latin typeface="Times New Roman" panose="02020603050405020304" pitchFamily="18" charset="0"/>
                <a:ea typeface="Times New Roman" panose="02020603050405020304" pitchFamily="18" charset="0"/>
              </a:rPr>
              <a:t> </a:t>
            </a:r>
            <a:endParaRPr lang="es-AR" sz="2400" dirty="0">
              <a:effectLst/>
              <a:latin typeface="Calibri" panose="020F0502020204030204" pitchFamily="34" charset="0"/>
              <a:ea typeface="Calibri" panose="020F0502020204030204" pitchFamily="34" charset="0"/>
            </a:endParaRPr>
          </a:p>
          <a:p>
            <a:pPr lvl="0" fontAlgn="base">
              <a:lnSpc>
                <a:spcPct val="103000"/>
              </a:lnSpc>
              <a:spcAft>
                <a:spcPts val="155"/>
              </a:spcAft>
              <a:buClr>
                <a:srgbClr val="0070C0"/>
              </a:buClr>
              <a:buSzPts val="1000"/>
            </a:pP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  El tamaño de una página es </a:t>
            </a:r>
            <a:r>
              <a:rPr lang="es-AR" sz="24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16 KB</a:t>
            </a:r>
            <a:r>
              <a:rPr lang="es-AR"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449580">
              <a:lnSpc>
                <a:spcPct val="107000"/>
              </a:lnSpc>
              <a:spcAft>
                <a:spcPts val="800"/>
              </a:spcAft>
            </a:pPr>
            <a:r>
              <a:rPr lang="es-AR" sz="2400" dirty="0">
                <a:effectLst/>
                <a:latin typeface="Times New Roman" panose="02020603050405020304" pitchFamily="18" charset="0"/>
                <a:ea typeface="Times New Roman" panose="02020603050405020304" pitchFamily="18" charset="0"/>
              </a:rPr>
              <a:t> </a:t>
            </a:r>
            <a:endParaRPr lang="es-AR" sz="2400" dirty="0">
              <a:effectLst/>
              <a:latin typeface="Calibri" panose="020F0502020204030204" pitchFamily="34" charset="0"/>
              <a:ea typeface="Calibri" panose="020F0502020204030204" pitchFamily="34" charset="0"/>
            </a:endParaRPr>
          </a:p>
          <a:p>
            <a:r>
              <a:rPr lang="es-AR" sz="2400" dirty="0">
                <a:effectLst/>
                <a:latin typeface="Times New Roman" panose="02020603050405020304" pitchFamily="18" charset="0"/>
                <a:ea typeface="Times New Roman" panose="02020603050405020304" pitchFamily="18" charset="0"/>
              </a:rPr>
              <a:t>e)  La </a:t>
            </a:r>
            <a:r>
              <a:rPr lang="es-AR" sz="2400" b="1" dirty="0">
                <a:effectLst/>
                <a:latin typeface="Times New Roman" panose="02020603050405020304" pitchFamily="18" charset="0"/>
                <a:ea typeface="Times New Roman" panose="02020603050405020304" pitchFamily="18" charset="0"/>
              </a:rPr>
              <a:t>MMU genera la excepción</a:t>
            </a:r>
            <a:r>
              <a:rPr lang="es-AR" sz="2400" dirty="0">
                <a:effectLst/>
                <a:latin typeface="Times New Roman" panose="02020603050405020304" pitchFamily="18" charset="0"/>
                <a:ea typeface="Times New Roman" panose="02020603050405020304" pitchFamily="18" charset="0"/>
              </a:rPr>
              <a:t> y  </a:t>
            </a:r>
            <a:r>
              <a:rPr lang="es-AR" sz="2400" b="1" dirty="0">
                <a:effectLst/>
                <a:latin typeface="Times New Roman" panose="02020603050405020304" pitchFamily="18" charset="0"/>
                <a:ea typeface="Times New Roman" panose="02020603050405020304" pitchFamily="18" charset="0"/>
              </a:rPr>
              <a:t>la rutina de fallo de página</a:t>
            </a:r>
            <a:r>
              <a:rPr lang="es-AR" sz="2400" dirty="0">
                <a:effectLst/>
                <a:latin typeface="Times New Roman" panose="02020603050405020304" pitchFamily="18" charset="0"/>
                <a:ea typeface="Times New Roman" panose="02020603050405020304" pitchFamily="18" charset="0"/>
              </a:rPr>
              <a:t> del sistema operativo </a:t>
            </a:r>
            <a:r>
              <a:rPr lang="es-AR" sz="2400" b="1" dirty="0">
                <a:effectLst/>
                <a:latin typeface="Times New Roman" panose="02020603050405020304" pitchFamily="18" charset="0"/>
                <a:ea typeface="Times New Roman" panose="02020603050405020304" pitchFamily="18" charset="0"/>
              </a:rPr>
              <a:t>trata la excepción</a:t>
            </a:r>
            <a:r>
              <a:rPr lang="es-AR" sz="2400" dirty="0">
                <a:effectLst/>
                <a:latin typeface="Times New Roman" panose="02020603050405020304" pitchFamily="18" charset="0"/>
                <a:ea typeface="Times New Roman" panose="02020603050405020304" pitchFamily="18" charset="0"/>
              </a:rPr>
              <a:t> </a:t>
            </a:r>
            <a:endParaRPr lang="es-AR" sz="2400" dirty="0"/>
          </a:p>
        </p:txBody>
      </p:sp>
    </p:spTree>
    <p:extLst>
      <p:ext uri="{BB962C8B-B14F-4D97-AF65-F5344CB8AC3E}">
        <p14:creationId xmlns:p14="http://schemas.microsoft.com/office/powerpoint/2010/main" val="180955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CDFD8E2-900D-4D9E-A43E-EF46F5F7274E}"/>
              </a:ext>
            </a:extLst>
          </p:cNvPr>
          <p:cNvSpPr txBox="1"/>
          <p:nvPr/>
        </p:nvSpPr>
        <p:spPr>
          <a:xfrm>
            <a:off x="495868" y="97505"/>
            <a:ext cx="11404979" cy="3131050"/>
          </a:xfrm>
          <a:prstGeom prst="rect">
            <a:avLst/>
          </a:prstGeom>
          <a:noFill/>
        </p:spPr>
        <p:txBody>
          <a:bodyPr wrap="square">
            <a:spAutoFit/>
          </a:bodyPr>
          <a:lstStyle/>
          <a:p>
            <a:pPr lvl="0" fontAlgn="base">
              <a:lnSpc>
                <a:spcPct val="103000"/>
              </a:lnSpc>
              <a:spcAft>
                <a:spcPts val="20"/>
              </a:spcAft>
              <a:buClr>
                <a:srgbClr val="0070C0"/>
              </a:buClr>
              <a:buSzPts val="1000"/>
            </a:pPr>
            <a:r>
              <a:rPr lang="es-AR" sz="24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Ejercicio 3.</a:t>
            </a:r>
          </a:p>
          <a:p>
            <a:pPr lvl="0" fontAlgn="base">
              <a:lnSpc>
                <a:spcPct val="103000"/>
              </a:lnSpc>
              <a:spcAft>
                <a:spcPts val="20"/>
              </a:spcAft>
              <a:buClr>
                <a:srgbClr val="0070C0"/>
              </a:buClr>
              <a:buSzPts val="1000"/>
            </a:pPr>
            <a:endParaRPr lang="es-AR" sz="24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lvl="0" algn="just" fontAlgn="base">
              <a:lnSpc>
                <a:spcPct val="103000"/>
              </a:lnSpc>
              <a:spcAft>
                <a:spcPts val="20"/>
              </a:spcAft>
              <a:buClr>
                <a:srgbClr val="0070C0"/>
              </a:buClr>
              <a:buSzPts val="1000"/>
            </a:pPr>
            <a:r>
              <a:rPr lang="es-AR" sz="24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Una computadora posee un sistema de memoria virtual implementada mediante paginación que utiliza páginas de 8 KB. La computadora proporciona un espacio de memoria virtual de 2</a:t>
            </a:r>
            <a:r>
              <a:rPr lang="es-AR" sz="2400" u="none" strike="noStrike" baseline="30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32</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bytes y  tiene 2</a:t>
            </a:r>
            <a:r>
              <a:rPr lang="es-AR" sz="2400" u="none" strike="noStrike" baseline="30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23</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bytes de memoria física. Si la tabla de páginas correspondiente a un programa en ejecución es la siguiente:  </a:t>
            </a:r>
          </a:p>
          <a:p>
            <a:pPr lvl="0" algn="just" fontAlgn="base">
              <a:lnSpc>
                <a:spcPct val="103000"/>
              </a:lnSpc>
              <a:spcAft>
                <a:spcPts val="20"/>
              </a:spcAft>
              <a:buClr>
                <a:srgbClr val="0070C0"/>
              </a:buClr>
              <a:buSzPts val="1000"/>
            </a:pPr>
            <a:endPar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s-AR" sz="2400" dirty="0">
                <a:solidFill>
                  <a:srgbClr val="000000"/>
                </a:solidFill>
                <a:effectLst/>
                <a:latin typeface="Times New Roman" panose="02020603050405020304" pitchFamily="18" charset="0"/>
                <a:ea typeface="Times New Roman" panose="02020603050405020304" pitchFamily="18" charset="0"/>
              </a:rPr>
              <a:t> </a:t>
            </a:r>
            <a:endParaRPr lang="es-AR" sz="2400" dirty="0">
              <a:solidFill>
                <a:srgbClr val="000000"/>
              </a:solidFill>
              <a:effectLst/>
              <a:latin typeface="Calibri" panose="020F0502020204030204" pitchFamily="34" charset="0"/>
              <a:ea typeface="Calibri" panose="020F0502020204030204" pitchFamily="34" charset="0"/>
            </a:endParaRPr>
          </a:p>
        </p:txBody>
      </p:sp>
      <p:sp>
        <p:nvSpPr>
          <p:cNvPr id="9" name="Rectangle 3">
            <a:extLst>
              <a:ext uri="{FF2B5EF4-FFF2-40B4-BE49-F238E27FC236}">
                <a16:creationId xmlns:a16="http://schemas.microsoft.com/office/drawing/2014/main" id="{DCDF9EF4-2F74-4387-9BF1-4CCCCA8CE38D}"/>
              </a:ext>
            </a:extLst>
          </p:cNvPr>
          <p:cNvSpPr>
            <a:spLocks noChangeArrowheads="1"/>
          </p:cNvSpPr>
          <p:nvPr/>
        </p:nvSpPr>
        <p:spPr bwMode="auto">
          <a:xfrm>
            <a:off x="4745038" y="3025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s-AR" altLang="es-AR"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E058E193-0834-4B3F-B85A-3778C46976D0}"/>
              </a:ext>
            </a:extLst>
          </p:cNvPr>
          <p:cNvSpPr>
            <a:spLocks noChangeArrowheads="1"/>
          </p:cNvSpPr>
          <p:nvPr/>
        </p:nvSpPr>
        <p:spPr bwMode="auto">
          <a:xfrm>
            <a:off x="3789695" y="24793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 </a:t>
            </a:r>
            <a:endParaRPr kumimoji="0" lang="es-AR" altLang="es-AR"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a 11">
            <a:extLst>
              <a:ext uri="{FF2B5EF4-FFF2-40B4-BE49-F238E27FC236}">
                <a16:creationId xmlns:a16="http://schemas.microsoft.com/office/drawing/2014/main" id="{A4A40587-12BF-481B-BFCC-FFE42DB9E918}"/>
              </a:ext>
            </a:extLst>
          </p:cNvPr>
          <p:cNvGraphicFramePr>
            <a:graphicFrameLocks noGrp="1"/>
          </p:cNvGraphicFramePr>
          <p:nvPr>
            <p:extLst>
              <p:ext uri="{D42A27DB-BD31-4B8C-83A1-F6EECF244321}">
                <p14:modId xmlns:p14="http://schemas.microsoft.com/office/powerpoint/2010/main" val="874287773"/>
              </p:ext>
            </p:extLst>
          </p:nvPr>
        </p:nvGraphicFramePr>
        <p:xfrm>
          <a:off x="3367247" y="2479306"/>
          <a:ext cx="5053421" cy="4049591"/>
        </p:xfrm>
        <a:graphic>
          <a:graphicData uri="http://schemas.openxmlformats.org/drawingml/2006/table">
            <a:tbl>
              <a:tblPr firstRow="1" firstCol="1" bandRow="1">
                <a:tableStyleId>{5C22544A-7EE6-4342-B048-85BDC9FD1C3A}</a:tableStyleId>
              </a:tblPr>
              <a:tblGrid>
                <a:gridCol w="1063039">
                  <a:extLst>
                    <a:ext uri="{9D8B030D-6E8A-4147-A177-3AD203B41FA5}">
                      <a16:colId xmlns:a16="http://schemas.microsoft.com/office/drawing/2014/main" val="1144275728"/>
                    </a:ext>
                  </a:extLst>
                </a:gridCol>
                <a:gridCol w="1335329">
                  <a:extLst>
                    <a:ext uri="{9D8B030D-6E8A-4147-A177-3AD203B41FA5}">
                      <a16:colId xmlns:a16="http://schemas.microsoft.com/office/drawing/2014/main" val="1199350847"/>
                    </a:ext>
                  </a:extLst>
                </a:gridCol>
                <a:gridCol w="1365895">
                  <a:extLst>
                    <a:ext uri="{9D8B030D-6E8A-4147-A177-3AD203B41FA5}">
                      <a16:colId xmlns:a16="http://schemas.microsoft.com/office/drawing/2014/main" val="1525068430"/>
                    </a:ext>
                  </a:extLst>
                </a:gridCol>
                <a:gridCol w="1289158">
                  <a:extLst>
                    <a:ext uri="{9D8B030D-6E8A-4147-A177-3AD203B41FA5}">
                      <a16:colId xmlns:a16="http://schemas.microsoft.com/office/drawing/2014/main" val="138535942"/>
                    </a:ext>
                  </a:extLst>
                </a:gridCol>
              </a:tblGrid>
              <a:tr h="298450">
                <a:tc>
                  <a:txBody>
                    <a:bodyPr/>
                    <a:lstStyle/>
                    <a:p>
                      <a:pPr algn="ctr">
                        <a:lnSpc>
                          <a:spcPct val="107000"/>
                        </a:lnSpc>
                        <a:spcAft>
                          <a:spcPts val="800"/>
                        </a:spcAft>
                      </a:pP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algn="ctr">
                        <a:lnSpc>
                          <a:spcPct val="107000"/>
                        </a:lnSpc>
                        <a:spcAft>
                          <a:spcPts val="800"/>
                        </a:spcAft>
                      </a:pPr>
                      <a:r>
                        <a:rPr lang="es-AR" sz="1800" dirty="0">
                          <a:effectLst/>
                        </a:rPr>
                        <a:t>Bit de presencia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L="1905" marR="1905" algn="ctr">
                        <a:lnSpc>
                          <a:spcPct val="107000"/>
                        </a:lnSpc>
                        <a:spcAft>
                          <a:spcPts val="800"/>
                        </a:spcAft>
                      </a:pPr>
                      <a:r>
                        <a:rPr lang="es-AR" sz="1800" dirty="0">
                          <a:effectLst/>
                        </a:rPr>
                        <a:t>Bit de modificado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algn="ctr">
                        <a:lnSpc>
                          <a:spcPct val="107000"/>
                        </a:lnSpc>
                        <a:spcAft>
                          <a:spcPts val="800"/>
                        </a:spcAft>
                      </a:pPr>
                      <a:r>
                        <a:rPr lang="es-AR" sz="1800" dirty="0">
                          <a:effectLst/>
                        </a:rPr>
                        <a:t>Marco de página/ Bloque de swap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4168355744"/>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52070" marR="19050" marT="7620" marB="0"/>
                </a:tc>
                <a:tc>
                  <a:txBody>
                    <a:bodyPr/>
                    <a:lstStyle/>
                    <a:p>
                      <a:pPr marR="31115" algn="ctr">
                        <a:lnSpc>
                          <a:spcPct val="107000"/>
                        </a:lnSpc>
                        <a:spcAft>
                          <a:spcPts val="800"/>
                        </a:spcAft>
                      </a:pPr>
                      <a:r>
                        <a:rPr lang="es-AR" sz="1800" dirty="0">
                          <a:effectLst/>
                        </a:rPr>
                        <a:t>1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0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1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183125838"/>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52070" marR="19050" marT="7620" marB="0"/>
                </a:tc>
                <a:tc>
                  <a:txBody>
                    <a:bodyPr/>
                    <a:lstStyle/>
                    <a:p>
                      <a:pPr marR="31115" algn="ctr">
                        <a:lnSpc>
                          <a:spcPct val="107000"/>
                        </a:lnSpc>
                        <a:spcAft>
                          <a:spcPts val="800"/>
                        </a:spcAft>
                      </a:pPr>
                      <a:r>
                        <a:rPr lang="es-AR" sz="1800">
                          <a:effectLst/>
                        </a:rPr>
                        <a:t>0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0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7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2554387654"/>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52070" marR="19050" marT="7620" marB="0"/>
                </a:tc>
                <a:tc>
                  <a:txBody>
                    <a:bodyPr/>
                    <a:lstStyle/>
                    <a:p>
                      <a:pPr marR="31115" algn="ctr">
                        <a:lnSpc>
                          <a:spcPct val="107000"/>
                        </a:lnSpc>
                        <a:spcAft>
                          <a:spcPts val="800"/>
                        </a:spcAft>
                      </a:pPr>
                      <a:r>
                        <a:rPr lang="es-AR" sz="1800">
                          <a:effectLst/>
                        </a:rPr>
                        <a:t>1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a:effectLst/>
                        </a:rPr>
                        <a:t>1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9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3680524354"/>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52070" marR="19050" marT="7620" marB="0"/>
                </a:tc>
                <a:tc>
                  <a:txBody>
                    <a:bodyPr/>
                    <a:lstStyle/>
                    <a:p>
                      <a:pPr marR="31115" algn="ctr">
                        <a:lnSpc>
                          <a:spcPct val="107000"/>
                        </a:lnSpc>
                        <a:spcAft>
                          <a:spcPts val="800"/>
                        </a:spcAft>
                      </a:pPr>
                      <a:r>
                        <a:rPr lang="es-AR" sz="1800">
                          <a:effectLst/>
                        </a:rPr>
                        <a:t>1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a:effectLst/>
                        </a:rPr>
                        <a:t>0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14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2262042468"/>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p>
                  </a:txBody>
                  <a:tcPr marL="52070" marR="19050" marT="7620" marB="0"/>
                </a:tc>
                <a:tc>
                  <a:txBody>
                    <a:bodyPr/>
                    <a:lstStyle/>
                    <a:p>
                      <a:pPr marR="31115" algn="ctr">
                        <a:lnSpc>
                          <a:spcPct val="107000"/>
                        </a:lnSpc>
                        <a:spcAft>
                          <a:spcPts val="800"/>
                        </a:spcAft>
                      </a:pPr>
                      <a:r>
                        <a:rPr lang="es-AR" sz="1800">
                          <a:effectLst/>
                        </a:rPr>
                        <a:t>1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a:effectLst/>
                        </a:rPr>
                        <a:t>0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8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2419472521"/>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p>
                  </a:txBody>
                  <a:tcPr marL="52070" marR="19050" marT="7620" marB="0"/>
                </a:tc>
                <a:tc>
                  <a:txBody>
                    <a:bodyPr/>
                    <a:lstStyle/>
                    <a:p>
                      <a:pPr marR="31115" algn="ctr">
                        <a:lnSpc>
                          <a:spcPct val="107000"/>
                        </a:lnSpc>
                        <a:spcAft>
                          <a:spcPts val="800"/>
                        </a:spcAft>
                      </a:pPr>
                      <a:r>
                        <a:rPr lang="es-AR" sz="1800">
                          <a:effectLst/>
                        </a:rPr>
                        <a:t>1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a:effectLst/>
                        </a:rPr>
                        <a:t>1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3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2485467618"/>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p>
                  </a:txBody>
                  <a:tcPr marL="52070" marR="19050" marT="7620" marB="0"/>
                </a:tc>
                <a:tc>
                  <a:txBody>
                    <a:bodyPr/>
                    <a:lstStyle/>
                    <a:p>
                      <a:pPr marR="31115" algn="ctr">
                        <a:lnSpc>
                          <a:spcPct val="107000"/>
                        </a:lnSpc>
                        <a:spcAft>
                          <a:spcPts val="800"/>
                        </a:spcAft>
                      </a:pPr>
                      <a:r>
                        <a:rPr lang="es-AR" sz="1800">
                          <a:effectLst/>
                        </a:rPr>
                        <a:t>0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a:effectLst/>
                        </a:rPr>
                        <a:t>0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25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2280112108"/>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p>
                  </a:txBody>
                  <a:tcPr marL="52070" marR="19050" marT="7620" marB="0"/>
                </a:tc>
                <a:tc>
                  <a:txBody>
                    <a:bodyPr/>
                    <a:lstStyle/>
                    <a:p>
                      <a:pPr marR="31115" algn="ctr">
                        <a:lnSpc>
                          <a:spcPct val="107000"/>
                        </a:lnSpc>
                        <a:spcAft>
                          <a:spcPts val="800"/>
                        </a:spcAft>
                      </a:pPr>
                      <a:r>
                        <a:rPr lang="es-AR" sz="1800">
                          <a:effectLst/>
                        </a:rPr>
                        <a:t>0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a:effectLst/>
                        </a:rPr>
                        <a:t>1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16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2555022854"/>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p>
                  </a:txBody>
                  <a:tcPr marL="52070" marR="19050" marT="7620" marB="0"/>
                </a:tc>
                <a:tc>
                  <a:txBody>
                    <a:bodyPr/>
                    <a:lstStyle/>
                    <a:p>
                      <a:pPr marR="31115" algn="ctr">
                        <a:lnSpc>
                          <a:spcPct val="107000"/>
                        </a:lnSpc>
                        <a:spcAft>
                          <a:spcPts val="800"/>
                        </a:spcAft>
                      </a:pPr>
                      <a:r>
                        <a:rPr lang="es-AR" sz="1800">
                          <a:effectLst/>
                        </a:rPr>
                        <a:t>0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a:effectLst/>
                        </a:rPr>
                        <a:t>0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23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1795978871"/>
                  </a:ext>
                </a:extLst>
              </a:tr>
              <a:tr h="152400">
                <a:tc>
                  <a:txBody>
                    <a:bodyPr/>
                    <a:lstStyle/>
                    <a:p>
                      <a:pPr marR="31115" algn="ctr">
                        <a:lnSpc>
                          <a:spcPct val="107000"/>
                        </a:lnSpc>
                        <a:spcAft>
                          <a:spcPts val="800"/>
                        </a:spcAft>
                      </a:pPr>
                      <a:r>
                        <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a:t>
                      </a:r>
                    </a:p>
                  </a:txBody>
                  <a:tcPr marL="52070" marR="19050" marT="7620" marB="0"/>
                </a:tc>
                <a:tc>
                  <a:txBody>
                    <a:bodyPr/>
                    <a:lstStyle/>
                    <a:p>
                      <a:pPr marR="31115" algn="ctr">
                        <a:lnSpc>
                          <a:spcPct val="107000"/>
                        </a:lnSpc>
                        <a:spcAft>
                          <a:spcPts val="800"/>
                        </a:spcAft>
                      </a:pPr>
                      <a:r>
                        <a:rPr lang="es-AR" sz="1800">
                          <a:effectLst/>
                        </a:rPr>
                        <a:t>1 </a:t>
                      </a:r>
                      <a:endParaRPr lang="es-AR"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0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tc>
                  <a:txBody>
                    <a:bodyPr/>
                    <a:lstStyle/>
                    <a:p>
                      <a:pPr marR="31750" algn="ctr">
                        <a:lnSpc>
                          <a:spcPct val="107000"/>
                        </a:lnSpc>
                        <a:spcAft>
                          <a:spcPts val="800"/>
                        </a:spcAft>
                      </a:pPr>
                      <a:r>
                        <a:rPr lang="es-AR" sz="1800" dirty="0">
                          <a:effectLst/>
                        </a:rPr>
                        <a:t>78 </a:t>
                      </a:r>
                      <a:endParaRPr lang="es-A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070" marR="19050" marT="7620" marB="0"/>
                </a:tc>
                <a:extLst>
                  <a:ext uri="{0D108BD9-81ED-4DB2-BD59-A6C34878D82A}">
                    <a16:rowId xmlns:a16="http://schemas.microsoft.com/office/drawing/2014/main" val="1443616869"/>
                  </a:ext>
                </a:extLst>
              </a:tr>
            </a:tbl>
          </a:graphicData>
        </a:graphic>
      </p:graphicFrame>
    </p:spTree>
    <p:extLst>
      <p:ext uri="{BB962C8B-B14F-4D97-AF65-F5344CB8AC3E}">
        <p14:creationId xmlns:p14="http://schemas.microsoft.com/office/powerpoint/2010/main" val="340069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C15C567-82F9-4034-A9A3-7B18EEFEF713}"/>
              </a:ext>
            </a:extLst>
          </p:cNvPr>
          <p:cNvSpPr txBox="1"/>
          <p:nvPr/>
        </p:nvSpPr>
        <p:spPr>
          <a:xfrm>
            <a:off x="861391" y="296026"/>
            <a:ext cx="10469218" cy="2732351"/>
          </a:xfrm>
          <a:prstGeom prst="rect">
            <a:avLst/>
          </a:prstGeom>
          <a:noFill/>
        </p:spPr>
        <p:txBody>
          <a:bodyPr wrap="square">
            <a:spAutoFit/>
          </a:bodyPr>
          <a:lstStyle/>
          <a:p>
            <a:pPr marL="6350" indent="-6350">
              <a:lnSpc>
                <a:spcPct val="103000"/>
              </a:lnSpc>
              <a:spcAft>
                <a:spcPts val="20"/>
              </a:spcAft>
            </a:pPr>
            <a:r>
              <a:rPr lang="es-AR" sz="2400" dirty="0">
                <a:solidFill>
                  <a:srgbClr val="000000"/>
                </a:solidFill>
                <a:latin typeface="Times New Roman" panose="02020603050405020304" pitchFamily="18" charset="0"/>
                <a:ea typeface="Times New Roman" panose="02020603050405020304" pitchFamily="18" charset="0"/>
              </a:rPr>
              <a:t>Resolver</a:t>
            </a:r>
            <a:r>
              <a:rPr lang="es-AR" sz="2400" dirty="0">
                <a:solidFill>
                  <a:srgbClr val="000000"/>
                </a:solidFill>
                <a:effectLst/>
                <a:latin typeface="Times New Roman" panose="02020603050405020304" pitchFamily="18" charset="0"/>
                <a:ea typeface="Times New Roman" panose="02020603050405020304" pitchFamily="18" charset="0"/>
              </a:rPr>
              <a:t>:</a:t>
            </a:r>
          </a:p>
          <a:p>
            <a:pPr marL="6350" indent="-6350">
              <a:lnSpc>
                <a:spcPct val="103000"/>
              </a:lnSpc>
              <a:spcAft>
                <a:spcPts val="20"/>
              </a:spcAft>
            </a:pPr>
            <a:r>
              <a:rPr lang="es-AR" sz="2400" dirty="0">
                <a:solidFill>
                  <a:srgbClr val="000000"/>
                </a:solidFill>
                <a:effectLst/>
                <a:latin typeface="Times New Roman" panose="02020603050405020304" pitchFamily="18" charset="0"/>
                <a:ea typeface="Times New Roman" panose="02020603050405020304" pitchFamily="18" charset="0"/>
              </a:rPr>
              <a:t> </a:t>
            </a:r>
            <a:endParaRPr lang="es-AR" sz="2400" dirty="0">
              <a:solidFill>
                <a:srgbClr val="000000"/>
              </a:solidFill>
              <a:effectLst/>
              <a:latin typeface="Calibri" panose="020F0502020204030204" pitchFamily="34" charset="0"/>
              <a:ea typeface="Calibri" panose="020F0502020204030204" pitchFamily="34" charset="0"/>
            </a:endParaRPr>
          </a:p>
          <a:p>
            <a:pPr marL="457200" lvl="0" indent="-457200" fontAlgn="base">
              <a:lnSpc>
                <a:spcPct val="103000"/>
              </a:lnSpc>
              <a:spcAft>
                <a:spcPts val="20"/>
              </a:spcAft>
              <a:buClr>
                <a:srgbClr val="000000"/>
              </a:buClr>
              <a:buSzPct val="12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el formato de la dirección virtual. </a:t>
            </a:r>
          </a:p>
          <a:p>
            <a:pPr marL="457200" lvl="0" indent="-457200" fontAlgn="base">
              <a:lnSpc>
                <a:spcPct val="103000"/>
              </a:lnSpc>
              <a:spcAft>
                <a:spcPts val="20"/>
              </a:spcAft>
              <a:buClr>
                <a:srgbClr val="000000"/>
              </a:buClr>
              <a:buSzPct val="12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Indique la dirección física correspondiente a la dirección virtual 0x0000608A. </a:t>
            </a:r>
          </a:p>
          <a:p>
            <a:pPr marL="457200" lvl="0" indent="-457200" fontAlgn="base">
              <a:lnSpc>
                <a:spcPct val="103000"/>
              </a:lnSpc>
              <a:spcAft>
                <a:spcPts val="20"/>
              </a:spcAft>
              <a:buClr>
                <a:srgbClr val="000000"/>
              </a:buClr>
              <a:buSzPct val="12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¿Cuál es el tamaño que ocupa el espacio de direcciones virtual de este programa? </a:t>
            </a:r>
          </a:p>
          <a:p>
            <a:pPr marL="457200" lvl="0" indent="-457200" fontAlgn="base">
              <a:lnSpc>
                <a:spcPct val="103000"/>
              </a:lnSpc>
              <a:spcAft>
                <a:spcPts val="20"/>
              </a:spcAft>
              <a:buClr>
                <a:srgbClr val="000000"/>
              </a:buClr>
              <a:buSzPct val="120000"/>
              <a:buFont typeface="+mj-lt"/>
              <a:buAutoNum type="alphaLcParenR"/>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Exprese en MB el tamaño de la memoria principal. </a:t>
            </a:r>
          </a:p>
        </p:txBody>
      </p:sp>
      <p:sp>
        <p:nvSpPr>
          <p:cNvPr id="5" name="CuadroTexto 4">
            <a:extLst>
              <a:ext uri="{FF2B5EF4-FFF2-40B4-BE49-F238E27FC236}">
                <a16:creationId xmlns:a16="http://schemas.microsoft.com/office/drawing/2014/main" id="{7353B043-43D9-42F7-9147-42C42D8D6A6F}"/>
              </a:ext>
            </a:extLst>
          </p:cNvPr>
          <p:cNvSpPr txBox="1"/>
          <p:nvPr/>
        </p:nvSpPr>
        <p:spPr>
          <a:xfrm>
            <a:off x="861391" y="3226202"/>
            <a:ext cx="10668000" cy="2385205"/>
          </a:xfrm>
          <a:prstGeom prst="rect">
            <a:avLst/>
          </a:prstGeom>
          <a:noFill/>
        </p:spPr>
        <p:txBody>
          <a:bodyPr wrap="square">
            <a:spAutoFit/>
          </a:bodyPr>
          <a:lstStyle/>
          <a:p>
            <a:pPr indent="-6350">
              <a:lnSpc>
                <a:spcPct val="107000"/>
              </a:lnSpc>
              <a:spcAft>
                <a:spcPts val="800"/>
              </a:spcAft>
            </a:pPr>
            <a:r>
              <a:rPr lang="es-AR" sz="2400" b="1" dirty="0">
                <a:solidFill>
                  <a:srgbClr val="000000"/>
                </a:solidFill>
                <a:effectLst/>
                <a:latin typeface="Times New Roman" panose="02020603050405020304" pitchFamily="18" charset="0"/>
                <a:ea typeface="Times New Roman" panose="02020603050405020304" pitchFamily="18" charset="0"/>
              </a:rPr>
              <a:t>Solución:</a:t>
            </a:r>
            <a:r>
              <a:rPr lang="es-AR" sz="1800" b="1" dirty="0">
                <a:solidFill>
                  <a:srgbClr val="000000"/>
                </a:solidFill>
                <a:effectLst/>
                <a:latin typeface="Times New Roman" panose="02020603050405020304" pitchFamily="18" charset="0"/>
                <a:ea typeface="Times New Roman" panose="02020603050405020304" pitchFamily="18" charset="0"/>
              </a:rPr>
              <a:t> </a:t>
            </a:r>
            <a:endParaRPr lang="es-AR" sz="2400" dirty="0">
              <a:solidFill>
                <a:srgbClr val="000000"/>
              </a:solidFill>
              <a:effectLst/>
              <a:latin typeface="Calibri" panose="020F0502020204030204" pitchFamily="34" charset="0"/>
              <a:ea typeface="Calibri" panose="020F0502020204030204" pitchFamily="34" charset="0"/>
            </a:endParaRPr>
          </a:p>
          <a:p>
            <a:pPr>
              <a:lnSpc>
                <a:spcPct val="107000"/>
              </a:lnSpc>
              <a:spcAft>
                <a:spcPts val="5"/>
              </a:spcAft>
            </a:pPr>
            <a:r>
              <a:rPr lang="es-AR" sz="1800" dirty="0">
                <a:solidFill>
                  <a:srgbClr val="000000"/>
                </a:solidFill>
                <a:effectLst/>
                <a:latin typeface="Times New Roman" panose="02020603050405020304" pitchFamily="18" charset="0"/>
                <a:ea typeface="Times New Roman" panose="02020603050405020304" pitchFamily="18" charset="0"/>
              </a:rPr>
              <a:t> </a:t>
            </a:r>
            <a:endParaRPr lang="es-AR" sz="2400" dirty="0">
              <a:solidFill>
                <a:srgbClr val="000000"/>
              </a:solidFill>
              <a:effectLst/>
              <a:latin typeface="Calibri" panose="020F0502020204030204" pitchFamily="34" charset="0"/>
              <a:ea typeface="Calibri" panose="020F0502020204030204" pitchFamily="34" charset="0"/>
            </a:endParaRPr>
          </a:p>
          <a:p>
            <a:pPr marL="342900" lvl="0" indent="-342900" algn="just" fontAlgn="base">
              <a:lnSpc>
                <a:spcPct val="103000"/>
              </a:lnSpc>
              <a:spcAft>
                <a:spcPts val="20"/>
              </a:spcAft>
              <a:buSzPct val="120000"/>
              <a:buFont typeface="+mj-lt"/>
              <a:buAutoNum type="alphaLcParenR"/>
            </a:pPr>
            <a:r>
              <a:rPr lang="es-AR" sz="24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La</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computadora tiene páginas de 8 KB = 2</a:t>
            </a:r>
            <a:r>
              <a:rPr lang="es-AR" sz="2400" u="none" strike="noStrike" baseline="30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13</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bytes. Como la memoria virtual es de </a:t>
            </a:r>
            <a:r>
              <a:rPr lang="es-AR" sz="24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a:t>
            </a:r>
            <a:r>
              <a:rPr lang="es-AR" sz="2400" u="none" strike="noStrike" baseline="30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32</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bytes, se emplean  los 19 bits superiores de la dirección para la página y los 13 inferiores para el desplazamiento dentro de la página. </a:t>
            </a:r>
          </a:p>
          <a:p>
            <a:pPr lvl="0" algn="just" fontAlgn="base">
              <a:lnSpc>
                <a:spcPct val="103000"/>
              </a:lnSpc>
              <a:spcAft>
                <a:spcPts val="20"/>
              </a:spcAft>
              <a:buSzPct val="120000"/>
            </a:pPr>
            <a:endPar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6DE1D1C7-DDD8-4774-80DC-D4935BF54040}"/>
              </a:ext>
            </a:extLst>
          </p:cNvPr>
          <p:cNvSpPr txBox="1"/>
          <p:nvPr/>
        </p:nvSpPr>
        <p:spPr>
          <a:xfrm>
            <a:off x="2968488" y="5751442"/>
            <a:ext cx="5711686" cy="369332"/>
          </a:xfrm>
          <a:prstGeom prst="rect">
            <a:avLst/>
          </a:prstGeom>
          <a:noFill/>
          <a:ln w="28575">
            <a:solidFill>
              <a:schemeClr val="tx1"/>
            </a:solidFill>
          </a:ln>
        </p:spPr>
        <p:txBody>
          <a:bodyPr wrap="square" rtlCol="0">
            <a:spAutoFit/>
          </a:bodyPr>
          <a:lstStyle/>
          <a:p>
            <a:r>
              <a:rPr lang="es-AR" dirty="0"/>
              <a:t>   dirección de página ( 19 bits)               </a:t>
            </a:r>
            <a:r>
              <a:rPr lang="es-AR" dirty="0" err="1"/>
              <a:t>desplaz</a:t>
            </a:r>
            <a:r>
              <a:rPr lang="es-AR" dirty="0"/>
              <a:t>. (13 bits.</a:t>
            </a:r>
          </a:p>
        </p:txBody>
      </p:sp>
      <p:cxnSp>
        <p:nvCxnSpPr>
          <p:cNvPr id="11" name="Conector recto 10">
            <a:extLst>
              <a:ext uri="{FF2B5EF4-FFF2-40B4-BE49-F238E27FC236}">
                <a16:creationId xmlns:a16="http://schemas.microsoft.com/office/drawing/2014/main" id="{199C6005-64E2-47CC-8C57-76D38BC5F2E5}"/>
              </a:ext>
            </a:extLst>
          </p:cNvPr>
          <p:cNvCxnSpPr>
            <a:cxnSpLocks/>
          </p:cNvCxnSpPr>
          <p:nvPr/>
        </p:nvCxnSpPr>
        <p:spPr>
          <a:xfrm>
            <a:off x="6202017" y="5751443"/>
            <a:ext cx="0" cy="3693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79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BEAED07-A437-4050-A405-9BDE08FC21AD}"/>
              </a:ext>
            </a:extLst>
          </p:cNvPr>
          <p:cNvSpPr txBox="1"/>
          <p:nvPr/>
        </p:nvSpPr>
        <p:spPr>
          <a:xfrm>
            <a:off x="357808" y="208246"/>
            <a:ext cx="11343862" cy="5680658"/>
          </a:xfrm>
          <a:prstGeom prst="rect">
            <a:avLst/>
          </a:prstGeom>
          <a:noFill/>
        </p:spPr>
        <p:txBody>
          <a:bodyPr wrap="square">
            <a:spAutoFit/>
          </a:bodyPr>
          <a:lstStyle/>
          <a:p>
            <a:pPr marL="800100" indent="-342900" algn="just">
              <a:lnSpc>
                <a:spcPct val="103000"/>
              </a:lnSpc>
              <a:spcAft>
                <a:spcPts val="20"/>
              </a:spcAft>
              <a:buSzPct val="120000"/>
              <a:buFont typeface="+mj-lt"/>
              <a:buAutoNum type="alphaLcParenR"/>
            </a:pPr>
            <a:endParaRPr lang="es-AR" sz="1800" dirty="0">
              <a:solidFill>
                <a:srgbClr val="000000"/>
              </a:solidFill>
              <a:effectLst/>
              <a:latin typeface="Times New Roman" panose="02020603050405020304" pitchFamily="18" charset="0"/>
              <a:ea typeface="Times New Roman" panose="02020603050405020304" pitchFamily="18" charset="0"/>
            </a:endParaRPr>
          </a:p>
          <a:p>
            <a:pPr marL="457200" algn="just">
              <a:lnSpc>
                <a:spcPct val="103000"/>
              </a:lnSpc>
              <a:spcAft>
                <a:spcPts val="20"/>
              </a:spcAft>
              <a:buSzPct val="120000"/>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 La dirección 0x0000608A  ==  0000 0000 0000 0000 0110 0000 1000 1010 </a:t>
            </a:r>
          </a:p>
          <a:p>
            <a:pPr marL="457200" algn="just">
              <a:lnSpc>
                <a:spcPct val="103000"/>
              </a:lnSpc>
              <a:spcAft>
                <a:spcPts val="20"/>
              </a:spcAft>
              <a:buSzPct val="120000"/>
            </a:pPr>
            <a:r>
              <a:rPr lang="es-AR" sz="2400" dirty="0">
                <a:solidFill>
                  <a:srgbClr val="000000"/>
                </a:solidFill>
                <a:effectLst/>
                <a:latin typeface="Times New Roman" panose="02020603050405020304" pitchFamily="18" charset="0"/>
                <a:ea typeface="Times New Roman" panose="02020603050405020304" pitchFamily="18" charset="0"/>
              </a:rPr>
              <a:t>                                                                        19                                13</a:t>
            </a:r>
          </a:p>
          <a:p>
            <a:pPr marL="457200" algn="just">
              <a:lnSpc>
                <a:spcPct val="103000"/>
              </a:lnSpc>
              <a:spcAft>
                <a:spcPts val="20"/>
              </a:spcAft>
              <a:buSzPct val="120000"/>
            </a:pPr>
            <a:r>
              <a:rPr lang="es-AR" sz="2400" dirty="0">
                <a:solidFill>
                  <a:srgbClr val="000000"/>
                </a:solidFill>
                <a:effectLst/>
                <a:latin typeface="Times New Roman" panose="02020603050405020304" pitchFamily="18" charset="0"/>
                <a:ea typeface="Times New Roman" panose="02020603050405020304" pitchFamily="18" charset="0"/>
              </a:rPr>
              <a:t>Los 19 bits superiores son 0000 0000 0000 0000 011  = 3. La dirección hace referencia a la página 3, que se encuentra en memoria, en el marco 14 = 1110 </a:t>
            </a:r>
          </a:p>
          <a:p>
            <a:pPr marL="457200" algn="just">
              <a:lnSpc>
                <a:spcPct val="103000"/>
              </a:lnSpc>
              <a:spcAft>
                <a:spcPts val="20"/>
              </a:spcAft>
              <a:buSzPct val="120000"/>
            </a:pPr>
            <a:r>
              <a:rPr lang="es-AR" sz="2400" dirty="0">
                <a:solidFill>
                  <a:srgbClr val="000000"/>
                </a:solidFill>
                <a:effectLst/>
                <a:latin typeface="Times New Roman" panose="02020603050405020304" pitchFamily="18" charset="0"/>
                <a:ea typeface="Times New Roman" panose="02020603050405020304" pitchFamily="18" charset="0"/>
              </a:rPr>
              <a:t>La dirección física es </a:t>
            </a:r>
          </a:p>
          <a:p>
            <a:pPr marL="457200" algn="just">
              <a:lnSpc>
                <a:spcPct val="103000"/>
              </a:lnSpc>
              <a:spcAft>
                <a:spcPts val="20"/>
              </a:spcAft>
              <a:buSzPct val="120000"/>
            </a:pPr>
            <a:r>
              <a:rPr lang="es-AR" sz="2400" dirty="0">
                <a:solidFill>
                  <a:srgbClr val="000000"/>
                </a:solidFill>
                <a:effectLst/>
                <a:latin typeface="Times New Roman" panose="02020603050405020304" pitchFamily="18" charset="0"/>
                <a:ea typeface="Times New Roman" panose="02020603050405020304" pitchFamily="18" charset="0"/>
              </a:rPr>
              <a:t>0000 0000 0000 0001 1100 0000 1000 1010  == 0x 0001C08A </a:t>
            </a:r>
          </a:p>
          <a:p>
            <a:pPr marL="457200" algn="just">
              <a:lnSpc>
                <a:spcPct val="103000"/>
              </a:lnSpc>
              <a:spcAft>
                <a:spcPts val="20"/>
              </a:spcAft>
              <a:buSzPct val="120000"/>
            </a:pPr>
            <a:endParaRPr lang="es-AR" sz="2400" dirty="0">
              <a:solidFill>
                <a:srgbClr val="000000"/>
              </a:solidFill>
              <a:effectLst/>
              <a:latin typeface="Times New Roman" panose="02020603050405020304" pitchFamily="18" charset="0"/>
              <a:ea typeface="Times New Roman" panose="02020603050405020304" pitchFamily="18" charset="0"/>
            </a:endParaRPr>
          </a:p>
          <a:p>
            <a:pPr marL="457200" algn="just">
              <a:lnSpc>
                <a:spcPct val="103000"/>
              </a:lnSpc>
              <a:spcAft>
                <a:spcPts val="20"/>
              </a:spcAft>
              <a:buSzPct val="120000"/>
            </a:pPr>
            <a:r>
              <a:rPr lang="es-AR" sz="2400" dirty="0">
                <a:solidFill>
                  <a:srgbClr val="000000"/>
                </a:solidFill>
                <a:latin typeface="Times New Roman" panose="02020603050405020304" pitchFamily="18" charset="0"/>
                <a:ea typeface="Times New Roman" panose="02020603050405020304" pitchFamily="18" charset="0"/>
              </a:rPr>
              <a:t>                                          </a:t>
            </a:r>
            <a:r>
              <a:rPr lang="es-AR" sz="2400" dirty="0">
                <a:solidFill>
                  <a:srgbClr val="000000"/>
                </a:solidFill>
                <a:effectLst/>
                <a:latin typeface="Times New Roman" panose="02020603050405020304" pitchFamily="18" charset="0"/>
                <a:ea typeface="Times New Roman" panose="02020603050405020304" pitchFamily="18" charset="0"/>
              </a:rPr>
              <a:t>0 0000 1000 1010  (13 bits de  la dirección de página 3)</a:t>
            </a:r>
            <a:endParaRPr lang="es-AR" sz="2400" dirty="0">
              <a:solidFill>
                <a:srgbClr val="000000"/>
              </a:solidFill>
              <a:latin typeface="Times New Roman" panose="02020603050405020304" pitchFamily="18" charset="0"/>
              <a:ea typeface="Calibri" panose="020F0502020204030204" pitchFamily="34" charset="0"/>
            </a:endParaRPr>
          </a:p>
          <a:p>
            <a:pPr marL="457200" algn="just">
              <a:lnSpc>
                <a:spcPct val="103000"/>
              </a:lnSpc>
              <a:spcAft>
                <a:spcPts val="20"/>
              </a:spcAft>
              <a:buSzPct val="120000"/>
            </a:pPr>
            <a:r>
              <a:rPr lang="es-AR" sz="2400" dirty="0">
                <a:solidFill>
                  <a:srgbClr val="000000"/>
                </a:solidFill>
                <a:effectLst/>
                <a:latin typeface="Times New Roman" panose="02020603050405020304" pitchFamily="18" charset="0"/>
                <a:ea typeface="Times New Roman" panose="02020603050405020304" pitchFamily="18" charset="0"/>
              </a:rPr>
              <a:t>0000 0000 0000 0001 1100 0000 0000 0000 ( dirección del marco, base de la página)</a:t>
            </a:r>
            <a:endParaRPr lang="es-AR" sz="2400" dirty="0">
              <a:solidFill>
                <a:srgbClr val="000000"/>
              </a:solidFill>
              <a:latin typeface="Times New Roman" panose="02020603050405020304" pitchFamily="18" charset="0"/>
              <a:ea typeface="Calibri" panose="020F0502020204030204" pitchFamily="34" charset="0"/>
            </a:endParaRPr>
          </a:p>
          <a:p>
            <a:pPr marL="457200" algn="just">
              <a:lnSpc>
                <a:spcPct val="103000"/>
              </a:lnSpc>
              <a:spcAft>
                <a:spcPts val="20"/>
              </a:spcAft>
              <a:buSzPct val="120000"/>
            </a:pPr>
            <a:r>
              <a:rPr lang="es-AR" sz="2400" dirty="0">
                <a:solidFill>
                  <a:srgbClr val="000000"/>
                </a:solidFill>
                <a:latin typeface="Times New Roman" panose="02020603050405020304" pitchFamily="18" charset="0"/>
                <a:ea typeface="Calibri" panose="020F0502020204030204" pitchFamily="34" charset="0"/>
              </a:rPr>
              <a:t>0000 0000 0000 0001 1100 0000 1000 1010</a:t>
            </a:r>
          </a:p>
          <a:p>
            <a:pPr marL="457200" algn="just">
              <a:lnSpc>
                <a:spcPct val="103000"/>
              </a:lnSpc>
              <a:spcAft>
                <a:spcPts val="20"/>
              </a:spcAft>
              <a:buSzPct val="120000"/>
            </a:pPr>
            <a:endParaRPr lang="es-AR" sz="2400" dirty="0">
              <a:solidFill>
                <a:srgbClr val="000000"/>
              </a:solidFill>
              <a:latin typeface="Times New Roman" panose="02020603050405020304" pitchFamily="18" charset="0"/>
              <a:ea typeface="Calibri" panose="020F0502020204030204" pitchFamily="34" charset="0"/>
            </a:endParaRPr>
          </a:p>
          <a:p>
            <a:pPr marL="457200" lvl="0" indent="-457200" algn="just" fontAlgn="base">
              <a:lnSpc>
                <a:spcPct val="103000"/>
              </a:lnSpc>
              <a:spcAft>
                <a:spcPts val="20"/>
              </a:spcAft>
              <a:buSzPct val="120000"/>
              <a:buAutoNum type="alphaLcParenR" startAt="3"/>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Este programa ocupa 10 páginas, luego el espacio de direcciones que ocupa es de 	10 x 8 = 80 KB. </a:t>
            </a:r>
          </a:p>
          <a:p>
            <a:pPr marL="457200" lvl="0" indent="-457200" algn="just" fontAlgn="base">
              <a:lnSpc>
                <a:spcPct val="103000"/>
              </a:lnSpc>
              <a:spcAft>
                <a:spcPts val="20"/>
              </a:spcAft>
              <a:buSzPct val="120000"/>
              <a:buAutoNum type="alphaLcParenR" startAt="3"/>
            </a:pP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La memoria principal tiene 2</a:t>
            </a:r>
            <a:r>
              <a:rPr lang="es-AR" sz="2400" u="none" strike="noStrike" baseline="30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23</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bytes = 2</a:t>
            </a:r>
            <a:r>
              <a:rPr lang="es-AR" sz="2400" u="none" strike="noStrike" baseline="30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13 </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KB = 2</a:t>
            </a:r>
            <a:r>
              <a:rPr lang="es-AR" sz="2400" u="none" strike="noStrike" baseline="300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a:t>
            </a:r>
            <a:r>
              <a:rPr lang="es-AR"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MB  = 8 MB. </a:t>
            </a:r>
          </a:p>
        </p:txBody>
      </p:sp>
      <p:sp>
        <p:nvSpPr>
          <p:cNvPr id="4" name="Abrir llave 3">
            <a:extLst>
              <a:ext uri="{FF2B5EF4-FFF2-40B4-BE49-F238E27FC236}">
                <a16:creationId xmlns:a16="http://schemas.microsoft.com/office/drawing/2014/main" id="{0DD95D78-550B-4EB8-9BFB-030FF14D850E}"/>
              </a:ext>
            </a:extLst>
          </p:cNvPr>
          <p:cNvSpPr/>
          <p:nvPr/>
        </p:nvSpPr>
        <p:spPr>
          <a:xfrm rot="16200000">
            <a:off x="6526694" y="-636108"/>
            <a:ext cx="258426" cy="314739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ln>
                <a:solidFill>
                  <a:schemeClr val="tx1"/>
                </a:solidFill>
              </a:ln>
            </a:endParaRPr>
          </a:p>
        </p:txBody>
      </p:sp>
      <p:sp>
        <p:nvSpPr>
          <p:cNvPr id="5" name="Abrir llave 4">
            <a:extLst>
              <a:ext uri="{FF2B5EF4-FFF2-40B4-BE49-F238E27FC236}">
                <a16:creationId xmlns:a16="http://schemas.microsoft.com/office/drawing/2014/main" id="{945B2DFB-B704-4753-A3CC-793D9B7E9CDB}"/>
              </a:ext>
            </a:extLst>
          </p:cNvPr>
          <p:cNvSpPr/>
          <p:nvPr/>
        </p:nvSpPr>
        <p:spPr>
          <a:xfrm rot="16200000">
            <a:off x="9293085" y="-255107"/>
            <a:ext cx="258426" cy="238539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ln>
                <a:solidFill>
                  <a:schemeClr val="tx1"/>
                </a:solidFill>
              </a:ln>
            </a:endParaRPr>
          </a:p>
        </p:txBody>
      </p:sp>
      <p:cxnSp>
        <p:nvCxnSpPr>
          <p:cNvPr id="7" name="Conector recto 6">
            <a:extLst>
              <a:ext uri="{FF2B5EF4-FFF2-40B4-BE49-F238E27FC236}">
                <a16:creationId xmlns:a16="http://schemas.microsoft.com/office/drawing/2014/main" id="{3C4590C9-492C-415D-BBAA-F0DE48B83FB0}"/>
              </a:ext>
            </a:extLst>
          </p:cNvPr>
          <p:cNvCxnSpPr/>
          <p:nvPr/>
        </p:nvCxnSpPr>
        <p:spPr>
          <a:xfrm>
            <a:off x="874643" y="3843130"/>
            <a:ext cx="54333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162195F1-71C6-433E-8DE8-3614B59BFB84}"/>
              </a:ext>
            </a:extLst>
          </p:cNvPr>
          <p:cNvCxnSpPr>
            <a:cxnSpLocks/>
          </p:cNvCxnSpPr>
          <p:nvPr/>
        </p:nvCxnSpPr>
        <p:spPr>
          <a:xfrm flipV="1">
            <a:off x="6440556" y="2793920"/>
            <a:ext cx="1325218" cy="127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brir llave 11">
            <a:extLst>
              <a:ext uri="{FF2B5EF4-FFF2-40B4-BE49-F238E27FC236}">
                <a16:creationId xmlns:a16="http://schemas.microsoft.com/office/drawing/2014/main" id="{970DD85B-1813-4CF0-AD93-1745F3765959}"/>
              </a:ext>
            </a:extLst>
          </p:cNvPr>
          <p:cNvSpPr/>
          <p:nvPr/>
        </p:nvSpPr>
        <p:spPr>
          <a:xfrm rot="16200000">
            <a:off x="4315478" y="2393913"/>
            <a:ext cx="141986" cy="384312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ln>
                <a:solidFill>
                  <a:schemeClr val="tx1"/>
                </a:solidFill>
              </a:ln>
            </a:endParaRPr>
          </a:p>
        </p:txBody>
      </p:sp>
      <p:sp>
        <p:nvSpPr>
          <p:cNvPr id="13" name="CuadroTexto 12">
            <a:extLst>
              <a:ext uri="{FF2B5EF4-FFF2-40B4-BE49-F238E27FC236}">
                <a16:creationId xmlns:a16="http://schemas.microsoft.com/office/drawing/2014/main" id="{833793EF-6AE4-423C-BF99-DECDF6A82DF0}"/>
              </a:ext>
            </a:extLst>
          </p:cNvPr>
          <p:cNvSpPr txBox="1"/>
          <p:nvPr/>
        </p:nvSpPr>
        <p:spPr>
          <a:xfrm>
            <a:off x="4267199" y="4386470"/>
            <a:ext cx="530087" cy="369332"/>
          </a:xfrm>
          <a:prstGeom prst="rect">
            <a:avLst/>
          </a:prstGeom>
          <a:noFill/>
        </p:spPr>
        <p:txBody>
          <a:bodyPr wrap="square" rtlCol="0">
            <a:spAutoFit/>
          </a:bodyPr>
          <a:lstStyle/>
          <a:p>
            <a:r>
              <a:rPr lang="es-AR" dirty="0"/>
              <a:t>23</a:t>
            </a:r>
          </a:p>
        </p:txBody>
      </p:sp>
    </p:spTree>
    <p:extLst>
      <p:ext uri="{BB962C8B-B14F-4D97-AF65-F5344CB8AC3E}">
        <p14:creationId xmlns:p14="http://schemas.microsoft.com/office/powerpoint/2010/main" val="29023815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2065</Words>
  <Application>Microsoft Office PowerPoint</Application>
  <PresentationFormat>Panorámica</PresentationFormat>
  <Paragraphs>287</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Times New Roman</vt:lpstr>
      <vt:lpstr>Tema de Office</vt:lpstr>
      <vt:lpstr>MEMORIA VIRTUAL Y MEMORIA CACHE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MEMORIA VIRTUAL Y MEMORIA CACHE</dc:title>
  <dc:creator>webinar</dc:creator>
  <cp:lastModifiedBy>Osvaldo</cp:lastModifiedBy>
  <cp:revision>64</cp:revision>
  <dcterms:created xsi:type="dcterms:W3CDTF">2022-04-24T11:02:31Z</dcterms:created>
  <dcterms:modified xsi:type="dcterms:W3CDTF">2023-04-19T12:21:54Z</dcterms:modified>
</cp:coreProperties>
</file>