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77" r:id="rId2"/>
    <p:sldId id="288" r:id="rId3"/>
    <p:sldId id="287" r:id="rId4"/>
    <p:sldId id="257" r:id="rId5"/>
    <p:sldId id="258" r:id="rId6"/>
    <p:sldId id="259" r:id="rId7"/>
    <p:sldId id="273" r:id="rId8"/>
    <p:sldId id="274" r:id="rId9"/>
    <p:sldId id="275" r:id="rId10"/>
    <p:sldId id="260" r:id="rId11"/>
    <p:sldId id="282" r:id="rId12"/>
    <p:sldId id="283" r:id="rId13"/>
    <p:sldId id="280" r:id="rId14"/>
    <p:sldId id="279" r:id="rId15"/>
    <p:sldId id="281" r:id="rId16"/>
    <p:sldId id="285" r:id="rId17"/>
    <p:sldId id="286" r:id="rId18"/>
    <p:sldId id="261" r:id="rId19"/>
    <p:sldId id="262" r:id="rId20"/>
    <p:sldId id="263" r:id="rId21"/>
    <p:sldId id="264" r:id="rId22"/>
    <p:sldId id="265" r:id="rId23"/>
    <p:sldId id="276" r:id="rId24"/>
    <p:sldId id="266" r:id="rId25"/>
    <p:sldId id="289" r:id="rId26"/>
    <p:sldId id="290" r:id="rId27"/>
    <p:sldId id="291" r:id="rId28"/>
    <p:sldId id="292" r:id="rId29"/>
    <p:sldId id="293" r:id="rId30"/>
    <p:sldId id="294" r:id="rId31"/>
    <p:sldId id="295" r:id="rId32"/>
    <p:sldId id="284" r:id="rId33"/>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890" autoAdjust="0"/>
    <p:restoredTop sz="94660"/>
  </p:normalViewPr>
  <p:slideViewPr>
    <p:cSldViewPr>
      <p:cViewPr>
        <p:scale>
          <a:sx n="100" d="100"/>
          <a:sy n="100" d="100"/>
        </p:scale>
        <p:origin x="-1956" y="-31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7AA8C3-47C2-4AE5-8439-4CAA1A47B8CA}" type="datetimeFigureOut">
              <a:rPr lang="es-AR" smtClean="0"/>
              <a:pPr/>
              <a:t>19/4/2023</a:t>
            </a:fld>
            <a:endParaRPr lang="es-A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F57208-7BED-4E2E-B7E1-CDCA687F59F2}" type="slidenum">
              <a:rPr lang="es-AR" smtClean="0"/>
              <a:pPr/>
              <a:t>‹Nº›</a:t>
            </a:fld>
            <a:endParaRPr lang="es-A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49F57208-7BED-4E2E-B7E1-CDCA687F59F2}" type="slidenum">
              <a:rPr lang="es-AR" smtClean="0"/>
              <a:pPr/>
              <a:t>21</a:t>
            </a:fld>
            <a:endParaRPr lang="es-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49F57208-7BED-4E2E-B7E1-CDCA687F59F2}" type="slidenum">
              <a:rPr lang="es-AR" smtClean="0"/>
              <a:pPr/>
              <a:t>32</a:t>
            </a:fld>
            <a:endParaRPr lang="es-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AR"/>
          </a:p>
        </p:txBody>
      </p:sp>
      <p:sp>
        <p:nvSpPr>
          <p:cNvPr id="4" name="3 Marcador de fecha"/>
          <p:cNvSpPr>
            <a:spLocks noGrp="1"/>
          </p:cNvSpPr>
          <p:nvPr>
            <p:ph type="dt" sz="half" idx="10"/>
          </p:nvPr>
        </p:nvSpPr>
        <p:spPr/>
        <p:txBody>
          <a:bodyPr/>
          <a:lstStyle/>
          <a:p>
            <a:fld id="{E05F056E-E282-40B6-9341-FFB492760B87}" type="datetimeFigureOut">
              <a:rPr lang="es-AR" smtClean="0"/>
              <a:pPr/>
              <a:t>19/4/2023</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AA389B22-D2A9-46A9-8866-3D165AF862B9}" type="slidenum">
              <a:rPr lang="es-AR" smtClean="0"/>
              <a:pPr/>
              <a:t>‹Nº›</a:t>
            </a:fld>
            <a:endParaRPr lang="es-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E05F056E-E282-40B6-9341-FFB492760B87}" type="datetimeFigureOut">
              <a:rPr lang="es-AR" smtClean="0"/>
              <a:pPr/>
              <a:t>19/4/2023</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AA389B22-D2A9-46A9-8866-3D165AF862B9}" type="slidenum">
              <a:rPr lang="es-AR" smtClean="0"/>
              <a:pPr/>
              <a:t>‹Nº›</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E05F056E-E282-40B6-9341-FFB492760B87}" type="datetimeFigureOut">
              <a:rPr lang="es-AR" smtClean="0"/>
              <a:pPr/>
              <a:t>19/4/2023</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AA389B22-D2A9-46A9-8866-3D165AF862B9}" type="slidenum">
              <a:rPr lang="es-AR" smtClean="0"/>
              <a:pPr/>
              <a:t>‹Nº›</a:t>
            </a:fld>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E05F056E-E282-40B6-9341-FFB492760B87}" type="datetimeFigureOut">
              <a:rPr lang="es-AR" smtClean="0"/>
              <a:pPr/>
              <a:t>19/4/2023</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AA389B22-D2A9-46A9-8866-3D165AF862B9}" type="slidenum">
              <a:rPr lang="es-AR" smtClean="0"/>
              <a:pPr/>
              <a:t>‹Nº›</a:t>
            </a:fld>
            <a:endParaRPr 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E05F056E-E282-40B6-9341-FFB492760B87}" type="datetimeFigureOut">
              <a:rPr lang="es-AR" smtClean="0"/>
              <a:pPr/>
              <a:t>19/4/2023</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AA389B22-D2A9-46A9-8866-3D165AF862B9}" type="slidenum">
              <a:rPr lang="es-AR" smtClean="0"/>
              <a:pPr/>
              <a:t>‹Nº›</a:t>
            </a:fld>
            <a:endParaRPr lang="es-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fecha"/>
          <p:cNvSpPr>
            <a:spLocks noGrp="1"/>
          </p:cNvSpPr>
          <p:nvPr>
            <p:ph type="dt" sz="half" idx="10"/>
          </p:nvPr>
        </p:nvSpPr>
        <p:spPr/>
        <p:txBody>
          <a:bodyPr/>
          <a:lstStyle/>
          <a:p>
            <a:fld id="{E05F056E-E282-40B6-9341-FFB492760B87}" type="datetimeFigureOut">
              <a:rPr lang="es-AR" smtClean="0"/>
              <a:pPr/>
              <a:t>19/4/2023</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AA389B22-D2A9-46A9-8866-3D165AF862B9}" type="slidenum">
              <a:rPr lang="es-AR" smtClean="0"/>
              <a:pPr/>
              <a:t>‹Nº›</a:t>
            </a:fld>
            <a:endParaRPr lang="es-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6 Marcador de fecha"/>
          <p:cNvSpPr>
            <a:spLocks noGrp="1"/>
          </p:cNvSpPr>
          <p:nvPr>
            <p:ph type="dt" sz="half" idx="10"/>
          </p:nvPr>
        </p:nvSpPr>
        <p:spPr/>
        <p:txBody>
          <a:bodyPr/>
          <a:lstStyle/>
          <a:p>
            <a:fld id="{E05F056E-E282-40B6-9341-FFB492760B87}" type="datetimeFigureOut">
              <a:rPr lang="es-AR" smtClean="0"/>
              <a:pPr/>
              <a:t>19/4/2023</a:t>
            </a:fld>
            <a:endParaRPr lang="es-AR"/>
          </a:p>
        </p:txBody>
      </p:sp>
      <p:sp>
        <p:nvSpPr>
          <p:cNvPr id="8" name="7 Marcador de pie de página"/>
          <p:cNvSpPr>
            <a:spLocks noGrp="1"/>
          </p:cNvSpPr>
          <p:nvPr>
            <p:ph type="ftr" sz="quarter" idx="11"/>
          </p:nvPr>
        </p:nvSpPr>
        <p:spPr/>
        <p:txBody>
          <a:bodyPr/>
          <a:lstStyle/>
          <a:p>
            <a:endParaRPr lang="es-AR"/>
          </a:p>
        </p:txBody>
      </p:sp>
      <p:sp>
        <p:nvSpPr>
          <p:cNvPr id="9" name="8 Marcador de número de diapositiva"/>
          <p:cNvSpPr>
            <a:spLocks noGrp="1"/>
          </p:cNvSpPr>
          <p:nvPr>
            <p:ph type="sldNum" sz="quarter" idx="12"/>
          </p:nvPr>
        </p:nvSpPr>
        <p:spPr/>
        <p:txBody>
          <a:bodyPr/>
          <a:lstStyle/>
          <a:p>
            <a:fld id="{AA389B22-D2A9-46A9-8866-3D165AF862B9}" type="slidenum">
              <a:rPr lang="es-AR" smtClean="0"/>
              <a:pPr/>
              <a:t>‹Nº›</a:t>
            </a:fld>
            <a:endParaRPr lang="es-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fecha"/>
          <p:cNvSpPr>
            <a:spLocks noGrp="1"/>
          </p:cNvSpPr>
          <p:nvPr>
            <p:ph type="dt" sz="half" idx="10"/>
          </p:nvPr>
        </p:nvSpPr>
        <p:spPr/>
        <p:txBody>
          <a:bodyPr/>
          <a:lstStyle/>
          <a:p>
            <a:fld id="{E05F056E-E282-40B6-9341-FFB492760B87}" type="datetimeFigureOut">
              <a:rPr lang="es-AR" smtClean="0"/>
              <a:pPr/>
              <a:t>19/4/2023</a:t>
            </a:fld>
            <a:endParaRPr lang="es-AR"/>
          </a:p>
        </p:txBody>
      </p:sp>
      <p:sp>
        <p:nvSpPr>
          <p:cNvPr id="4" name="3 Marcador de pie de página"/>
          <p:cNvSpPr>
            <a:spLocks noGrp="1"/>
          </p:cNvSpPr>
          <p:nvPr>
            <p:ph type="ftr" sz="quarter" idx="11"/>
          </p:nvPr>
        </p:nvSpPr>
        <p:spPr/>
        <p:txBody>
          <a:bodyPr/>
          <a:lstStyle/>
          <a:p>
            <a:endParaRPr lang="es-AR"/>
          </a:p>
        </p:txBody>
      </p:sp>
      <p:sp>
        <p:nvSpPr>
          <p:cNvPr id="5" name="4 Marcador de número de diapositiva"/>
          <p:cNvSpPr>
            <a:spLocks noGrp="1"/>
          </p:cNvSpPr>
          <p:nvPr>
            <p:ph type="sldNum" sz="quarter" idx="12"/>
          </p:nvPr>
        </p:nvSpPr>
        <p:spPr/>
        <p:txBody>
          <a:bodyPr/>
          <a:lstStyle/>
          <a:p>
            <a:fld id="{AA389B22-D2A9-46A9-8866-3D165AF862B9}" type="slidenum">
              <a:rPr lang="es-AR" smtClean="0"/>
              <a:pPr/>
              <a:t>‹Nº›</a:t>
            </a:fld>
            <a:endParaRPr 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E05F056E-E282-40B6-9341-FFB492760B87}" type="datetimeFigureOut">
              <a:rPr lang="es-AR" smtClean="0"/>
              <a:pPr/>
              <a:t>19/4/2023</a:t>
            </a:fld>
            <a:endParaRPr lang="es-AR"/>
          </a:p>
        </p:txBody>
      </p:sp>
      <p:sp>
        <p:nvSpPr>
          <p:cNvPr id="3" name="2 Marcador de pie de página"/>
          <p:cNvSpPr>
            <a:spLocks noGrp="1"/>
          </p:cNvSpPr>
          <p:nvPr>
            <p:ph type="ftr" sz="quarter" idx="11"/>
          </p:nvPr>
        </p:nvSpPr>
        <p:spPr/>
        <p:txBody>
          <a:bodyPr/>
          <a:lstStyle/>
          <a:p>
            <a:endParaRPr lang="es-AR"/>
          </a:p>
        </p:txBody>
      </p:sp>
      <p:sp>
        <p:nvSpPr>
          <p:cNvPr id="4" name="3 Marcador de número de diapositiva"/>
          <p:cNvSpPr>
            <a:spLocks noGrp="1"/>
          </p:cNvSpPr>
          <p:nvPr>
            <p:ph type="sldNum" sz="quarter" idx="12"/>
          </p:nvPr>
        </p:nvSpPr>
        <p:spPr/>
        <p:txBody>
          <a:bodyPr/>
          <a:lstStyle/>
          <a:p>
            <a:fld id="{AA389B22-D2A9-46A9-8866-3D165AF862B9}" type="slidenum">
              <a:rPr lang="es-AR" smtClean="0"/>
              <a:pPr/>
              <a:t>‹Nº›</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E05F056E-E282-40B6-9341-FFB492760B87}" type="datetimeFigureOut">
              <a:rPr lang="es-AR" smtClean="0"/>
              <a:pPr/>
              <a:t>19/4/2023</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AA389B22-D2A9-46A9-8866-3D165AF862B9}" type="slidenum">
              <a:rPr lang="es-AR" smtClean="0"/>
              <a:pPr/>
              <a:t>‹Nº›</a:t>
            </a:fld>
            <a:endParaRPr lang="es-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E05F056E-E282-40B6-9341-FFB492760B87}" type="datetimeFigureOut">
              <a:rPr lang="es-AR" smtClean="0"/>
              <a:pPr/>
              <a:t>19/4/2023</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AA389B22-D2A9-46A9-8866-3D165AF862B9}" type="slidenum">
              <a:rPr lang="es-AR" smtClean="0"/>
              <a:pPr/>
              <a:t>‹Nº›</a:t>
            </a:fld>
            <a:endParaRPr lang="es-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5F056E-E282-40B6-9341-FFB492760B87}" type="datetimeFigureOut">
              <a:rPr lang="es-AR" smtClean="0"/>
              <a:pPr/>
              <a:t>19/4/2023</a:t>
            </a:fld>
            <a:endParaRPr lang="es-AR"/>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389B22-D2A9-46A9-8866-3D165AF862B9}" type="slidenum">
              <a:rPr lang="es-AR" smtClean="0"/>
              <a:pPr/>
              <a:t>‹Nº›</a:t>
            </a:fld>
            <a:endParaRPr lang="es-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profesionalreview.com/2018/07/21/latencia-memoria-ra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28596" y="1214422"/>
            <a:ext cx="8229600" cy="4525963"/>
          </a:xfrm>
        </p:spPr>
        <p:txBody>
          <a:bodyPr/>
          <a:lstStyle/>
          <a:p>
            <a:endParaRPr lang="es-AR" dirty="0" smtClean="0"/>
          </a:p>
          <a:p>
            <a:endParaRPr lang="es-AR" dirty="0" smtClean="0"/>
          </a:p>
          <a:p>
            <a:pPr algn="ctr">
              <a:buNone/>
            </a:pPr>
            <a:r>
              <a:rPr lang="es-AR" sz="4800" dirty="0" smtClean="0"/>
              <a:t>Medios masivos de almacenamiento (memorias)</a:t>
            </a:r>
            <a:endParaRPr lang="es-AR" sz="4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DDR3 vs DDR4</a:t>
            </a:r>
            <a:endParaRPr lang="es-AR" dirty="0"/>
          </a:p>
        </p:txBody>
      </p:sp>
      <p:pic>
        <p:nvPicPr>
          <p:cNvPr id="5122" name="Picture 2"/>
          <p:cNvPicPr>
            <a:picLocks noGrp="1" noChangeAspect="1" noChangeArrowheads="1"/>
          </p:cNvPicPr>
          <p:nvPr>
            <p:ph idx="1"/>
          </p:nvPr>
        </p:nvPicPr>
        <p:blipFill>
          <a:blip r:embed="rId2"/>
          <a:srcRect/>
          <a:stretch>
            <a:fillRect/>
          </a:stretch>
        </p:blipFill>
        <p:spPr bwMode="auto">
          <a:xfrm>
            <a:off x="457200" y="1645245"/>
            <a:ext cx="8229600" cy="4435873"/>
          </a:xfrm>
          <a:prstGeom prst="rect">
            <a:avLst/>
          </a:prstGeom>
          <a:noFill/>
          <a:ln w="9525">
            <a:noFill/>
            <a:miter lim="800000"/>
            <a:headEnd/>
            <a:tailEnd/>
          </a:ln>
          <a:effectLst/>
        </p:spPr>
      </p:pic>
      <p:cxnSp>
        <p:nvCxnSpPr>
          <p:cNvPr id="5" name="4 Conector recto de flecha"/>
          <p:cNvCxnSpPr/>
          <p:nvPr/>
        </p:nvCxnSpPr>
        <p:spPr>
          <a:xfrm>
            <a:off x="3000364" y="3786190"/>
            <a:ext cx="178595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600200"/>
            <a:ext cx="8329642" cy="4686320"/>
          </a:xfrm>
        </p:spPr>
        <p:txBody>
          <a:bodyPr>
            <a:normAutofit fontScale="92500" lnSpcReduction="10000"/>
          </a:bodyPr>
          <a:lstStyle/>
          <a:p>
            <a:r>
              <a:rPr lang="es-AR" dirty="0" smtClean="0"/>
              <a:t> El estándar </a:t>
            </a:r>
            <a:r>
              <a:rPr lang="es-AR" b="1" dirty="0" smtClean="0"/>
              <a:t>DDR5</a:t>
            </a:r>
            <a:r>
              <a:rPr lang="es-AR" dirty="0" smtClean="0"/>
              <a:t> ya fue </a:t>
            </a:r>
            <a:r>
              <a:rPr lang="es-AR" i="1" dirty="0" smtClean="0"/>
              <a:t>por JEDEC </a:t>
            </a:r>
            <a:r>
              <a:rPr lang="es-AR" dirty="0" smtClean="0"/>
              <a:t>y de acuerdo a SK </a:t>
            </a:r>
            <a:r>
              <a:rPr lang="es-AR" dirty="0" err="1" smtClean="0"/>
              <a:t>hynix</a:t>
            </a:r>
            <a:r>
              <a:rPr lang="es-AR" dirty="0" smtClean="0"/>
              <a:t>, que cita un informe de </a:t>
            </a:r>
            <a:r>
              <a:rPr lang="es-AR" dirty="0" err="1" smtClean="0"/>
              <a:t>Omdia</a:t>
            </a:r>
            <a:r>
              <a:rPr lang="es-AR" dirty="0" smtClean="0"/>
              <a:t>, se espera que la demanda de estas memorias comience en 2021 y alcance un 43% de cuota de mercado para 2024.</a:t>
            </a:r>
          </a:p>
          <a:p>
            <a:endParaRPr lang="es-AR" b="1" dirty="0" smtClean="0"/>
          </a:p>
          <a:p>
            <a:r>
              <a:rPr lang="es-AR" b="1" dirty="0" smtClean="0"/>
              <a:t>DDR4</a:t>
            </a:r>
            <a:r>
              <a:rPr lang="es-AR" dirty="0" smtClean="0"/>
              <a:t>: Tasa de datos de hasta 3,2 GB/s, y tasa de transferencia máxima de 25,6 GB/s. </a:t>
            </a:r>
          </a:p>
          <a:p>
            <a:r>
              <a:rPr lang="es-AR" b="1" dirty="0" smtClean="0"/>
              <a:t>DDR5</a:t>
            </a:r>
            <a:r>
              <a:rPr lang="es-AR" dirty="0" smtClean="0"/>
              <a:t>: Tasa de datos de hasta 6,4 GB/s, y tasa de transferencia máxima de 51,2 GB/s.</a:t>
            </a:r>
            <a:endParaRPr lang="es-A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Memorias DDR VS GDDR</a:t>
            </a:r>
            <a:endParaRPr lang="es-AR" dirty="0"/>
          </a:p>
        </p:txBody>
      </p:sp>
      <p:sp>
        <p:nvSpPr>
          <p:cNvPr id="3" name="2 Marcador de contenido"/>
          <p:cNvSpPr>
            <a:spLocks noGrp="1"/>
          </p:cNvSpPr>
          <p:nvPr>
            <p:ph idx="1"/>
          </p:nvPr>
        </p:nvSpPr>
        <p:spPr/>
        <p:txBody>
          <a:bodyPr>
            <a:normAutofit/>
          </a:bodyPr>
          <a:lstStyle/>
          <a:p>
            <a:r>
              <a:rPr lang="es-AR" i="1" dirty="0" smtClean="0"/>
              <a:t>Se podría decir que la memoria DDR está diseñada para trabajar con información pequeña de manera muy rápida y que la memoria GDDR está diseñada para procesar muchos archivos grandes simultáneamente y cada uno de ellos de manera relativamente lenta.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cstate="print"/>
          <a:srcRect/>
          <a:stretch>
            <a:fillRect/>
          </a:stretch>
        </p:blipFill>
        <p:spPr bwMode="auto">
          <a:xfrm>
            <a:off x="5214942" y="1571612"/>
            <a:ext cx="2724885" cy="3757626"/>
          </a:xfrm>
          <a:prstGeom prst="rect">
            <a:avLst/>
          </a:prstGeom>
          <a:noFill/>
          <a:ln w="9525">
            <a:noFill/>
            <a:miter lim="800000"/>
            <a:headEnd/>
            <a:tailEnd/>
          </a:ln>
          <a:effectLst/>
        </p:spPr>
      </p:pic>
      <p:sp>
        <p:nvSpPr>
          <p:cNvPr id="2" name="1 Título"/>
          <p:cNvSpPr>
            <a:spLocks noGrp="1"/>
          </p:cNvSpPr>
          <p:nvPr>
            <p:ph type="title"/>
          </p:nvPr>
        </p:nvSpPr>
        <p:spPr/>
        <p:txBody>
          <a:bodyPr/>
          <a:lstStyle/>
          <a:p>
            <a:r>
              <a:rPr lang="es-AR" dirty="0" smtClean="0"/>
              <a:t>Memoria </a:t>
            </a:r>
            <a:r>
              <a:rPr lang="es-AR" dirty="0" err="1" smtClean="0"/>
              <a:t>Eprom</a:t>
            </a:r>
            <a:endParaRPr lang="es-AR" dirty="0"/>
          </a:p>
        </p:txBody>
      </p:sp>
      <p:cxnSp>
        <p:nvCxnSpPr>
          <p:cNvPr id="6" name="5 Conector recto de flecha"/>
          <p:cNvCxnSpPr/>
          <p:nvPr/>
        </p:nvCxnSpPr>
        <p:spPr>
          <a:xfrm>
            <a:off x="4572000" y="2357430"/>
            <a:ext cx="1785950" cy="10715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6 CuadroTexto"/>
          <p:cNvSpPr txBox="1"/>
          <p:nvPr/>
        </p:nvSpPr>
        <p:spPr>
          <a:xfrm>
            <a:off x="2214546" y="1714488"/>
            <a:ext cx="2571768" cy="923330"/>
          </a:xfrm>
          <a:prstGeom prst="rect">
            <a:avLst/>
          </a:prstGeom>
          <a:noFill/>
        </p:spPr>
        <p:txBody>
          <a:bodyPr wrap="square" rtlCol="0">
            <a:spAutoFit/>
          </a:bodyPr>
          <a:lstStyle/>
          <a:p>
            <a:r>
              <a:rPr lang="es-AR" dirty="0" smtClean="0"/>
              <a:t>Ventana por donde debe incidir la Luz UV para el borrado de la memoria</a:t>
            </a:r>
          </a:p>
        </p:txBody>
      </p:sp>
      <p:pic>
        <p:nvPicPr>
          <p:cNvPr id="8" name="Picture 2" descr="EEPROM - Wikipedia, la enciclopedia libre"/>
          <p:cNvPicPr>
            <a:picLocks noChangeAspect="1" noChangeArrowheads="1"/>
          </p:cNvPicPr>
          <p:nvPr/>
        </p:nvPicPr>
        <p:blipFill>
          <a:blip r:embed="rId3"/>
          <a:srcRect/>
          <a:stretch>
            <a:fillRect/>
          </a:stretch>
        </p:blipFill>
        <p:spPr bwMode="auto">
          <a:xfrm>
            <a:off x="571472" y="3143248"/>
            <a:ext cx="2214578" cy="2584426"/>
          </a:xfrm>
          <a:prstGeom prst="rect">
            <a:avLst/>
          </a:prstGeom>
          <a:noFill/>
        </p:spPr>
      </p:pic>
      <p:sp>
        <p:nvSpPr>
          <p:cNvPr id="10" name="9 CuadroTexto"/>
          <p:cNvSpPr txBox="1"/>
          <p:nvPr/>
        </p:nvSpPr>
        <p:spPr>
          <a:xfrm>
            <a:off x="3000364" y="5572140"/>
            <a:ext cx="1714512" cy="646331"/>
          </a:xfrm>
          <a:prstGeom prst="rect">
            <a:avLst/>
          </a:prstGeom>
          <a:noFill/>
        </p:spPr>
        <p:txBody>
          <a:bodyPr wrap="square" rtlCol="0">
            <a:spAutoFit/>
          </a:bodyPr>
          <a:lstStyle/>
          <a:p>
            <a:r>
              <a:rPr lang="es-AR" dirty="0" smtClean="0"/>
              <a:t>Memoria EEPROM</a:t>
            </a:r>
            <a:endParaRPr lang="es-AR" dirty="0"/>
          </a:p>
        </p:txBody>
      </p:sp>
      <p:cxnSp>
        <p:nvCxnSpPr>
          <p:cNvPr id="12" name="11 Conector recto de flecha"/>
          <p:cNvCxnSpPr/>
          <p:nvPr/>
        </p:nvCxnSpPr>
        <p:spPr>
          <a:xfrm rot="16200000" flipV="1">
            <a:off x="2714612" y="5000636"/>
            <a:ext cx="785818" cy="500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normAutofit fontScale="90000"/>
          </a:bodyPr>
          <a:lstStyle/>
          <a:p>
            <a:r>
              <a:rPr lang="es-AR" dirty="0" smtClean="0"/>
              <a:t>Ejemplo de memoria con interface serial</a:t>
            </a:r>
            <a:endParaRPr lang="es-AR" dirty="0"/>
          </a:p>
        </p:txBody>
      </p:sp>
      <p:pic>
        <p:nvPicPr>
          <p:cNvPr id="3074" name="Picture 2"/>
          <p:cNvPicPr>
            <a:picLocks noGrp="1" noChangeAspect="1" noChangeArrowheads="1"/>
          </p:cNvPicPr>
          <p:nvPr>
            <p:ph idx="1"/>
          </p:nvPr>
        </p:nvPicPr>
        <p:blipFill>
          <a:blip r:embed="rId2"/>
          <a:srcRect/>
          <a:stretch>
            <a:fillRect/>
          </a:stretch>
        </p:blipFill>
        <p:spPr bwMode="auto">
          <a:xfrm>
            <a:off x="1657667" y="1481138"/>
            <a:ext cx="5828665" cy="4525962"/>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285852" y="428604"/>
            <a:ext cx="6477469" cy="6153169"/>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1571604" y="357166"/>
            <a:ext cx="5110861" cy="6286544"/>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srcRect/>
          <a:stretch>
            <a:fillRect/>
          </a:stretch>
        </p:blipFill>
        <p:spPr bwMode="auto">
          <a:xfrm>
            <a:off x="1357290" y="642918"/>
            <a:ext cx="7154915" cy="5126055"/>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Dispositivos flash USB</a:t>
            </a:r>
            <a:endParaRPr lang="es-AR" dirty="0"/>
          </a:p>
        </p:txBody>
      </p:sp>
      <p:pic>
        <p:nvPicPr>
          <p:cNvPr id="6147" name="Picture 3"/>
          <p:cNvPicPr>
            <a:picLocks noGrp="1" noChangeAspect="1" noChangeArrowheads="1"/>
          </p:cNvPicPr>
          <p:nvPr>
            <p:ph idx="1"/>
          </p:nvPr>
        </p:nvPicPr>
        <p:blipFill>
          <a:blip r:embed="rId2"/>
          <a:srcRect/>
          <a:stretch>
            <a:fillRect/>
          </a:stretch>
        </p:blipFill>
        <p:spPr bwMode="auto">
          <a:xfrm>
            <a:off x="457200" y="1940142"/>
            <a:ext cx="8229600" cy="384607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Discos de Estado sólido</a:t>
            </a:r>
            <a:endParaRPr lang="es-AR" dirty="0"/>
          </a:p>
        </p:txBody>
      </p:sp>
      <p:pic>
        <p:nvPicPr>
          <p:cNvPr id="7170" name="Picture 2"/>
          <p:cNvPicPr>
            <a:picLocks noGrp="1" noChangeAspect="1" noChangeArrowheads="1"/>
          </p:cNvPicPr>
          <p:nvPr>
            <p:ph idx="1"/>
          </p:nvPr>
        </p:nvPicPr>
        <p:blipFill>
          <a:blip r:embed="rId2"/>
          <a:srcRect/>
          <a:stretch>
            <a:fillRect/>
          </a:stretch>
        </p:blipFill>
        <p:spPr bwMode="auto">
          <a:xfrm>
            <a:off x="2571736" y="1214422"/>
            <a:ext cx="3962400" cy="3962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92500" lnSpcReduction="10000"/>
          </a:bodyPr>
          <a:lstStyle/>
          <a:p>
            <a:r>
              <a:rPr lang="es-AR" dirty="0" smtClean="0"/>
              <a:t>Los computadores modernos implementan sus sistemas de memoria principal en base a módulos de memoria. Los módulos son tarjetas de circuito impreso que  disponen de los chips de memoria en cantidad y organización adecuada para el tamaño de  palabra soportado por la arquitectura del procesador utilizado. Estas tarjetas de circuito se insertan en zócalos  (</a:t>
            </a:r>
            <a:r>
              <a:rPr lang="es-AR" dirty="0" err="1" smtClean="0"/>
              <a:t>memory</a:t>
            </a:r>
            <a:r>
              <a:rPr lang="es-AR" dirty="0" smtClean="0"/>
              <a:t> sockets) previstos en las placas principales (</a:t>
            </a:r>
            <a:r>
              <a:rPr lang="es-AR" dirty="0" err="1" smtClean="0"/>
              <a:t>mother</a:t>
            </a:r>
            <a:r>
              <a:rPr lang="es-AR" dirty="0" smtClean="0"/>
              <a:t> </a:t>
            </a:r>
            <a:r>
              <a:rPr lang="es-AR" dirty="0" err="1" smtClean="0"/>
              <a:t>boards</a:t>
            </a:r>
            <a:r>
              <a:rPr lang="es-AR" dirty="0" smtClean="0"/>
              <a:t>) de los computadores a tales efectos. </a:t>
            </a:r>
          </a:p>
          <a:p>
            <a:pPr>
              <a:buNone/>
            </a:pPr>
            <a:endParaRPr lang="es-AR" dirty="0"/>
          </a:p>
        </p:txBody>
      </p:sp>
      <p:sp>
        <p:nvSpPr>
          <p:cNvPr id="2" name="1 Título"/>
          <p:cNvSpPr>
            <a:spLocks noGrp="1"/>
          </p:cNvSpPr>
          <p:nvPr>
            <p:ph type="title"/>
          </p:nvPr>
        </p:nvSpPr>
        <p:spPr/>
        <p:txBody>
          <a:bodyPr>
            <a:normAutofit/>
          </a:bodyPr>
          <a:lstStyle/>
          <a:p>
            <a:r>
              <a:rPr lang="es-AR" dirty="0" smtClean="0"/>
              <a:t>Módulos de Memoria</a:t>
            </a:r>
            <a:endParaRPr lang="es-A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a:srcRect/>
          <a:stretch>
            <a:fillRect/>
          </a:stretch>
        </p:blipFill>
        <p:spPr bwMode="auto">
          <a:xfrm>
            <a:off x="583495" y="1600200"/>
            <a:ext cx="7977010"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Discos de estado sólido SSD</a:t>
            </a:r>
            <a:endParaRPr lang="es-AR" dirty="0"/>
          </a:p>
        </p:txBody>
      </p:sp>
      <p:pic>
        <p:nvPicPr>
          <p:cNvPr id="9218" name="Picture 2"/>
          <p:cNvPicPr>
            <a:picLocks noGrp="1" noChangeAspect="1" noChangeArrowheads="1"/>
          </p:cNvPicPr>
          <p:nvPr>
            <p:ph idx="1"/>
          </p:nvPr>
        </p:nvPicPr>
        <p:blipFill>
          <a:blip r:embed="rId3"/>
          <a:srcRect/>
          <a:stretch>
            <a:fillRect/>
          </a:stretch>
        </p:blipFill>
        <p:spPr bwMode="auto">
          <a:xfrm>
            <a:off x="1285852" y="1428736"/>
            <a:ext cx="6494355"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Discos mecánicos</a:t>
            </a:r>
            <a:endParaRPr lang="es-AR" dirty="0"/>
          </a:p>
        </p:txBody>
      </p:sp>
      <p:pic>
        <p:nvPicPr>
          <p:cNvPr id="10244" name="Picture 4"/>
          <p:cNvPicPr>
            <a:picLocks noChangeAspect="1" noChangeArrowheads="1"/>
          </p:cNvPicPr>
          <p:nvPr/>
        </p:nvPicPr>
        <p:blipFill>
          <a:blip r:embed="rId2"/>
          <a:srcRect/>
          <a:stretch>
            <a:fillRect/>
          </a:stretch>
        </p:blipFill>
        <p:spPr bwMode="auto">
          <a:xfrm>
            <a:off x="1643042" y="1214422"/>
            <a:ext cx="5572164" cy="536890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Imagen de un disco mecánico</a:t>
            </a:r>
            <a:endParaRPr lang="es-AR" dirty="0"/>
          </a:p>
        </p:txBody>
      </p:sp>
      <p:pic>
        <p:nvPicPr>
          <p:cNvPr id="1026" name="Picture 2"/>
          <p:cNvPicPr>
            <a:picLocks noGrp="1" noChangeAspect="1" noChangeArrowheads="1"/>
          </p:cNvPicPr>
          <p:nvPr>
            <p:ph idx="1"/>
          </p:nvPr>
        </p:nvPicPr>
        <p:blipFill>
          <a:blip r:embed="rId2"/>
          <a:srcRect/>
          <a:stretch>
            <a:fillRect/>
          </a:stretch>
        </p:blipFill>
        <p:spPr bwMode="auto">
          <a:xfrm>
            <a:off x="1174914" y="1600200"/>
            <a:ext cx="6794171" cy="4525963"/>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SSD - discos mecánicos </a:t>
            </a:r>
            <a:endParaRPr lang="es-AR" dirty="0"/>
          </a:p>
        </p:txBody>
      </p:sp>
      <p:pic>
        <p:nvPicPr>
          <p:cNvPr id="11266" name="Picture 2"/>
          <p:cNvPicPr>
            <a:picLocks noGrp="1" noChangeAspect="1" noChangeArrowheads="1"/>
          </p:cNvPicPr>
          <p:nvPr>
            <p:ph idx="1"/>
          </p:nvPr>
        </p:nvPicPr>
        <p:blipFill>
          <a:blip r:embed="rId2"/>
          <a:srcRect/>
          <a:stretch>
            <a:fillRect/>
          </a:stretch>
        </p:blipFill>
        <p:spPr bwMode="auto">
          <a:xfrm>
            <a:off x="1884436" y="1600200"/>
            <a:ext cx="5375128"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Arreglos de Discos </a:t>
            </a:r>
            <a:endParaRPr lang="es-AR" dirty="0"/>
          </a:p>
        </p:txBody>
      </p:sp>
      <p:sp>
        <p:nvSpPr>
          <p:cNvPr id="3" name="2 Marcador de contenido"/>
          <p:cNvSpPr>
            <a:spLocks noGrp="1"/>
          </p:cNvSpPr>
          <p:nvPr>
            <p:ph idx="1"/>
          </p:nvPr>
        </p:nvSpPr>
        <p:spPr/>
        <p:txBody>
          <a:bodyPr>
            <a:normAutofit fontScale="62500" lnSpcReduction="20000"/>
          </a:bodyPr>
          <a:lstStyle/>
          <a:p>
            <a:r>
              <a:rPr lang="es-AR" dirty="0" smtClean="0"/>
              <a:t>Un arreglo redundante de discos independientes (RAID por sus siglas en inglés) es normalmente usado para la protección de la información o incremento del desempeño al acceso de los discos duros. Existen distintos  arreglos y los más usados en la industria son: 0, 1, 5 y el 0+1 ó 10, siendo este último el de mayor desempeño, protección y costo.</a:t>
            </a:r>
          </a:p>
          <a:p>
            <a:r>
              <a:rPr lang="es-AR" dirty="0" smtClean="0"/>
              <a:t>“Actualmente prevalece el uso de este tipo de configuraciones para la protección de la información, pero la industria del almacenamiento y las aplicaciones están evolucionando. Al día de hoy el fabricante de software o la industria del hardware nos entregan soluciones que nos permiten despreocuparnos en cierto grado en la definición del tipo de arreglo a utilizar o para qué archivos en específico los necesitamos. Obviamente estas soluciones son las de mayor costo y mejor desempeño” </a:t>
            </a:r>
          </a:p>
          <a:p>
            <a:r>
              <a:rPr lang="es-AR" dirty="0" smtClean="0"/>
              <a:t>los arreglos de disco tienen dos propósitos fundamentales</a:t>
            </a:r>
          </a:p>
          <a:p>
            <a:pPr lvl="1"/>
            <a:r>
              <a:rPr lang="es-AR" dirty="0" smtClean="0"/>
              <a:t> 1.- Protección de la información </a:t>
            </a:r>
          </a:p>
          <a:p>
            <a:pPr lvl="1"/>
            <a:r>
              <a:rPr lang="es-AR" dirty="0" smtClean="0"/>
              <a:t>2.- Mejorar el desempeño de aplicaciones</a:t>
            </a:r>
          </a:p>
          <a:p>
            <a:endParaRPr lang="es-A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b="1" dirty="0" smtClean="0"/>
              <a:t> Arreglos de Discos RAID</a:t>
            </a:r>
            <a:endParaRPr lang="es-AR" dirty="0"/>
          </a:p>
        </p:txBody>
      </p:sp>
      <p:sp>
        <p:nvSpPr>
          <p:cNvPr id="3" name="2 Marcador de contenido"/>
          <p:cNvSpPr>
            <a:spLocks noGrp="1"/>
          </p:cNvSpPr>
          <p:nvPr>
            <p:ph idx="1"/>
          </p:nvPr>
        </p:nvSpPr>
        <p:spPr/>
        <p:txBody>
          <a:bodyPr>
            <a:normAutofit fontScale="92500" lnSpcReduction="10000"/>
          </a:bodyPr>
          <a:lstStyle/>
          <a:p>
            <a:r>
              <a:rPr lang="es-AR" dirty="0" smtClean="0"/>
              <a:t>RAID proviene del acrónimo del inglés “</a:t>
            </a:r>
            <a:r>
              <a:rPr lang="es-AR" dirty="0" err="1" smtClean="0"/>
              <a:t>Redundant</a:t>
            </a:r>
            <a:r>
              <a:rPr lang="es-AR" dirty="0" smtClean="0"/>
              <a:t> </a:t>
            </a:r>
            <a:r>
              <a:rPr lang="es-AR" dirty="0" err="1" smtClean="0"/>
              <a:t>Array</a:t>
            </a:r>
            <a:r>
              <a:rPr lang="es-AR" dirty="0" smtClean="0"/>
              <a:t> of </a:t>
            </a:r>
            <a:r>
              <a:rPr lang="es-AR" dirty="0" err="1" smtClean="0"/>
              <a:t>Independent</a:t>
            </a:r>
            <a:r>
              <a:rPr lang="es-AR" dirty="0" smtClean="0"/>
              <a:t> Disks”, que significa matriz redundante de discos independientes. Un RAID es un método de combinación de varios discos duros para formar una unidad lógica única en la que se almacenan los datos de forma redundante. Ofrece mayor tolerancia a fallos y más altos niveles de rendimiento que un sólo disco duro o un grupo de discos duros independientes.</a:t>
            </a:r>
          </a:p>
          <a:p>
            <a:endParaRPr lang="es-A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Raid 0</a:t>
            </a:r>
            <a:endParaRPr lang="es-AR" dirty="0"/>
          </a:p>
        </p:txBody>
      </p:sp>
      <p:sp>
        <p:nvSpPr>
          <p:cNvPr id="3" name="2 Marcador de contenido"/>
          <p:cNvSpPr>
            <a:spLocks noGrp="1"/>
          </p:cNvSpPr>
          <p:nvPr>
            <p:ph idx="1"/>
          </p:nvPr>
        </p:nvSpPr>
        <p:spPr/>
        <p:txBody>
          <a:bodyPr>
            <a:normAutofit/>
          </a:bodyPr>
          <a:lstStyle/>
          <a:p>
            <a:r>
              <a:rPr lang="es-AR" sz="1800" dirty="0" smtClean="0"/>
              <a:t>Conocido como distribuido (</a:t>
            </a:r>
            <a:r>
              <a:rPr lang="es-AR" sz="1800" dirty="0" err="1" smtClean="0"/>
              <a:t>striping</a:t>
            </a:r>
            <a:r>
              <a:rPr lang="es-AR" sz="1800" dirty="0" smtClean="0"/>
              <a:t>), Se necesitan al menos dos discos  y pueden ser de diferentes capacidades, aunque la matriz tomará como referencia el de menor capacidad. Por lo tanto, si tenemos unos de 1TB y otro de 500 GB, no se formará una matriz de 1,5 TB, sino, serán 500 + 500 GB, por lo tanto, la matriz tendrá una capacidad de 1 TB.</a:t>
            </a:r>
          </a:p>
          <a:p>
            <a:r>
              <a:rPr lang="es-AR" sz="1800" dirty="0" smtClean="0"/>
              <a:t>La información se escribe de forma alterna en cada uno de los discos que forman la matriz. Esto hace que los datos se envíen de forma paralela, y que la velocidad a la que fluyen los datos pueda llegar a ser literalmente el doble que si tuviéramos sólo un disco. </a:t>
            </a:r>
            <a:r>
              <a:rPr lang="es-AR" sz="1800" b="1" dirty="0" smtClean="0"/>
              <a:t>La parte negativa es que los datos no se van a duplicar</a:t>
            </a:r>
            <a:r>
              <a:rPr lang="es-AR" sz="1800" dirty="0" smtClean="0"/>
              <a:t>, y no hay  redundancia, si hay una falla en un disco o en algún archivo, se pierden los datos.</a:t>
            </a:r>
          </a:p>
          <a:p>
            <a:endParaRPr lang="es-AR" sz="1800" dirty="0" smtClean="0"/>
          </a:p>
          <a:p>
            <a:endParaRPr lang="es-AR" dirty="0"/>
          </a:p>
        </p:txBody>
      </p:sp>
      <p:pic>
        <p:nvPicPr>
          <p:cNvPr id="1029" name="Picture 5"/>
          <p:cNvPicPr>
            <a:picLocks noChangeAspect="1" noChangeArrowheads="1"/>
          </p:cNvPicPr>
          <p:nvPr/>
        </p:nvPicPr>
        <p:blipFill>
          <a:blip r:embed="rId2"/>
          <a:srcRect/>
          <a:stretch>
            <a:fillRect/>
          </a:stretch>
        </p:blipFill>
        <p:spPr bwMode="auto">
          <a:xfrm>
            <a:off x="1142976" y="4500570"/>
            <a:ext cx="2381250" cy="1704975"/>
          </a:xfrm>
          <a:prstGeom prst="rect">
            <a:avLst/>
          </a:prstGeom>
          <a:noFill/>
          <a:ln w="9525">
            <a:noFill/>
            <a:miter lim="800000"/>
            <a:headEnd/>
            <a:tailEnd/>
          </a:ln>
          <a:effectLst/>
        </p:spPr>
      </p:pic>
      <p:pic>
        <p:nvPicPr>
          <p:cNvPr id="1030" name="Picture 6"/>
          <p:cNvPicPr>
            <a:picLocks noChangeAspect="1" noChangeArrowheads="1"/>
          </p:cNvPicPr>
          <p:nvPr/>
        </p:nvPicPr>
        <p:blipFill>
          <a:blip r:embed="rId3"/>
          <a:srcRect/>
          <a:stretch>
            <a:fillRect/>
          </a:stretch>
        </p:blipFill>
        <p:spPr bwMode="auto">
          <a:xfrm>
            <a:off x="6072198" y="4429132"/>
            <a:ext cx="1463503" cy="1933598"/>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RAID 1</a:t>
            </a:r>
            <a:endParaRPr lang="es-AR" dirty="0"/>
          </a:p>
        </p:txBody>
      </p:sp>
      <p:sp>
        <p:nvSpPr>
          <p:cNvPr id="3" name="2 Marcador de contenido"/>
          <p:cNvSpPr>
            <a:spLocks noGrp="1"/>
          </p:cNvSpPr>
          <p:nvPr>
            <p:ph idx="1"/>
          </p:nvPr>
        </p:nvSpPr>
        <p:spPr/>
        <p:txBody>
          <a:bodyPr>
            <a:normAutofit/>
          </a:bodyPr>
          <a:lstStyle/>
          <a:p>
            <a:r>
              <a:rPr lang="es-AR" sz="2000" dirty="0" smtClean="0"/>
              <a:t>Este tipo de arreglo se conoce como Espejeo (</a:t>
            </a:r>
            <a:r>
              <a:rPr lang="es-AR" sz="2000" dirty="0" err="1" smtClean="0"/>
              <a:t>Mirroring</a:t>
            </a:r>
            <a:r>
              <a:rPr lang="es-AR" sz="2000" dirty="0" smtClean="0"/>
              <a:t>), porque su conjunto de discos los utiliza como espejos. La información esta duplicada. Esto implica que puede recuperarse ante fallos. El </a:t>
            </a:r>
            <a:r>
              <a:rPr lang="es-AR" sz="2000" dirty="0" err="1" smtClean="0"/>
              <a:t>array</a:t>
            </a:r>
            <a:r>
              <a:rPr lang="es-AR" sz="2000" dirty="0" smtClean="0"/>
              <a:t> tiene el tamaño del menor al igual que en la RAID0  , tiene un incremento en el desempeño de la lectura/ escritura  de información.</a:t>
            </a:r>
            <a:endParaRPr lang="es-AR" sz="2000" dirty="0"/>
          </a:p>
        </p:txBody>
      </p:sp>
      <p:pic>
        <p:nvPicPr>
          <p:cNvPr id="2050" name="Picture 2"/>
          <p:cNvPicPr>
            <a:picLocks noChangeAspect="1" noChangeArrowheads="1"/>
          </p:cNvPicPr>
          <p:nvPr/>
        </p:nvPicPr>
        <p:blipFill>
          <a:blip r:embed="rId2"/>
          <a:srcRect/>
          <a:stretch>
            <a:fillRect/>
          </a:stretch>
        </p:blipFill>
        <p:spPr bwMode="auto">
          <a:xfrm>
            <a:off x="3500430" y="3857628"/>
            <a:ext cx="1190625" cy="197167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5500694" y="3857628"/>
            <a:ext cx="1346606" cy="2071702"/>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RAID 5</a:t>
            </a:r>
            <a:endParaRPr lang="es-AR" dirty="0"/>
          </a:p>
        </p:txBody>
      </p:sp>
      <p:sp>
        <p:nvSpPr>
          <p:cNvPr id="3" name="2 Marcador de contenido"/>
          <p:cNvSpPr>
            <a:spLocks noGrp="1"/>
          </p:cNvSpPr>
          <p:nvPr>
            <p:ph idx="1"/>
          </p:nvPr>
        </p:nvSpPr>
        <p:spPr/>
        <p:txBody>
          <a:bodyPr>
            <a:normAutofit/>
          </a:bodyPr>
          <a:lstStyle/>
          <a:p>
            <a:r>
              <a:rPr lang="es-AR" sz="1800" dirty="0" smtClean="0"/>
              <a:t>Este tipo de arreglo se denomina también como distribuido con paridad. Este tipo de arreglos distribuye la información en todo el conjunto de discos. A diferencia del </a:t>
            </a:r>
            <a:r>
              <a:rPr lang="es-AR" sz="1800" dirty="0" err="1" smtClean="0"/>
              <a:t>RAIDø</a:t>
            </a:r>
            <a:r>
              <a:rPr lang="es-AR" sz="1800" dirty="0" smtClean="0"/>
              <a:t>, RAID5 elabora un bit de paridad con el cual es posible reconstruir la información del arreglo en caso de la pérdida de alguno de los discos. La información y los bits de paridad son distribuidos en todos los discos, garantizando que siempre se encontrarán en discos distintos. RAID5 tiene un mejor desempeño que RAID1, pero cuando uno de los discos falla, el desempeño de la lectura llega a degradarse. Se necesitan al menos 3 Discos.</a:t>
            </a:r>
            <a:endParaRPr lang="es-AR" sz="1800" dirty="0"/>
          </a:p>
        </p:txBody>
      </p:sp>
      <p:pic>
        <p:nvPicPr>
          <p:cNvPr id="3074" name="Picture 2"/>
          <p:cNvPicPr>
            <a:picLocks noChangeAspect="1" noChangeArrowheads="1"/>
          </p:cNvPicPr>
          <p:nvPr/>
        </p:nvPicPr>
        <p:blipFill>
          <a:blip r:embed="rId2"/>
          <a:srcRect/>
          <a:stretch>
            <a:fillRect/>
          </a:stretch>
        </p:blipFill>
        <p:spPr bwMode="auto">
          <a:xfrm>
            <a:off x="2000232" y="3857628"/>
            <a:ext cx="2695575" cy="200025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cstate="print"/>
          <a:srcRect/>
          <a:stretch>
            <a:fillRect/>
          </a:stretch>
        </p:blipFill>
        <p:spPr bwMode="auto">
          <a:xfrm>
            <a:off x="5357818" y="4000504"/>
            <a:ext cx="2382774" cy="1764742"/>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40000" lnSpcReduction="20000"/>
          </a:bodyPr>
          <a:lstStyle/>
          <a:p>
            <a:r>
              <a:rPr lang="es-AR" sz="3500" b="1" dirty="0" smtClean="0">
                <a:latin typeface="Arial" pitchFamily="34" charset="0"/>
                <a:cs typeface="Arial" pitchFamily="34" charset="0"/>
              </a:rPr>
              <a:t>DDR SDRAM </a:t>
            </a:r>
            <a:r>
              <a:rPr lang="es-AR" sz="3500" dirty="0" smtClean="0">
                <a:latin typeface="Arial" pitchFamily="34" charset="0"/>
                <a:cs typeface="Arial" pitchFamily="34" charset="0"/>
              </a:rPr>
              <a:t>Estas memorias utilizan ambos flancos del reloj para realizar las operaciones, de allí que reciben el nombre de </a:t>
            </a:r>
            <a:r>
              <a:rPr lang="es-AR" sz="3500" b="1" dirty="0" err="1" smtClean="0">
                <a:latin typeface="Arial" pitchFamily="34" charset="0"/>
                <a:cs typeface="Arial" pitchFamily="34" charset="0"/>
              </a:rPr>
              <a:t>D</a:t>
            </a:r>
            <a:r>
              <a:rPr lang="es-AR" sz="3500" dirty="0" err="1" smtClean="0">
                <a:latin typeface="Arial" pitchFamily="34" charset="0"/>
                <a:cs typeface="Arial" pitchFamily="34" charset="0"/>
              </a:rPr>
              <a:t>ouble</a:t>
            </a:r>
            <a:r>
              <a:rPr lang="es-AR" sz="3500" dirty="0" smtClean="0">
                <a:latin typeface="Arial" pitchFamily="34" charset="0"/>
                <a:cs typeface="Arial" pitchFamily="34" charset="0"/>
              </a:rPr>
              <a:t> </a:t>
            </a:r>
            <a:r>
              <a:rPr lang="es-AR" sz="3500" b="1" dirty="0" smtClean="0">
                <a:latin typeface="Arial" pitchFamily="34" charset="0"/>
                <a:cs typeface="Arial" pitchFamily="34" charset="0"/>
              </a:rPr>
              <a:t>D</a:t>
            </a:r>
            <a:r>
              <a:rPr lang="es-AR" sz="3500" dirty="0" smtClean="0">
                <a:latin typeface="Arial" pitchFamily="34" charset="0"/>
                <a:cs typeface="Arial" pitchFamily="34" charset="0"/>
              </a:rPr>
              <a:t>ata </a:t>
            </a:r>
            <a:r>
              <a:rPr lang="es-AR" sz="3500" b="1" dirty="0" err="1" smtClean="0">
                <a:latin typeface="Arial" pitchFamily="34" charset="0"/>
                <a:cs typeface="Arial" pitchFamily="34" charset="0"/>
              </a:rPr>
              <a:t>R</a:t>
            </a:r>
            <a:r>
              <a:rPr lang="es-AR" sz="3500" dirty="0" err="1" smtClean="0">
                <a:latin typeface="Arial" pitchFamily="34" charset="0"/>
                <a:cs typeface="Arial" pitchFamily="34" charset="0"/>
              </a:rPr>
              <a:t>ate</a:t>
            </a:r>
            <a:r>
              <a:rPr lang="es-AR" sz="3500" dirty="0" smtClean="0">
                <a:latin typeface="Arial" pitchFamily="34" charset="0"/>
                <a:cs typeface="Arial" pitchFamily="34" charset="0"/>
              </a:rPr>
              <a:t> (Transferencia de Datos Doble). Son un desarrollo estándar realizado por un conjunto de fabricantes para enfrentar el diseño patentado de </a:t>
            </a:r>
            <a:r>
              <a:rPr lang="es-AR" sz="3500" dirty="0" err="1" smtClean="0">
                <a:latin typeface="Arial" pitchFamily="34" charset="0"/>
                <a:cs typeface="Arial" pitchFamily="34" charset="0"/>
              </a:rPr>
              <a:t>Rambus</a:t>
            </a:r>
            <a:r>
              <a:rPr lang="es-AR" sz="3500" dirty="0" smtClean="0">
                <a:latin typeface="Arial" pitchFamily="34" charset="0"/>
                <a:cs typeface="Arial" pitchFamily="34" charset="0"/>
              </a:rPr>
              <a:t>.</a:t>
            </a:r>
          </a:p>
          <a:p>
            <a:r>
              <a:rPr lang="es-AR" sz="3500" b="1" dirty="0" smtClean="0">
                <a:latin typeface="Arial" pitchFamily="34" charset="0"/>
                <a:cs typeface="Arial" pitchFamily="34" charset="0"/>
              </a:rPr>
              <a:t>DDR2 SDRAM </a:t>
            </a:r>
            <a:r>
              <a:rPr lang="es-AR" sz="3500" dirty="0" smtClean="0">
                <a:latin typeface="Arial" pitchFamily="34" charset="0"/>
                <a:cs typeface="Arial" pitchFamily="34" charset="0"/>
              </a:rPr>
              <a:t>Son la evolución tecnológica de las DDR, con un diseño pensado en aumentar la frecuencia de trabajo. Son técnicamente incompatibles (trabajan a otro voltaje de alimentación y poseen un encapsulado totalmente distinto).  Las variantes disponibles son: </a:t>
            </a:r>
          </a:p>
          <a:p>
            <a:pPr>
              <a:buNone/>
            </a:pPr>
            <a:r>
              <a:rPr lang="es-AR" sz="3500" dirty="0" smtClean="0">
                <a:latin typeface="Arial" pitchFamily="34" charset="0"/>
                <a:cs typeface="Arial" pitchFamily="34" charset="0"/>
              </a:rPr>
              <a:t>	DDR2-400: reloj de 200 MHz (equivale a 400 MHz, también denominada PC2-3200)</a:t>
            </a:r>
          </a:p>
          <a:p>
            <a:pPr>
              <a:buNone/>
            </a:pPr>
            <a:r>
              <a:rPr lang="es-AR" sz="3500" dirty="0" smtClean="0">
                <a:latin typeface="Arial" pitchFamily="34" charset="0"/>
                <a:cs typeface="Arial" pitchFamily="34" charset="0"/>
              </a:rPr>
              <a:t>	DDR2-533: reloj de 266 MHz (equivale a 533 MHz, también denominada PC2-4200)</a:t>
            </a:r>
          </a:p>
          <a:p>
            <a:pPr>
              <a:buNone/>
            </a:pPr>
            <a:r>
              <a:rPr lang="es-AR" sz="3500" dirty="0" smtClean="0">
                <a:latin typeface="Arial" pitchFamily="34" charset="0"/>
                <a:cs typeface="Arial" pitchFamily="34" charset="0"/>
              </a:rPr>
              <a:t>	DDR2-667: reloj de 333 MHz (equivale a 667 MHz, también denominada PC2-5300)</a:t>
            </a:r>
          </a:p>
          <a:p>
            <a:pPr>
              <a:buNone/>
            </a:pPr>
            <a:r>
              <a:rPr lang="es-AR" sz="3500" dirty="0" smtClean="0">
                <a:latin typeface="Arial" pitchFamily="34" charset="0"/>
                <a:cs typeface="Arial" pitchFamily="34" charset="0"/>
              </a:rPr>
              <a:t>	DDR2-800: reloj de 400 MHz (equivale a 800 MHz, también denominada PC2-6400)</a:t>
            </a:r>
          </a:p>
          <a:p>
            <a:pPr>
              <a:buNone/>
            </a:pPr>
            <a:r>
              <a:rPr lang="es-AR" sz="3500" dirty="0" smtClean="0">
                <a:latin typeface="Arial" pitchFamily="34" charset="0"/>
                <a:cs typeface="Arial" pitchFamily="34" charset="0"/>
              </a:rPr>
              <a:t>	DDR2-1066: reloj de 533 MHz (equivale a 1066 MHz, también denominada PC2-5300)</a:t>
            </a:r>
          </a:p>
          <a:p>
            <a:r>
              <a:rPr lang="es-AR" sz="3500" b="1" dirty="0" smtClean="0">
                <a:latin typeface="Arial" pitchFamily="34" charset="0"/>
                <a:cs typeface="Arial" pitchFamily="34" charset="0"/>
              </a:rPr>
              <a:t>DDR3,4,5  SDRAM </a:t>
            </a:r>
            <a:r>
              <a:rPr lang="es-AR" sz="3500" dirty="0" smtClean="0">
                <a:latin typeface="Arial" pitchFamily="34" charset="0"/>
                <a:cs typeface="Arial" pitchFamily="34" charset="0"/>
              </a:rPr>
              <a:t>Son el siguiente paso en la evolución tecnológica de las DDR, con mayor frecuencia  de trabajo y menor consumo (basado en un voltaje de trabajo menor). También son técnicamente incompatibles con las DDR2 y las DDR.</a:t>
            </a:r>
          </a:p>
          <a:p>
            <a:r>
              <a:rPr lang="es-AR" sz="3500" b="1" dirty="0" smtClean="0">
                <a:latin typeface="Arial" pitchFamily="34" charset="0"/>
                <a:cs typeface="Arial" pitchFamily="34" charset="0"/>
              </a:rPr>
              <a:t>VRAM  </a:t>
            </a:r>
            <a:r>
              <a:rPr lang="es-AR" sz="3500" dirty="0" smtClean="0">
                <a:latin typeface="Arial" pitchFamily="34" charset="0"/>
                <a:cs typeface="Arial" pitchFamily="34" charset="0"/>
              </a:rPr>
              <a:t>Para los controladores de video de los computadores se utiliza un tipo especial de memoria (ya sea basada en tecnología SRAM o DRAM), que se denomina Video RAM y cuya característica principal es contar con "doble puerta". Es decir son dispositivos que  pueden ser leídos a la misma vez que escritos (en direcciones distintas). Esto es útil para poder mantener el refresco de la información en el monitor a una velocidad constante (leyendo) a la misma vez que el programa actualiza la información a desplegar en la pantalla (escribiendo). Este tipo de memoria son como los "</a:t>
            </a:r>
            <a:r>
              <a:rPr lang="es-AR" sz="3500" dirty="0" err="1" smtClean="0">
                <a:latin typeface="Arial" pitchFamily="34" charset="0"/>
                <a:cs typeface="Arial" pitchFamily="34" charset="0"/>
              </a:rPr>
              <a:t>latch</a:t>
            </a:r>
            <a:r>
              <a:rPr lang="es-AR" sz="3500" dirty="0" smtClean="0">
                <a:latin typeface="Arial" pitchFamily="34" charset="0"/>
                <a:cs typeface="Arial" pitchFamily="34" charset="0"/>
              </a:rPr>
              <a:t>" pero organizados en múltiples palabras</a:t>
            </a:r>
          </a:p>
          <a:p>
            <a:endParaRPr lang="es-AR" dirty="0" smtClean="0"/>
          </a:p>
          <a:p>
            <a:endParaRPr lang="es-AR" dirty="0" smtClean="0"/>
          </a:p>
        </p:txBody>
      </p:sp>
      <p:sp>
        <p:nvSpPr>
          <p:cNvPr id="2" name="1 Título"/>
          <p:cNvSpPr>
            <a:spLocks noGrp="1"/>
          </p:cNvSpPr>
          <p:nvPr>
            <p:ph type="title"/>
          </p:nvPr>
        </p:nvSpPr>
        <p:spPr/>
        <p:txBody>
          <a:bodyPr/>
          <a:lstStyle/>
          <a:p>
            <a:r>
              <a:rPr lang="es-AR" dirty="0" smtClean="0"/>
              <a:t>Memorias Volátiles</a:t>
            </a:r>
            <a:endParaRPr lang="es-AR"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RAID 10 ( 0+1)</a:t>
            </a:r>
            <a:endParaRPr lang="es-AR" dirty="0"/>
          </a:p>
        </p:txBody>
      </p:sp>
      <p:sp>
        <p:nvSpPr>
          <p:cNvPr id="3" name="2 Marcador de contenido"/>
          <p:cNvSpPr>
            <a:spLocks noGrp="1"/>
          </p:cNvSpPr>
          <p:nvPr>
            <p:ph idx="1"/>
          </p:nvPr>
        </p:nvSpPr>
        <p:spPr/>
        <p:txBody>
          <a:bodyPr>
            <a:normAutofit/>
          </a:bodyPr>
          <a:lstStyle/>
          <a:p>
            <a:r>
              <a:rPr lang="es-AR" sz="1800" dirty="0" smtClean="0"/>
              <a:t>Este tipo de arreglo es una mezcla del arreglo distribuido y espejeo. La información se distribuye en un conjunto de discos como un </a:t>
            </a:r>
            <a:r>
              <a:rPr lang="es-AR" sz="1800" dirty="0" err="1" smtClean="0"/>
              <a:t>RAIDø</a:t>
            </a:r>
            <a:r>
              <a:rPr lang="es-AR" sz="1800" dirty="0" smtClean="0"/>
              <a:t> y, a su vez, este conjunto de discos es espejeado a otro conjunto de discos como un RAID1. RAID10 provee el nivel de protección y desempeño más alto para escritura y lectura que cualquier otro arreglo, debido a que contiene los beneficios de los arreglos distribuidos y espejo. Su único problema es el costo de implementación, al tener que usar siempre el doble discos.</a:t>
            </a:r>
            <a:endParaRPr lang="es-AR" sz="18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USO de ARREGLOS de discos</a:t>
            </a:r>
            <a:endParaRPr lang="es-AR" dirty="0"/>
          </a:p>
        </p:txBody>
      </p:sp>
      <p:sp>
        <p:nvSpPr>
          <p:cNvPr id="3" name="2 Marcador de contenido"/>
          <p:cNvSpPr>
            <a:spLocks noGrp="1"/>
          </p:cNvSpPr>
          <p:nvPr>
            <p:ph idx="1"/>
          </p:nvPr>
        </p:nvSpPr>
        <p:spPr/>
        <p:txBody>
          <a:bodyPr/>
          <a:lstStyle/>
          <a:p>
            <a:r>
              <a:rPr lang="fr-FR" dirty="0" smtClean="0"/>
              <a:t> </a:t>
            </a:r>
            <a:r>
              <a:rPr lang="fr-FR" dirty="0" err="1" smtClean="0"/>
              <a:t>Ejemplos</a:t>
            </a:r>
            <a:r>
              <a:rPr lang="fr-FR" dirty="0" smtClean="0"/>
              <a:t> de </a:t>
            </a:r>
            <a:r>
              <a:rPr lang="fr-FR" dirty="0" err="1" smtClean="0"/>
              <a:t>uso</a:t>
            </a:r>
            <a:r>
              <a:rPr lang="fr-FR" dirty="0" smtClean="0"/>
              <a:t>.</a:t>
            </a:r>
            <a:endParaRPr lang="es-AR" dirty="0"/>
          </a:p>
        </p:txBody>
      </p:sp>
      <p:pic>
        <p:nvPicPr>
          <p:cNvPr id="4099" name="Picture 3"/>
          <p:cNvPicPr>
            <a:picLocks noChangeAspect="1" noChangeArrowheads="1"/>
          </p:cNvPicPr>
          <p:nvPr/>
        </p:nvPicPr>
        <p:blipFill>
          <a:blip r:embed="rId2"/>
          <a:srcRect/>
          <a:stretch>
            <a:fillRect/>
          </a:stretch>
        </p:blipFill>
        <p:spPr bwMode="auto">
          <a:xfrm>
            <a:off x="285720" y="2214554"/>
            <a:ext cx="3714744" cy="1581069"/>
          </a:xfrm>
          <a:prstGeom prst="rect">
            <a:avLst/>
          </a:prstGeom>
          <a:noFill/>
          <a:ln w="9525">
            <a:noFill/>
            <a:miter lim="800000"/>
            <a:headEnd/>
            <a:tailEnd/>
          </a:ln>
          <a:effectLst/>
        </p:spPr>
      </p:pic>
      <p:pic>
        <p:nvPicPr>
          <p:cNvPr id="4100" name="Picture 4"/>
          <p:cNvPicPr>
            <a:picLocks noChangeAspect="1" noChangeArrowheads="1"/>
          </p:cNvPicPr>
          <p:nvPr/>
        </p:nvPicPr>
        <p:blipFill>
          <a:blip r:embed="rId3"/>
          <a:srcRect/>
          <a:stretch>
            <a:fillRect/>
          </a:stretch>
        </p:blipFill>
        <p:spPr bwMode="auto">
          <a:xfrm>
            <a:off x="4429124" y="2143116"/>
            <a:ext cx="4394519" cy="4143404"/>
          </a:xfrm>
          <a:prstGeom prst="rect">
            <a:avLst/>
          </a:prstGeom>
          <a:noFill/>
          <a:ln w="9525">
            <a:noFill/>
            <a:miter lim="800000"/>
            <a:headEnd/>
            <a:tailEnd/>
          </a:ln>
          <a:effectLst/>
        </p:spPr>
      </p:pic>
      <p:sp>
        <p:nvSpPr>
          <p:cNvPr id="7" name="6 CuadroTexto"/>
          <p:cNvSpPr txBox="1"/>
          <p:nvPr/>
        </p:nvSpPr>
        <p:spPr>
          <a:xfrm>
            <a:off x="357158" y="3786190"/>
            <a:ext cx="3786214" cy="2800767"/>
          </a:xfrm>
          <a:prstGeom prst="rect">
            <a:avLst/>
          </a:prstGeom>
          <a:noFill/>
        </p:spPr>
        <p:txBody>
          <a:bodyPr wrap="square" rtlCol="0">
            <a:spAutoFit/>
          </a:bodyPr>
          <a:lstStyle/>
          <a:p>
            <a:r>
              <a:rPr lang="es-AR" sz="1600" dirty="0" smtClean="0"/>
              <a:t>Para el caso de SQL Server de Microsoft, la configuración es más simple. Se recomienda el uso de RAID1 y RAID5. RAID10 también es recomendado, pero dado el costo de su implementación, optamos por la primera opción. Con la configuración de los arreglos solventamos las necesidades de I/O de las bases de datos. Para bases de datos muy grandes se recomienda distribuirlas en múltiples arreglos de discos.</a:t>
            </a:r>
            <a:endParaRPr lang="es-AR" sz="16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endParaRPr lang="es-AR" i="1" dirty="0" smtClean="0">
              <a:solidFill>
                <a:srgbClr val="FF0000"/>
              </a:solidFill>
            </a:endParaRPr>
          </a:p>
          <a:p>
            <a:r>
              <a:rPr lang="es-AR" i="1" dirty="0" smtClean="0">
                <a:solidFill>
                  <a:srgbClr val="FF0000"/>
                </a:solidFill>
              </a:rPr>
              <a:t>Realizar una tabla comparativa entre una  Memorias GDDR5 y una memoria DDR4</a:t>
            </a:r>
            <a:endParaRPr lang="es-AR" dirty="0" smtClean="0">
              <a:solidFill>
                <a:srgbClr val="FF0000"/>
              </a:solidFill>
            </a:endParaRPr>
          </a:p>
          <a:p>
            <a:endParaRPr lang="es-AR" dirty="0" smtClean="0">
              <a:solidFill>
                <a:srgbClr val="FF0000"/>
              </a:solidFill>
            </a:endParaRPr>
          </a:p>
          <a:p>
            <a:r>
              <a:rPr lang="es-AR" dirty="0" smtClean="0">
                <a:solidFill>
                  <a:srgbClr val="FF0000"/>
                </a:solidFill>
              </a:rPr>
              <a:t>Realizar una tabla comparativa entre un disco SSD y un o mecánico de 256GB</a:t>
            </a:r>
            <a:endParaRPr lang="es-AR" dirty="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srcRect/>
          <a:stretch>
            <a:fillRect/>
          </a:stretch>
        </p:blipFill>
        <p:spPr bwMode="auto">
          <a:xfrm>
            <a:off x="214282" y="229985"/>
            <a:ext cx="8643998" cy="662801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Formatos físicos</a:t>
            </a:r>
            <a:endParaRPr lang="es-AR" dirty="0"/>
          </a:p>
        </p:txBody>
      </p:sp>
      <p:pic>
        <p:nvPicPr>
          <p:cNvPr id="3074" name="Picture 2"/>
          <p:cNvPicPr>
            <a:picLocks noGrp="1" noChangeAspect="1" noChangeArrowheads="1"/>
          </p:cNvPicPr>
          <p:nvPr>
            <p:ph idx="1"/>
          </p:nvPr>
        </p:nvPicPr>
        <p:blipFill>
          <a:blip r:embed="rId2"/>
          <a:srcRect/>
          <a:stretch>
            <a:fillRect/>
          </a:stretch>
        </p:blipFill>
        <p:spPr bwMode="auto">
          <a:xfrm>
            <a:off x="785786" y="1214422"/>
            <a:ext cx="7400925" cy="41624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500034" y="2143116"/>
            <a:ext cx="8002705" cy="251937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457200" y="1916487"/>
            <a:ext cx="8229600" cy="3893389"/>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1000100" y="642918"/>
            <a:ext cx="7299185" cy="5566517"/>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Aclaraciones sobre las siglas </a:t>
            </a:r>
            <a:endParaRPr lang="es-AR" dirty="0"/>
          </a:p>
        </p:txBody>
      </p:sp>
      <p:sp>
        <p:nvSpPr>
          <p:cNvPr id="3" name="2 Marcador de contenido"/>
          <p:cNvSpPr>
            <a:spLocks noGrp="1"/>
          </p:cNvSpPr>
          <p:nvPr>
            <p:ph idx="1"/>
          </p:nvPr>
        </p:nvSpPr>
        <p:spPr/>
        <p:txBody>
          <a:bodyPr>
            <a:normAutofit/>
          </a:bodyPr>
          <a:lstStyle/>
          <a:p>
            <a:r>
              <a:rPr lang="es-AR" sz="1400" dirty="0" smtClean="0"/>
              <a:t>XMP : Los perfiles XMP (aunque su nombre correcto es </a:t>
            </a:r>
            <a:r>
              <a:rPr lang="es-AR" sz="1400" b="1" dirty="0" smtClean="0"/>
              <a:t>Intel </a:t>
            </a:r>
            <a:r>
              <a:rPr lang="es-AR" sz="1400" b="1" dirty="0" err="1" smtClean="0"/>
              <a:t>eXtreme</a:t>
            </a:r>
            <a:r>
              <a:rPr lang="es-AR" sz="1400" b="1" dirty="0" smtClean="0"/>
              <a:t> Performance </a:t>
            </a:r>
            <a:r>
              <a:rPr lang="es-AR" sz="1400" b="1" dirty="0" err="1" smtClean="0"/>
              <a:t>Memory</a:t>
            </a:r>
            <a:r>
              <a:rPr lang="es-AR" sz="1400" dirty="0" smtClean="0"/>
              <a:t>) fueron </a:t>
            </a:r>
            <a:r>
              <a:rPr lang="es-AR" sz="1400" b="1" dirty="0" smtClean="0"/>
              <a:t>desarrollados</a:t>
            </a:r>
            <a:r>
              <a:rPr lang="es-AR" sz="1400" dirty="0" smtClean="0"/>
              <a:t> por el gigante azul cuando se comenzaron a comercializar las placas base con </a:t>
            </a:r>
            <a:r>
              <a:rPr lang="es-AR" sz="1400" b="1" dirty="0" smtClean="0"/>
              <a:t>memoria DDR3</a:t>
            </a:r>
            <a:r>
              <a:rPr lang="es-AR" sz="1400" dirty="0" smtClean="0"/>
              <a:t>. Esta fue una respuesta de Intel a las especificaciones JEDEC, que el fabricante consideraba que</a:t>
            </a:r>
            <a:r>
              <a:rPr lang="es-AR" sz="1400" b="1" dirty="0" smtClean="0"/>
              <a:t> eran demasiado bajas en prestaciones</a:t>
            </a:r>
            <a:r>
              <a:rPr lang="es-AR" sz="1400" dirty="0" smtClean="0"/>
              <a:t> para sus procesadores.</a:t>
            </a:r>
          </a:p>
          <a:p>
            <a:r>
              <a:rPr lang="es-AR" sz="1400" dirty="0" smtClean="0"/>
              <a:t>CL: A grandes rasgos es Latencia en ciclos de reloj.   En general, lo que mucha gente considera como la medición real de la latencia de la RAM es la llamada </a:t>
            </a:r>
            <a:r>
              <a:rPr lang="es-AR" sz="1400" b="1" dirty="0" smtClean="0"/>
              <a:t>latencia CAS</a:t>
            </a:r>
            <a:r>
              <a:rPr lang="es-AR" sz="1400" dirty="0" smtClean="0"/>
              <a:t> o CL. </a:t>
            </a:r>
          </a:p>
          <a:p>
            <a:pPr>
              <a:buNone/>
            </a:pPr>
            <a:r>
              <a:rPr lang="es-AR" sz="1400" dirty="0" smtClean="0"/>
              <a:t>         tiempo que se tarda en realizar un ciclo (</a:t>
            </a:r>
            <a:r>
              <a:rPr lang="es-AR" sz="1400" i="1" dirty="0" err="1" smtClean="0"/>
              <a:t>ns</a:t>
            </a:r>
            <a:r>
              <a:rPr lang="es-AR" sz="1400" dirty="0" smtClean="0"/>
              <a:t>) </a:t>
            </a:r>
            <a:r>
              <a:rPr lang="es-AR" sz="1400" b="1" dirty="0" smtClean="0"/>
              <a:t>×</a:t>
            </a:r>
            <a:r>
              <a:rPr lang="es-AR" sz="1400" dirty="0" smtClean="0"/>
              <a:t> latencia CAS (“</a:t>
            </a:r>
            <a:r>
              <a:rPr lang="es-AR" sz="1400" i="1" dirty="0" smtClean="0"/>
              <a:t>CL</a:t>
            </a:r>
            <a:r>
              <a:rPr lang="es-AR" sz="1400" dirty="0" smtClean="0"/>
              <a:t>”) </a:t>
            </a:r>
          </a:p>
          <a:p>
            <a:pPr>
              <a:buNone/>
            </a:pPr>
            <a:r>
              <a:rPr lang="es-AR" sz="1400" dirty="0" smtClean="0"/>
              <a:t>	Si se tarda 1 nanosegundo en realizar un ciclo y se necesitan realizar 15 ciclos (CL15), </a:t>
            </a:r>
            <a:r>
              <a:rPr lang="es-AR" sz="1400" b="1" dirty="0" smtClean="0"/>
              <a:t>la latencia real será de 15 nanosegundos (</a:t>
            </a:r>
            <a:r>
              <a:rPr lang="es-AR" sz="1400" b="1" dirty="0" err="1" smtClean="0"/>
              <a:t>ns</a:t>
            </a:r>
            <a:r>
              <a:rPr lang="es-AR" sz="1400" b="1" dirty="0" smtClean="0"/>
              <a:t>)</a:t>
            </a:r>
            <a:r>
              <a:rPr lang="es-AR" sz="1400" dirty="0" smtClean="0"/>
              <a:t>, pero si cambiamos este valor por 0.7 </a:t>
            </a:r>
            <a:r>
              <a:rPr lang="es-AR" sz="1400" dirty="0" err="1" smtClean="0"/>
              <a:t>ns</a:t>
            </a:r>
            <a:r>
              <a:rPr lang="es-AR" sz="1400" dirty="0" smtClean="0"/>
              <a:t> y aumentamos la latencia CAS a CL17 , </a:t>
            </a:r>
            <a:r>
              <a:rPr lang="es-AR" sz="1400" b="1" dirty="0" smtClean="0"/>
              <a:t>la latencia real será inferior, de 11.9ns. Por lo que hay que tener cuidado en la interpretación de los datos que dan los fabricantes. </a:t>
            </a:r>
            <a:r>
              <a:rPr lang="es-AR" sz="1400" b="1" dirty="0" smtClean="0">
                <a:hlinkClick r:id="rId2"/>
              </a:rPr>
              <a:t>https://www.profesionalreview.com/2018/07/21/latencia-memoria-ram/</a:t>
            </a:r>
            <a:endParaRPr lang="es-AR" sz="1400" b="1" dirty="0" smtClean="0"/>
          </a:p>
          <a:p>
            <a:pPr>
              <a:buNone/>
            </a:pPr>
            <a:endParaRPr lang="es-AR" sz="1400" dirty="0"/>
          </a:p>
        </p:txBody>
      </p:sp>
      <p:sp>
        <p:nvSpPr>
          <p:cNvPr id="4" name="3 Rectángulo"/>
          <p:cNvSpPr/>
          <p:nvPr/>
        </p:nvSpPr>
        <p:spPr>
          <a:xfrm>
            <a:off x="928662" y="4500570"/>
            <a:ext cx="6929486" cy="1477328"/>
          </a:xfrm>
          <a:prstGeom prst="rect">
            <a:avLst/>
          </a:prstGeom>
        </p:spPr>
        <p:txBody>
          <a:bodyPr wrap="square">
            <a:spAutoFit/>
          </a:bodyPr>
          <a:lstStyle/>
          <a:p>
            <a:r>
              <a:rPr lang="es-AR" b="1" dirty="0" smtClean="0"/>
              <a:t>Cl</a:t>
            </a:r>
            <a:r>
              <a:rPr lang="es-AR" dirty="0" smtClean="0"/>
              <a:t> es la latencia de la </a:t>
            </a:r>
            <a:r>
              <a:rPr lang="es-AR" b="1" dirty="0" err="1" smtClean="0"/>
              <a:t>Ram</a:t>
            </a:r>
            <a:r>
              <a:rPr lang="es-AR" dirty="0" smtClean="0"/>
              <a:t>. ... "Latencia de CAS (</a:t>
            </a:r>
            <a:r>
              <a:rPr lang="es-AR" b="1" dirty="0" smtClean="0"/>
              <a:t>CL</a:t>
            </a:r>
            <a:r>
              <a:rPr lang="es-AR" dirty="0" smtClean="0"/>
              <a:t>) es el tiempo (en número de ciclos de reloj) que transcurre entre que el controlador de </a:t>
            </a:r>
            <a:r>
              <a:rPr lang="es-AR" b="1" dirty="0" smtClean="0"/>
              <a:t>memoria</a:t>
            </a:r>
            <a:r>
              <a:rPr lang="es-AR" dirty="0" smtClean="0"/>
              <a:t> envía una petición para leer una posición de </a:t>
            </a:r>
            <a:r>
              <a:rPr lang="es-AR" b="1" dirty="0" smtClean="0"/>
              <a:t>memoria</a:t>
            </a:r>
            <a:r>
              <a:rPr lang="es-AR" dirty="0" smtClean="0"/>
              <a:t> y el momento en que los datos son enviados a los pines de salida del módulo</a:t>
            </a:r>
            <a:endParaRPr lang="es-AR" dirty="0"/>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482</TotalTime>
  <Words>1058</Words>
  <Application>Microsoft Office PowerPoint</Application>
  <PresentationFormat>Presentación en pantalla (4:3)</PresentationFormat>
  <Paragraphs>65</Paragraphs>
  <Slides>32</Slides>
  <Notes>2</Notes>
  <HiddenSlides>0</HiddenSlides>
  <MMClips>0</MMClips>
  <ScaleCrop>false</ScaleCrop>
  <HeadingPairs>
    <vt:vector size="4" baseType="variant">
      <vt:variant>
        <vt:lpstr>Tema</vt:lpstr>
      </vt:variant>
      <vt:variant>
        <vt:i4>1</vt:i4>
      </vt:variant>
      <vt:variant>
        <vt:lpstr>Títulos de diapositiva</vt:lpstr>
      </vt:variant>
      <vt:variant>
        <vt:i4>32</vt:i4>
      </vt:variant>
    </vt:vector>
  </HeadingPairs>
  <TitlesOfParts>
    <vt:vector size="33" baseType="lpstr">
      <vt:lpstr>Tema de Office</vt:lpstr>
      <vt:lpstr>Diapositiva 1</vt:lpstr>
      <vt:lpstr>Módulos de Memoria</vt:lpstr>
      <vt:lpstr>Memorias Volátiles</vt:lpstr>
      <vt:lpstr>Diapositiva 4</vt:lpstr>
      <vt:lpstr>Formatos físicos</vt:lpstr>
      <vt:lpstr>Diapositiva 6</vt:lpstr>
      <vt:lpstr>Diapositiva 7</vt:lpstr>
      <vt:lpstr>Diapositiva 8</vt:lpstr>
      <vt:lpstr>Aclaraciones sobre las siglas </vt:lpstr>
      <vt:lpstr>DDR3 vs DDR4</vt:lpstr>
      <vt:lpstr>Diapositiva 11</vt:lpstr>
      <vt:lpstr>Memorias DDR VS GDDR</vt:lpstr>
      <vt:lpstr>Memoria Eprom</vt:lpstr>
      <vt:lpstr>Ejemplo de memoria con interface serial</vt:lpstr>
      <vt:lpstr>Diapositiva 15</vt:lpstr>
      <vt:lpstr>Diapositiva 16</vt:lpstr>
      <vt:lpstr>Diapositiva 17</vt:lpstr>
      <vt:lpstr>Dispositivos flash USB</vt:lpstr>
      <vt:lpstr>Discos de Estado sólido</vt:lpstr>
      <vt:lpstr>Diapositiva 20</vt:lpstr>
      <vt:lpstr>Discos de estado sólido SSD</vt:lpstr>
      <vt:lpstr>Discos mecánicos</vt:lpstr>
      <vt:lpstr>Imagen de un disco mecánico</vt:lpstr>
      <vt:lpstr>SSD - discos mecánicos </vt:lpstr>
      <vt:lpstr>Arreglos de Discos </vt:lpstr>
      <vt:lpstr> Arreglos de Discos RAID</vt:lpstr>
      <vt:lpstr>Raid 0</vt:lpstr>
      <vt:lpstr>RAID 1</vt:lpstr>
      <vt:lpstr>RAID 5</vt:lpstr>
      <vt:lpstr>RAID 10 ( 0+1)</vt:lpstr>
      <vt:lpstr>USO de ARREGLOS de discos</vt:lpstr>
      <vt:lpstr>Diapositiva 32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Cuadro comparativo de memorias  DDR-DDR4</dc:title>
  <dc:creator>Ernesto Chediack</dc:creator>
  <cp:lastModifiedBy>Ernesto Chediack</cp:lastModifiedBy>
  <cp:revision>17</cp:revision>
  <dcterms:created xsi:type="dcterms:W3CDTF">2020-04-13T16:15:16Z</dcterms:created>
  <dcterms:modified xsi:type="dcterms:W3CDTF">2023-04-19T21:27:16Z</dcterms:modified>
</cp:coreProperties>
</file>