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3" r:id="rId3"/>
    <p:sldId id="264" r:id="rId4"/>
    <p:sldId id="257" r:id="rId5"/>
    <p:sldId id="259" r:id="rId6"/>
    <p:sldId id="265" r:id="rId7"/>
    <p:sldId id="266" r:id="rId8"/>
    <p:sldId id="278" r:id="rId9"/>
    <p:sldId id="279" r:id="rId10"/>
    <p:sldId id="280" r:id="rId11"/>
    <p:sldId id="260" r:id="rId12"/>
    <p:sldId id="268" r:id="rId13"/>
    <p:sldId id="269" r:id="rId14"/>
    <p:sldId id="262" r:id="rId15"/>
    <p:sldId id="263" r:id="rId16"/>
    <p:sldId id="267" r:id="rId17"/>
    <p:sldId id="270" r:id="rId18"/>
    <p:sldId id="271" r:id="rId19"/>
    <p:sldId id="261" r:id="rId20"/>
    <p:sldId id="272" r:id="rId21"/>
    <p:sldId id="274" r:id="rId22"/>
    <p:sldId id="275" r:id="rId23"/>
    <p:sldId id="276" r:id="rId24"/>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vertBarState="maximized">
    <p:restoredLeft sz="14577" autoAdjust="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9 Triángulo rectángulo"/>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8 Título"/>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grpSp>
        <p:nvGrpSpPr>
          <p:cNvPr id="2" name="1 Grupo"/>
          <p:cNvGrpSpPr/>
          <p:nvPr/>
        </p:nvGrpSpPr>
        <p:grpSpPr>
          <a:xfrm>
            <a:off x="-3765" y="4953000"/>
            <a:ext cx="9147765" cy="1912088"/>
            <a:chOff x="-3765" y="4832896"/>
            <a:chExt cx="9147765" cy="2032192"/>
          </a:xfrm>
        </p:grpSpPr>
        <p:sp>
          <p:nvSpPr>
            <p:cNvPr id="7" name="6 Forma libre"/>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7 Forma libre"/>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10 Forma libre"/>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11 Conector recto"/>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29 Marcador de fecha"/>
          <p:cNvSpPr>
            <a:spLocks noGrp="1"/>
          </p:cNvSpPr>
          <p:nvPr>
            <p:ph type="dt" sz="half" idx="10"/>
          </p:nvPr>
        </p:nvSpPr>
        <p:spPr/>
        <p:txBody>
          <a:bodyPr/>
          <a:lstStyle>
            <a:lvl1pPr>
              <a:defRPr>
                <a:solidFill>
                  <a:srgbClr val="FFFFFF"/>
                </a:solidFill>
              </a:defRPr>
            </a:lvl1pPr>
            <a:extLst/>
          </a:lstStyle>
          <a:p>
            <a:fld id="{2F14EFD1-D2BF-4E37-87C8-2CACBD9AC726}" type="datetimeFigureOut">
              <a:rPr lang="es-AR" smtClean="0"/>
              <a:pPr/>
              <a:t>8/4/2020</a:t>
            </a:fld>
            <a:endParaRPr lang="es-AR"/>
          </a:p>
        </p:txBody>
      </p:sp>
      <p:sp>
        <p:nvSpPr>
          <p:cNvPr id="19" name="18 Marcador de pie de página"/>
          <p:cNvSpPr>
            <a:spLocks noGrp="1"/>
          </p:cNvSpPr>
          <p:nvPr>
            <p:ph type="ftr" sz="quarter" idx="11"/>
          </p:nvPr>
        </p:nvSpPr>
        <p:spPr/>
        <p:txBody>
          <a:bodyPr/>
          <a:lstStyle>
            <a:lvl1pPr>
              <a:defRPr>
                <a:solidFill>
                  <a:schemeClr val="accent1">
                    <a:tint val="20000"/>
                  </a:schemeClr>
                </a:solidFill>
              </a:defRPr>
            </a:lvl1pPr>
            <a:extLst/>
          </a:lstStyle>
          <a:p>
            <a:endParaRPr lang="es-AR"/>
          </a:p>
        </p:txBody>
      </p:sp>
      <p:sp>
        <p:nvSpPr>
          <p:cNvPr id="27" name="26 Marcador de número de diapositiva"/>
          <p:cNvSpPr>
            <a:spLocks noGrp="1"/>
          </p:cNvSpPr>
          <p:nvPr>
            <p:ph type="sldNum" sz="quarter" idx="12"/>
          </p:nvPr>
        </p:nvSpPr>
        <p:spPr/>
        <p:txBody>
          <a:bodyPr/>
          <a:lstStyle>
            <a:lvl1pPr>
              <a:defRPr>
                <a:solidFill>
                  <a:srgbClr val="FFFFFF"/>
                </a:solidFill>
              </a:defRPr>
            </a:lvl1pPr>
            <a:extLst/>
          </a:lstStyle>
          <a:p>
            <a:fld id="{6E6CB904-B8D2-4CAA-9FFD-4EEC2C1F23CE}" type="slidenum">
              <a:rPr lang="es-AR" smtClean="0"/>
              <a:pPr/>
              <a:t>‹Nº›</a:t>
            </a:fld>
            <a:endParaRPr lang="es-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1481329"/>
            <a:ext cx="8229600" cy="4386071"/>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2F14EFD1-D2BF-4E37-87C8-2CACBD9AC726}" type="datetimeFigureOut">
              <a:rPr lang="es-AR" smtClean="0"/>
              <a:pPr/>
              <a:t>8/4/2020</a:t>
            </a:fld>
            <a:endParaRPr lang="es-AR"/>
          </a:p>
        </p:txBody>
      </p:sp>
      <p:sp>
        <p:nvSpPr>
          <p:cNvPr id="5" name="4 Marcador de pie de página"/>
          <p:cNvSpPr>
            <a:spLocks noGrp="1"/>
          </p:cNvSpPr>
          <p:nvPr>
            <p:ph type="ftr" sz="quarter" idx="11"/>
          </p:nvPr>
        </p:nvSpPr>
        <p:spPr/>
        <p:txBody>
          <a:bodyPr/>
          <a:lstStyle>
            <a:extLst/>
          </a:lstStyle>
          <a:p>
            <a:endParaRPr lang="es-AR"/>
          </a:p>
        </p:txBody>
      </p:sp>
      <p:sp>
        <p:nvSpPr>
          <p:cNvPr id="6" name="5 Marcador de número de diapositiva"/>
          <p:cNvSpPr>
            <a:spLocks noGrp="1"/>
          </p:cNvSpPr>
          <p:nvPr>
            <p:ph type="sldNum" sz="quarter" idx="12"/>
          </p:nvPr>
        </p:nvSpPr>
        <p:spPr/>
        <p:txBody>
          <a:bodyPr/>
          <a:lstStyle>
            <a:extLst/>
          </a:lstStyle>
          <a:p>
            <a:fld id="{6E6CB904-B8D2-4CAA-9FFD-4EEC2C1F23CE}" type="slidenum">
              <a:rPr lang="es-AR" smtClean="0"/>
              <a:pPr/>
              <a:t>‹Nº›</a:t>
            </a:fld>
            <a:endParaRPr lang="es-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44013" y="274640"/>
            <a:ext cx="1777470" cy="5592761"/>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41"/>
            <a:ext cx="6324600" cy="5592760"/>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2F14EFD1-D2BF-4E37-87C8-2CACBD9AC726}" type="datetimeFigureOut">
              <a:rPr lang="es-AR" smtClean="0"/>
              <a:pPr/>
              <a:t>8/4/2020</a:t>
            </a:fld>
            <a:endParaRPr lang="es-AR"/>
          </a:p>
        </p:txBody>
      </p:sp>
      <p:sp>
        <p:nvSpPr>
          <p:cNvPr id="5" name="4 Marcador de pie de página"/>
          <p:cNvSpPr>
            <a:spLocks noGrp="1"/>
          </p:cNvSpPr>
          <p:nvPr>
            <p:ph type="ftr" sz="quarter" idx="11"/>
          </p:nvPr>
        </p:nvSpPr>
        <p:spPr/>
        <p:txBody>
          <a:bodyPr/>
          <a:lstStyle>
            <a:extLst/>
          </a:lstStyle>
          <a:p>
            <a:endParaRPr lang="es-AR"/>
          </a:p>
        </p:txBody>
      </p:sp>
      <p:sp>
        <p:nvSpPr>
          <p:cNvPr id="6" name="5 Marcador de número de diapositiva"/>
          <p:cNvSpPr>
            <a:spLocks noGrp="1"/>
          </p:cNvSpPr>
          <p:nvPr>
            <p:ph type="sldNum" sz="quarter" idx="12"/>
          </p:nvPr>
        </p:nvSpPr>
        <p:spPr/>
        <p:txBody>
          <a:bodyPr/>
          <a:lstStyle>
            <a:extLst/>
          </a:lstStyle>
          <a:p>
            <a:fld id="{6E6CB904-B8D2-4CAA-9FFD-4EEC2C1F23CE}" type="slidenum">
              <a:rPr lang="es-AR" smtClean="0"/>
              <a:pPr/>
              <a:t>‹Nº›</a:t>
            </a:fld>
            <a:endParaRPr lang="es-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2F14EFD1-D2BF-4E37-87C8-2CACBD9AC726}" type="datetimeFigureOut">
              <a:rPr lang="es-AR" smtClean="0"/>
              <a:pPr/>
              <a:t>8/4/2020</a:t>
            </a:fld>
            <a:endParaRPr lang="es-AR"/>
          </a:p>
        </p:txBody>
      </p:sp>
      <p:sp>
        <p:nvSpPr>
          <p:cNvPr id="5" name="4 Marcador de pie de página"/>
          <p:cNvSpPr>
            <a:spLocks noGrp="1"/>
          </p:cNvSpPr>
          <p:nvPr>
            <p:ph type="ftr" sz="quarter" idx="11"/>
          </p:nvPr>
        </p:nvSpPr>
        <p:spPr/>
        <p:txBody>
          <a:bodyPr/>
          <a:lstStyle>
            <a:extLst/>
          </a:lstStyle>
          <a:p>
            <a:endParaRPr lang="es-AR"/>
          </a:p>
        </p:txBody>
      </p:sp>
      <p:sp>
        <p:nvSpPr>
          <p:cNvPr id="6" name="5 Marcador de número de diapositiva"/>
          <p:cNvSpPr>
            <a:spLocks noGrp="1"/>
          </p:cNvSpPr>
          <p:nvPr>
            <p:ph type="sldNum" sz="quarter" idx="12"/>
          </p:nvPr>
        </p:nvSpPr>
        <p:spPr/>
        <p:txBody>
          <a:bodyPr/>
          <a:lstStyle>
            <a:extLst/>
          </a:lstStyle>
          <a:p>
            <a:fld id="{6E6CB904-B8D2-4CAA-9FFD-4EEC2C1F23CE}" type="slidenum">
              <a:rPr lang="es-AR" smtClean="0"/>
              <a:pPr/>
              <a:t>‹Nº›</a:t>
            </a:fld>
            <a:endParaRPr lang="es-AR"/>
          </a:p>
        </p:txBody>
      </p:sp>
      <p:sp>
        <p:nvSpPr>
          <p:cNvPr id="7" name="6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extLst/>
          </a:lstStyle>
          <a:p>
            <a:fld id="{2F14EFD1-D2BF-4E37-87C8-2CACBD9AC726}" type="datetimeFigureOut">
              <a:rPr lang="es-AR" smtClean="0"/>
              <a:pPr/>
              <a:t>8/4/2020</a:t>
            </a:fld>
            <a:endParaRPr lang="es-AR"/>
          </a:p>
        </p:txBody>
      </p:sp>
      <p:sp>
        <p:nvSpPr>
          <p:cNvPr id="5" name="4 Marcador de pie de página"/>
          <p:cNvSpPr>
            <a:spLocks noGrp="1"/>
          </p:cNvSpPr>
          <p:nvPr>
            <p:ph type="ftr" sz="quarter" idx="11"/>
          </p:nvPr>
        </p:nvSpPr>
        <p:spPr/>
        <p:txBody>
          <a:bodyPr/>
          <a:lstStyle>
            <a:extLst/>
          </a:lstStyle>
          <a:p>
            <a:endParaRPr lang="es-AR"/>
          </a:p>
        </p:txBody>
      </p:sp>
      <p:sp>
        <p:nvSpPr>
          <p:cNvPr id="6" name="5 Marcador de número de diapositiva"/>
          <p:cNvSpPr>
            <a:spLocks noGrp="1"/>
          </p:cNvSpPr>
          <p:nvPr>
            <p:ph type="sldNum" sz="quarter" idx="12"/>
          </p:nvPr>
        </p:nvSpPr>
        <p:spPr/>
        <p:txBody>
          <a:bodyPr/>
          <a:lstStyle>
            <a:extLst/>
          </a:lstStyle>
          <a:p>
            <a:fld id="{6E6CB904-B8D2-4CAA-9FFD-4EEC2C1F23CE}" type="slidenum">
              <a:rPr lang="es-AR" smtClean="0"/>
              <a:pPr/>
              <a:t>‹Nº›</a:t>
            </a:fld>
            <a:endParaRPr lang="es-AR"/>
          </a:p>
        </p:txBody>
      </p:sp>
      <p:sp>
        <p:nvSpPr>
          <p:cNvPr id="7" name="6 Cheurón"/>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7 Cheurón"/>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Ref idx="1002">
        <a:schemeClr val="bg1"/>
      </p:bgRef>
    </p:bg>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2F14EFD1-D2BF-4E37-87C8-2CACBD9AC726}" type="datetimeFigureOut">
              <a:rPr lang="es-AR" smtClean="0"/>
              <a:pPr/>
              <a:t>8/4/2020</a:t>
            </a:fld>
            <a:endParaRPr lang="es-AR"/>
          </a:p>
        </p:txBody>
      </p:sp>
      <p:sp>
        <p:nvSpPr>
          <p:cNvPr id="6" name="5 Marcador de pie de página"/>
          <p:cNvSpPr>
            <a:spLocks noGrp="1"/>
          </p:cNvSpPr>
          <p:nvPr>
            <p:ph type="ftr" sz="quarter" idx="11"/>
          </p:nvPr>
        </p:nvSpPr>
        <p:spPr/>
        <p:txBody>
          <a:bodyPr/>
          <a:lstStyle>
            <a:extLst/>
          </a:lstStyle>
          <a:p>
            <a:endParaRPr lang="es-AR"/>
          </a:p>
        </p:txBody>
      </p:sp>
      <p:sp>
        <p:nvSpPr>
          <p:cNvPr id="7" name="6 Marcador de número de diapositiva"/>
          <p:cNvSpPr>
            <a:spLocks noGrp="1"/>
          </p:cNvSpPr>
          <p:nvPr>
            <p:ph type="sldNum" sz="quarter" idx="12"/>
          </p:nvPr>
        </p:nvSpPr>
        <p:spPr/>
        <p:txBody>
          <a:bodyPr/>
          <a:lstStyle>
            <a:extLst/>
          </a:lstStyle>
          <a:p>
            <a:fld id="{6E6CB904-B8D2-4CAA-9FFD-4EEC2C1F23CE}" type="slidenum">
              <a:rPr lang="es-AR" smtClean="0"/>
              <a:pPr/>
              <a:t>‹Nº›</a:t>
            </a:fld>
            <a:endParaRPr lang="es-AR"/>
          </a:p>
        </p:txBody>
      </p:sp>
      <p:sp>
        <p:nvSpPr>
          <p:cNvPr id="8" name="7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nchor="ctr"/>
          <a:lstStyle>
            <a:lvl1pPr>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fld id="{2F14EFD1-D2BF-4E37-87C8-2CACBD9AC726}" type="datetimeFigureOut">
              <a:rPr lang="es-AR" smtClean="0"/>
              <a:pPr/>
              <a:t>8/4/2020</a:t>
            </a:fld>
            <a:endParaRPr lang="es-AR"/>
          </a:p>
        </p:txBody>
      </p:sp>
      <p:sp>
        <p:nvSpPr>
          <p:cNvPr id="8" name="7 Marcador de pie de página"/>
          <p:cNvSpPr>
            <a:spLocks noGrp="1"/>
          </p:cNvSpPr>
          <p:nvPr>
            <p:ph type="ftr" sz="quarter" idx="11"/>
          </p:nvPr>
        </p:nvSpPr>
        <p:spPr/>
        <p:txBody>
          <a:bodyPr/>
          <a:lstStyle>
            <a:extLst/>
          </a:lstStyle>
          <a:p>
            <a:endParaRPr lang="es-AR"/>
          </a:p>
        </p:txBody>
      </p:sp>
      <p:sp>
        <p:nvSpPr>
          <p:cNvPr id="9" name="8 Marcador de número de diapositiva"/>
          <p:cNvSpPr>
            <a:spLocks noGrp="1"/>
          </p:cNvSpPr>
          <p:nvPr>
            <p:ph type="sldNum" sz="quarter" idx="12"/>
          </p:nvPr>
        </p:nvSpPr>
        <p:spPr/>
        <p:txBody>
          <a:bodyPr/>
          <a:lstStyle>
            <a:extLst/>
          </a:lstStyle>
          <a:p>
            <a:fld id="{6E6CB904-B8D2-4CAA-9FFD-4EEC2C1F23CE}" type="slidenum">
              <a:rPr lang="es-AR" smtClean="0"/>
              <a:pPr/>
              <a:t>‹Nº›</a:t>
            </a:fld>
            <a:endParaRPr lang="es-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bg>
      <p:bgRef idx="1002">
        <a:schemeClr val="bg1"/>
      </p:bgRef>
    </p:bg>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extLst/>
          </a:lstStyle>
          <a:p>
            <a:fld id="{2F14EFD1-D2BF-4E37-87C8-2CACBD9AC726}" type="datetimeFigureOut">
              <a:rPr lang="es-AR" smtClean="0"/>
              <a:pPr/>
              <a:t>8/4/2020</a:t>
            </a:fld>
            <a:endParaRPr lang="es-AR"/>
          </a:p>
        </p:txBody>
      </p:sp>
      <p:sp>
        <p:nvSpPr>
          <p:cNvPr id="4" name="3 Marcador de pie de página"/>
          <p:cNvSpPr>
            <a:spLocks noGrp="1"/>
          </p:cNvSpPr>
          <p:nvPr>
            <p:ph type="ftr" sz="quarter" idx="11"/>
          </p:nvPr>
        </p:nvSpPr>
        <p:spPr/>
        <p:txBody>
          <a:bodyPr/>
          <a:lstStyle>
            <a:extLst/>
          </a:lstStyle>
          <a:p>
            <a:endParaRPr lang="es-AR"/>
          </a:p>
        </p:txBody>
      </p:sp>
      <p:sp>
        <p:nvSpPr>
          <p:cNvPr id="5" name="4 Marcador de número de diapositiva"/>
          <p:cNvSpPr>
            <a:spLocks noGrp="1"/>
          </p:cNvSpPr>
          <p:nvPr>
            <p:ph type="sldNum" sz="quarter" idx="12"/>
          </p:nvPr>
        </p:nvSpPr>
        <p:spPr/>
        <p:txBody>
          <a:bodyPr/>
          <a:lstStyle>
            <a:extLst/>
          </a:lstStyle>
          <a:p>
            <a:fld id="{6E6CB904-B8D2-4CAA-9FFD-4EEC2C1F23CE}" type="slidenum">
              <a:rPr lang="es-AR" smtClean="0"/>
              <a:pPr/>
              <a:t>‹Nº›</a:t>
            </a:fld>
            <a:endParaRPr lang="es-AR"/>
          </a:p>
        </p:txBody>
      </p:sp>
      <p:sp>
        <p:nvSpPr>
          <p:cNvPr id="6" name="5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extLst/>
          </a:lstStyle>
          <a:p>
            <a:fld id="{2F14EFD1-D2BF-4E37-87C8-2CACBD9AC726}" type="datetimeFigureOut">
              <a:rPr lang="es-AR" smtClean="0"/>
              <a:pPr/>
              <a:t>8/4/2020</a:t>
            </a:fld>
            <a:endParaRPr lang="es-AR"/>
          </a:p>
        </p:txBody>
      </p:sp>
      <p:sp>
        <p:nvSpPr>
          <p:cNvPr id="3" name="2 Marcador de pie de página"/>
          <p:cNvSpPr>
            <a:spLocks noGrp="1"/>
          </p:cNvSpPr>
          <p:nvPr>
            <p:ph type="ftr" sz="quarter" idx="11"/>
          </p:nvPr>
        </p:nvSpPr>
        <p:spPr/>
        <p:txBody>
          <a:bodyPr/>
          <a:lstStyle>
            <a:extLst/>
          </a:lstStyle>
          <a:p>
            <a:endParaRPr lang="es-AR"/>
          </a:p>
        </p:txBody>
      </p:sp>
      <p:sp>
        <p:nvSpPr>
          <p:cNvPr id="4" name="3 Marcador de número de diapositiva"/>
          <p:cNvSpPr>
            <a:spLocks noGrp="1"/>
          </p:cNvSpPr>
          <p:nvPr>
            <p:ph type="sldNum" sz="quarter" idx="12"/>
          </p:nvPr>
        </p:nvSpPr>
        <p:spPr/>
        <p:txBody>
          <a:bodyPr/>
          <a:lstStyle>
            <a:extLst/>
          </a:lstStyle>
          <a:p>
            <a:fld id="{6E6CB904-B8D2-4CAA-9FFD-4EEC2C1F23CE}" type="slidenum">
              <a:rPr lang="es-AR" smtClean="0"/>
              <a:pPr/>
              <a:t>‹Nº›</a:t>
            </a:fld>
            <a:endParaRPr lang="es-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a:xfrm>
            <a:off x="6727032" y="6407944"/>
            <a:ext cx="1920240" cy="365760"/>
          </a:xfrm>
        </p:spPr>
        <p:txBody>
          <a:bodyPr/>
          <a:lstStyle>
            <a:extLst/>
          </a:lstStyle>
          <a:p>
            <a:fld id="{2F14EFD1-D2BF-4E37-87C8-2CACBD9AC726}" type="datetimeFigureOut">
              <a:rPr lang="es-AR" smtClean="0"/>
              <a:pPr/>
              <a:t>8/4/2020</a:t>
            </a:fld>
            <a:endParaRPr lang="es-AR"/>
          </a:p>
        </p:txBody>
      </p:sp>
      <p:sp>
        <p:nvSpPr>
          <p:cNvPr id="6" name="5 Marcador de pie de página"/>
          <p:cNvSpPr>
            <a:spLocks noGrp="1"/>
          </p:cNvSpPr>
          <p:nvPr>
            <p:ph type="ftr" sz="quarter" idx="11"/>
          </p:nvPr>
        </p:nvSpPr>
        <p:spPr/>
        <p:txBody>
          <a:bodyPr/>
          <a:lstStyle>
            <a:extLst/>
          </a:lstStyle>
          <a:p>
            <a:endParaRPr lang="es-AR"/>
          </a:p>
        </p:txBody>
      </p:sp>
      <p:sp>
        <p:nvSpPr>
          <p:cNvPr id="7" name="6 Marcador de número de diapositiva"/>
          <p:cNvSpPr>
            <a:spLocks noGrp="1"/>
          </p:cNvSpPr>
          <p:nvPr>
            <p:ph type="sldNum" sz="quarter" idx="12"/>
          </p:nvPr>
        </p:nvSpPr>
        <p:spPr/>
        <p:txBody>
          <a:bodyPr/>
          <a:lstStyle>
            <a:extLst/>
          </a:lstStyle>
          <a:p>
            <a:fld id="{6E6CB904-B8D2-4CAA-9FFD-4EEC2C1F23CE}" type="slidenum">
              <a:rPr lang="es-AR" smtClean="0"/>
              <a:pPr/>
              <a:t>‹Nº›</a:t>
            </a:fld>
            <a:endParaRPr lang="es-A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2">
        <a:schemeClr val="bg1"/>
      </p:bgRef>
    </p:bg>
    <p:spTree>
      <p:nvGrpSpPr>
        <p:cNvPr id="1" name=""/>
        <p:cNvGrpSpPr/>
        <p:nvPr/>
      </p:nvGrpSpPr>
      <p:grpSpPr>
        <a:xfrm>
          <a:off x="0" y="0"/>
          <a:ext cx="0" cy="0"/>
          <a:chOff x="0" y="0"/>
          <a:chExt cx="0" cy="0"/>
        </a:xfrm>
      </p:grpSpPr>
      <p:sp>
        <p:nvSpPr>
          <p:cNvPr id="4" name="3 Marcador de texto"/>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s-ES" smtClean="0"/>
              <a:t>Haga clic para modificar el estilo de texto del patrón</a:t>
            </a:r>
          </a:p>
        </p:txBody>
      </p:sp>
      <p:sp>
        <p:nvSpPr>
          <p:cNvPr id="3" name="2 Marcador de posición de imagen"/>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s-ES" smtClean="0"/>
              <a:t>Haga clic en el icono para agregar una imagen</a:t>
            </a:r>
            <a:endParaRPr kumimoji="0" lang="en-US" dirty="0"/>
          </a:p>
        </p:txBody>
      </p:sp>
      <p:sp>
        <p:nvSpPr>
          <p:cNvPr id="5" name="4 Marcador de fecha"/>
          <p:cNvSpPr>
            <a:spLocks noGrp="1"/>
          </p:cNvSpPr>
          <p:nvPr>
            <p:ph type="dt" sz="half" idx="10"/>
          </p:nvPr>
        </p:nvSpPr>
        <p:spPr/>
        <p:txBody>
          <a:bodyPr/>
          <a:lstStyle>
            <a:lvl1pPr>
              <a:defRPr>
                <a:solidFill>
                  <a:schemeClr val="tx1"/>
                </a:solidFill>
              </a:defRPr>
            </a:lvl1pPr>
            <a:extLst/>
          </a:lstStyle>
          <a:p>
            <a:fld id="{2F14EFD1-D2BF-4E37-87C8-2CACBD9AC726}" type="datetimeFigureOut">
              <a:rPr lang="es-AR" smtClean="0"/>
              <a:pPr/>
              <a:t>8/4/2020</a:t>
            </a:fld>
            <a:endParaRPr lang="es-AR"/>
          </a:p>
        </p:txBody>
      </p:sp>
      <p:sp>
        <p:nvSpPr>
          <p:cNvPr id="6" name="5 Marcador de pie de página"/>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s-AR"/>
          </a:p>
        </p:txBody>
      </p:sp>
      <p:sp>
        <p:nvSpPr>
          <p:cNvPr id="7" name="6 Marcador de número de diapositiva"/>
          <p:cNvSpPr>
            <a:spLocks noGrp="1"/>
          </p:cNvSpPr>
          <p:nvPr>
            <p:ph type="sldNum" sz="quarter" idx="12"/>
          </p:nvPr>
        </p:nvSpPr>
        <p:spPr/>
        <p:txBody>
          <a:bodyPr/>
          <a:lstStyle>
            <a:lvl1pPr>
              <a:defRPr>
                <a:solidFill>
                  <a:schemeClr val="tx1"/>
                </a:solidFill>
              </a:defRPr>
            </a:lvl1pPr>
            <a:extLst/>
          </a:lstStyle>
          <a:p>
            <a:fld id="{6E6CB904-B8D2-4CAA-9FFD-4EEC2C1F23CE}" type="slidenum">
              <a:rPr lang="es-AR" smtClean="0"/>
              <a:pPr/>
              <a:t>‹Nº›</a:t>
            </a:fld>
            <a:endParaRPr lang="es-AR"/>
          </a:p>
        </p:txBody>
      </p:sp>
      <p:sp>
        <p:nvSpPr>
          <p:cNvPr id="2" name="1 Título"/>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s-ES" smtClean="0"/>
              <a:t>Haga clic para modificar el estilo de título del patrón</a:t>
            </a:r>
            <a:endParaRPr kumimoji="0" lang="en-US"/>
          </a:p>
        </p:txBody>
      </p:sp>
      <p:sp>
        <p:nvSpPr>
          <p:cNvPr id="8" name="7 Forma libre"/>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8 Forma libre"/>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9 Triángulo rectángulo"/>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10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11 Cheurón"/>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12 Cheurón"/>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12 Forma libre"/>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11 Forma libre"/>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13 Triángulo rectángulo"/>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14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8 Marcador de título"/>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F14EFD1-D2BF-4E37-87C8-2CACBD9AC726}" type="datetimeFigureOut">
              <a:rPr lang="es-AR" smtClean="0"/>
              <a:pPr/>
              <a:t>8/4/2020</a:t>
            </a:fld>
            <a:endParaRPr lang="es-AR"/>
          </a:p>
        </p:txBody>
      </p:sp>
      <p:sp>
        <p:nvSpPr>
          <p:cNvPr id="22" name="21 Marcador de pie de página"/>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s-AR"/>
          </a:p>
        </p:txBody>
      </p:sp>
      <p:sp>
        <p:nvSpPr>
          <p:cNvPr id="18" name="17 Marcador de número de diapositiva"/>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6E6CB904-B8D2-4CAA-9FFD-4EEC2C1F23CE}" type="slidenum">
              <a:rPr lang="es-AR" smtClean="0"/>
              <a:pPr/>
              <a:t>‹Nº›</a:t>
            </a:fld>
            <a:endParaRPr lang="es-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AR" dirty="0" smtClean="0"/>
              <a:t>MEMORIAS </a:t>
            </a:r>
            <a:endParaRPr lang="es-A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normAutofit fontScale="90000"/>
          </a:bodyPr>
          <a:lstStyle/>
          <a:p>
            <a:r>
              <a:rPr lang="es-AR" dirty="0" smtClean="0"/>
              <a:t>Ejemplo de memoria con interface serial</a:t>
            </a:r>
            <a:endParaRPr lang="es-AR" dirty="0"/>
          </a:p>
        </p:txBody>
      </p:sp>
      <p:pic>
        <p:nvPicPr>
          <p:cNvPr id="3074" name="Picture 2"/>
          <p:cNvPicPr>
            <a:picLocks noGrp="1" noChangeAspect="1" noChangeArrowheads="1"/>
          </p:cNvPicPr>
          <p:nvPr>
            <p:ph idx="1"/>
          </p:nvPr>
        </p:nvPicPr>
        <p:blipFill>
          <a:blip r:embed="rId2"/>
          <a:srcRect/>
          <a:stretch>
            <a:fillRect/>
          </a:stretch>
        </p:blipFill>
        <p:spPr bwMode="auto">
          <a:xfrm>
            <a:off x="1657667" y="1481138"/>
            <a:ext cx="5828665" cy="4525962"/>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fontScale="92500"/>
          </a:bodyPr>
          <a:lstStyle/>
          <a:p>
            <a:r>
              <a:rPr lang="es-AR" dirty="0" smtClean="0"/>
              <a:t>Las memorias ROM, son memorias de solo lectura, y vienen con un contenido que no puede alterarse. Si bien son muy eficientes en términos de espacio y pueden tener una gran capacidad, el hecho de no poder programarse nuevamente las hace útiles solo en contados casos. </a:t>
            </a:r>
          </a:p>
          <a:p>
            <a:r>
              <a:rPr lang="es-AR" dirty="0" smtClean="0"/>
              <a:t>Memorias PROM, programables una sola vez por el usuario</a:t>
            </a:r>
          </a:p>
          <a:p>
            <a:r>
              <a:rPr lang="es-AR" dirty="0" smtClean="0"/>
              <a:t>Memorias EPROM, programable varias </a:t>
            </a:r>
            <a:r>
              <a:rPr lang="es-AR" dirty="0" smtClean="0"/>
              <a:t>veces </a:t>
            </a:r>
            <a:r>
              <a:rPr lang="es-AR" dirty="0" smtClean="0"/>
              <a:t>por el usuario, el procedimiento de borrado implica aplicarle luz ultravioleta. </a:t>
            </a:r>
          </a:p>
          <a:p>
            <a:endParaRPr lang="es-AR" dirty="0" smtClean="0"/>
          </a:p>
          <a:p>
            <a:endParaRPr lang="es-AR" dirty="0" smtClean="0"/>
          </a:p>
          <a:p>
            <a:endParaRPr lang="es-AR" dirty="0" smtClean="0"/>
          </a:p>
          <a:p>
            <a:endParaRPr lang="es-AR" dirty="0"/>
          </a:p>
        </p:txBody>
      </p:sp>
      <p:sp>
        <p:nvSpPr>
          <p:cNvPr id="2" name="1 Título"/>
          <p:cNvSpPr>
            <a:spLocks noGrp="1"/>
          </p:cNvSpPr>
          <p:nvPr>
            <p:ph type="title"/>
          </p:nvPr>
        </p:nvSpPr>
        <p:spPr/>
        <p:txBody>
          <a:bodyPr>
            <a:normAutofit fontScale="90000"/>
          </a:bodyPr>
          <a:lstStyle/>
          <a:p>
            <a:r>
              <a:rPr lang="es-AR" dirty="0" smtClean="0"/>
              <a:t>Memorias no volátiles ROM, PROM, EPROM, EEPROM, FLASH</a:t>
            </a:r>
            <a:endParaRPr lang="es-A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cstate="print"/>
          <a:srcRect/>
          <a:stretch>
            <a:fillRect/>
          </a:stretch>
        </p:blipFill>
        <p:spPr bwMode="auto">
          <a:xfrm>
            <a:off x="5214942" y="1571612"/>
            <a:ext cx="2724885" cy="3757626"/>
          </a:xfrm>
          <a:prstGeom prst="rect">
            <a:avLst/>
          </a:prstGeom>
          <a:noFill/>
          <a:ln w="9525">
            <a:noFill/>
            <a:miter lim="800000"/>
            <a:headEnd/>
            <a:tailEnd/>
          </a:ln>
          <a:effectLst/>
        </p:spPr>
      </p:pic>
      <p:sp>
        <p:nvSpPr>
          <p:cNvPr id="2" name="1 Título"/>
          <p:cNvSpPr>
            <a:spLocks noGrp="1"/>
          </p:cNvSpPr>
          <p:nvPr>
            <p:ph type="title"/>
          </p:nvPr>
        </p:nvSpPr>
        <p:spPr/>
        <p:txBody>
          <a:bodyPr/>
          <a:lstStyle/>
          <a:p>
            <a:r>
              <a:rPr lang="es-AR" dirty="0" smtClean="0"/>
              <a:t>Memoria </a:t>
            </a:r>
            <a:r>
              <a:rPr lang="es-AR" dirty="0" err="1" smtClean="0"/>
              <a:t>Eprom</a:t>
            </a:r>
            <a:endParaRPr lang="es-AR" dirty="0"/>
          </a:p>
        </p:txBody>
      </p:sp>
      <p:cxnSp>
        <p:nvCxnSpPr>
          <p:cNvPr id="6" name="5 Conector recto de flecha"/>
          <p:cNvCxnSpPr/>
          <p:nvPr/>
        </p:nvCxnSpPr>
        <p:spPr>
          <a:xfrm flipV="1">
            <a:off x="3143240" y="3429000"/>
            <a:ext cx="3214710" cy="214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6 CuadroTexto"/>
          <p:cNvSpPr txBox="1"/>
          <p:nvPr/>
        </p:nvSpPr>
        <p:spPr>
          <a:xfrm>
            <a:off x="2214546" y="2857496"/>
            <a:ext cx="2571768" cy="923330"/>
          </a:xfrm>
          <a:prstGeom prst="rect">
            <a:avLst/>
          </a:prstGeom>
          <a:noFill/>
        </p:spPr>
        <p:txBody>
          <a:bodyPr wrap="square" rtlCol="0">
            <a:spAutoFit/>
          </a:bodyPr>
          <a:lstStyle/>
          <a:p>
            <a:r>
              <a:rPr lang="es-AR" dirty="0" smtClean="0"/>
              <a:t>Ventana por donde debe incidir la Luz UV para el borrado de la memoria</a:t>
            </a:r>
            <a:endParaRPr lang="es-A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fontScale="92500" lnSpcReduction="20000"/>
          </a:bodyPr>
          <a:lstStyle/>
          <a:p>
            <a:r>
              <a:rPr lang="es-AR" dirty="0" smtClean="0"/>
              <a:t>Memorias EEPROM: este tipo permite el borrado de la memoria en forma eléctrica, le confiere mayor versatilidad que en los otros casos, ya que su programación y borrado se puede realizar estando conectada en el circuito.</a:t>
            </a:r>
          </a:p>
          <a:p>
            <a:r>
              <a:rPr lang="es-AR" dirty="0" smtClean="0"/>
              <a:t>Memoria FLASH EEPROM/FLASH EPROM/FLASH MEMORY : son una variante de las memorias EEPROM, en donde se han optimizado los tiempos de borrado. Esta característica les ha permitido a este tipo de memorias ser utilizadas en medios masivos de almacenamiento de información, remplazando a los disquetes, y permitiendo la creación de los discos de estados sólido. </a:t>
            </a:r>
          </a:p>
          <a:p>
            <a:pPr>
              <a:buNone/>
            </a:pPr>
            <a:endParaRPr lang="es-AR" dirty="0" smtClean="0"/>
          </a:p>
          <a:p>
            <a:pPr>
              <a:buNone/>
            </a:pPr>
            <a:endParaRPr lang="es-AR" dirty="0"/>
          </a:p>
        </p:txBody>
      </p:sp>
      <p:sp>
        <p:nvSpPr>
          <p:cNvPr id="2" name="1 Título"/>
          <p:cNvSpPr>
            <a:spLocks noGrp="1"/>
          </p:cNvSpPr>
          <p:nvPr>
            <p:ph type="title"/>
          </p:nvPr>
        </p:nvSpPr>
        <p:spPr/>
        <p:txBody>
          <a:bodyPr/>
          <a:lstStyle/>
          <a:p>
            <a:r>
              <a:rPr lang="es-AR" dirty="0" smtClean="0"/>
              <a:t>Memorias  no Volátiles</a:t>
            </a:r>
            <a:endParaRPr lang="es-A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Memorias no Volátiles</a:t>
            </a:r>
            <a:endParaRPr lang="es-AR" dirty="0"/>
          </a:p>
        </p:txBody>
      </p:sp>
      <p:pic>
        <p:nvPicPr>
          <p:cNvPr id="5122" name="Picture 2"/>
          <p:cNvPicPr>
            <a:picLocks noChangeAspect="1" noChangeArrowheads="1"/>
          </p:cNvPicPr>
          <p:nvPr/>
        </p:nvPicPr>
        <p:blipFill>
          <a:blip r:embed="rId2"/>
          <a:srcRect/>
          <a:stretch>
            <a:fillRect/>
          </a:stretch>
        </p:blipFill>
        <p:spPr bwMode="auto">
          <a:xfrm>
            <a:off x="500034" y="1928802"/>
            <a:ext cx="7643834" cy="3375703"/>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5786446" y="3071810"/>
            <a:ext cx="2095500" cy="118110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fontScale="85000" lnSpcReduction="20000"/>
          </a:bodyPr>
          <a:lstStyle/>
          <a:p>
            <a:r>
              <a:rPr lang="es-AR" dirty="0" smtClean="0"/>
              <a:t>Hay distintos tipos de organizaciones de memorias del tipo RAM( volátiles). En general se distinguirá entre: </a:t>
            </a:r>
          </a:p>
          <a:p>
            <a:r>
              <a:rPr lang="es-AR" dirty="0" smtClean="0"/>
              <a:t>Una memoria de una única palabra, se habla de </a:t>
            </a:r>
            <a:r>
              <a:rPr lang="es-AR" b="1" dirty="0" err="1" smtClean="0"/>
              <a:t>Latch</a:t>
            </a:r>
            <a:r>
              <a:rPr lang="es-AR" b="1" dirty="0" smtClean="0"/>
              <a:t> </a:t>
            </a:r>
            <a:r>
              <a:rPr lang="es-AR" dirty="0" smtClean="0"/>
              <a:t>o </a:t>
            </a:r>
            <a:r>
              <a:rPr lang="es-AR" b="1" dirty="0" smtClean="0"/>
              <a:t>Registro</a:t>
            </a:r>
            <a:r>
              <a:rPr lang="es-AR" dirty="0" smtClean="0"/>
              <a:t>,</a:t>
            </a:r>
          </a:p>
          <a:p>
            <a:r>
              <a:rPr lang="es-AR" dirty="0" smtClean="0"/>
              <a:t>Múltiples palabras y no se requiere de circuitos de "refresco", se habla en general de </a:t>
            </a:r>
            <a:r>
              <a:rPr lang="es-AR" b="1" dirty="0" smtClean="0"/>
              <a:t>SRAM</a:t>
            </a:r>
            <a:r>
              <a:rPr lang="es-AR" dirty="0" smtClean="0"/>
              <a:t>, por </a:t>
            </a:r>
            <a:r>
              <a:rPr lang="es-AR" b="1" dirty="0" err="1" smtClean="0"/>
              <a:t>Static</a:t>
            </a:r>
            <a:r>
              <a:rPr lang="es-AR" b="1" dirty="0" smtClean="0"/>
              <a:t> por no necesitar refresco para mantener la información pero si se requiere de alimentación.</a:t>
            </a:r>
            <a:endParaRPr lang="es-AR" dirty="0" smtClean="0"/>
          </a:p>
          <a:p>
            <a:r>
              <a:rPr lang="es-AR" dirty="0" smtClean="0"/>
              <a:t>. Finalmente las memorias de múltiples palabras que necesitan circuito de refresco, Reciben el nombre de </a:t>
            </a:r>
            <a:r>
              <a:rPr lang="es-AR" b="1" dirty="0" smtClean="0"/>
              <a:t>DRAM </a:t>
            </a:r>
            <a:r>
              <a:rPr lang="es-AR" dirty="0" smtClean="0"/>
              <a:t>por </a:t>
            </a:r>
            <a:r>
              <a:rPr lang="es-AR" b="1" dirty="0" err="1" smtClean="0"/>
              <a:t>Dynamic</a:t>
            </a:r>
            <a:r>
              <a:rPr lang="es-AR" b="1" dirty="0" smtClean="0"/>
              <a:t> RAM. Además de requerir alimentación permanente requieren el refresco para mantener la información.</a:t>
            </a:r>
            <a:endParaRPr lang="es-AR" dirty="0" smtClean="0"/>
          </a:p>
          <a:p>
            <a:endParaRPr lang="es-AR" dirty="0"/>
          </a:p>
        </p:txBody>
      </p:sp>
      <p:sp>
        <p:nvSpPr>
          <p:cNvPr id="2" name="1 Título"/>
          <p:cNvSpPr>
            <a:spLocks noGrp="1"/>
          </p:cNvSpPr>
          <p:nvPr>
            <p:ph type="title"/>
          </p:nvPr>
        </p:nvSpPr>
        <p:spPr/>
        <p:txBody>
          <a:bodyPr/>
          <a:lstStyle/>
          <a:p>
            <a:r>
              <a:rPr lang="es-AR" dirty="0" smtClean="0"/>
              <a:t>Memorias volátiles</a:t>
            </a:r>
            <a:endParaRPr lang="es-A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Grp="1" noChangeAspect="1" noChangeArrowheads="1"/>
          </p:cNvPicPr>
          <p:nvPr>
            <p:ph idx="1"/>
          </p:nvPr>
        </p:nvPicPr>
        <p:blipFill>
          <a:blip r:embed="rId2"/>
          <a:srcRect/>
          <a:stretch>
            <a:fillRect/>
          </a:stretch>
        </p:blipFill>
        <p:spPr bwMode="auto">
          <a:xfrm>
            <a:off x="714348" y="1714488"/>
            <a:ext cx="2638425" cy="2867025"/>
          </a:xfrm>
          <a:prstGeom prst="rect">
            <a:avLst/>
          </a:prstGeom>
          <a:noFill/>
          <a:ln w="9525">
            <a:noFill/>
            <a:miter lim="800000"/>
            <a:headEnd/>
            <a:tailEnd/>
          </a:ln>
          <a:effectLst/>
        </p:spPr>
      </p:pic>
      <p:sp>
        <p:nvSpPr>
          <p:cNvPr id="2" name="1 Título"/>
          <p:cNvSpPr>
            <a:spLocks noGrp="1"/>
          </p:cNvSpPr>
          <p:nvPr>
            <p:ph type="title"/>
          </p:nvPr>
        </p:nvSpPr>
        <p:spPr/>
        <p:txBody>
          <a:bodyPr>
            <a:normAutofit fontScale="90000"/>
          </a:bodyPr>
          <a:lstStyle/>
          <a:p>
            <a:r>
              <a:rPr lang="es-AR" dirty="0" smtClean="0"/>
              <a:t>Memorias volátiles (diagramas típicos)</a:t>
            </a:r>
            <a:endParaRPr lang="es-AR" dirty="0"/>
          </a:p>
        </p:txBody>
      </p:sp>
      <p:pic>
        <p:nvPicPr>
          <p:cNvPr id="3076" name="Picture 4"/>
          <p:cNvPicPr>
            <a:picLocks noChangeAspect="1" noChangeArrowheads="1"/>
          </p:cNvPicPr>
          <p:nvPr/>
        </p:nvPicPr>
        <p:blipFill>
          <a:blip r:embed="rId3"/>
          <a:srcRect/>
          <a:stretch>
            <a:fillRect/>
          </a:stretch>
        </p:blipFill>
        <p:spPr bwMode="auto">
          <a:xfrm>
            <a:off x="3571868" y="1500174"/>
            <a:ext cx="2400300" cy="4067175"/>
          </a:xfrm>
          <a:prstGeom prst="rect">
            <a:avLst/>
          </a:prstGeom>
          <a:noFill/>
          <a:ln w="9525">
            <a:noFill/>
            <a:miter lim="800000"/>
            <a:headEnd/>
            <a:tailEnd/>
          </a:ln>
          <a:effectLst/>
        </p:spPr>
      </p:pic>
      <p:pic>
        <p:nvPicPr>
          <p:cNvPr id="3077" name="Picture 5"/>
          <p:cNvPicPr>
            <a:picLocks noChangeAspect="1" noChangeArrowheads="1"/>
          </p:cNvPicPr>
          <p:nvPr/>
        </p:nvPicPr>
        <p:blipFill>
          <a:blip r:embed="rId4"/>
          <a:srcRect/>
          <a:stretch>
            <a:fillRect/>
          </a:stretch>
        </p:blipFill>
        <p:spPr bwMode="auto">
          <a:xfrm>
            <a:off x="6500826" y="1643050"/>
            <a:ext cx="1943100" cy="3543300"/>
          </a:xfrm>
          <a:prstGeom prst="rect">
            <a:avLst/>
          </a:prstGeom>
          <a:noFill/>
          <a:ln w="9525">
            <a:noFill/>
            <a:miter lim="800000"/>
            <a:headEnd/>
            <a:tailEnd/>
          </a:ln>
          <a:effectLst/>
        </p:spPr>
      </p:pic>
      <p:sp>
        <p:nvSpPr>
          <p:cNvPr id="9" name="8 CuadroTexto"/>
          <p:cNvSpPr txBox="1"/>
          <p:nvPr/>
        </p:nvSpPr>
        <p:spPr>
          <a:xfrm>
            <a:off x="1357290" y="4714884"/>
            <a:ext cx="1214446" cy="369332"/>
          </a:xfrm>
          <a:prstGeom prst="rect">
            <a:avLst/>
          </a:prstGeom>
          <a:noFill/>
        </p:spPr>
        <p:txBody>
          <a:bodyPr wrap="square" rtlCol="0">
            <a:spAutoFit/>
          </a:bodyPr>
          <a:lstStyle/>
          <a:p>
            <a:r>
              <a:rPr lang="es-AR" dirty="0" smtClean="0"/>
              <a:t>registro</a:t>
            </a:r>
            <a:endParaRPr lang="es-AR" dirty="0"/>
          </a:p>
        </p:txBody>
      </p:sp>
      <p:sp>
        <p:nvSpPr>
          <p:cNvPr id="10" name="9 CuadroTexto"/>
          <p:cNvSpPr txBox="1"/>
          <p:nvPr/>
        </p:nvSpPr>
        <p:spPr>
          <a:xfrm>
            <a:off x="4071934" y="5857892"/>
            <a:ext cx="1643074" cy="369332"/>
          </a:xfrm>
          <a:prstGeom prst="rect">
            <a:avLst/>
          </a:prstGeom>
          <a:noFill/>
        </p:spPr>
        <p:txBody>
          <a:bodyPr wrap="square" rtlCol="0">
            <a:spAutoFit/>
          </a:bodyPr>
          <a:lstStyle/>
          <a:p>
            <a:r>
              <a:rPr lang="es-AR" dirty="0" smtClean="0"/>
              <a:t>SRAM</a:t>
            </a:r>
            <a:endParaRPr lang="es-AR" dirty="0"/>
          </a:p>
        </p:txBody>
      </p:sp>
      <p:sp>
        <p:nvSpPr>
          <p:cNvPr id="11" name="10 CuadroTexto"/>
          <p:cNvSpPr txBox="1"/>
          <p:nvPr/>
        </p:nvSpPr>
        <p:spPr>
          <a:xfrm>
            <a:off x="6715140" y="5500702"/>
            <a:ext cx="1643074" cy="369332"/>
          </a:xfrm>
          <a:prstGeom prst="rect">
            <a:avLst/>
          </a:prstGeom>
          <a:noFill/>
        </p:spPr>
        <p:txBody>
          <a:bodyPr wrap="square" rtlCol="0">
            <a:spAutoFit/>
          </a:bodyPr>
          <a:lstStyle/>
          <a:p>
            <a:r>
              <a:rPr lang="es-AR" dirty="0" smtClean="0"/>
              <a:t>DRAM</a:t>
            </a:r>
            <a:endParaRPr lang="es-AR" dirty="0"/>
          </a:p>
        </p:txBody>
      </p:sp>
      <p:sp>
        <p:nvSpPr>
          <p:cNvPr id="12" name="11 CuadroTexto"/>
          <p:cNvSpPr txBox="1"/>
          <p:nvPr/>
        </p:nvSpPr>
        <p:spPr>
          <a:xfrm>
            <a:off x="428596" y="5429264"/>
            <a:ext cx="3214710" cy="923330"/>
          </a:xfrm>
          <a:prstGeom prst="rect">
            <a:avLst/>
          </a:prstGeom>
          <a:noFill/>
        </p:spPr>
        <p:txBody>
          <a:bodyPr wrap="square" rtlCol="0">
            <a:spAutoFit/>
          </a:bodyPr>
          <a:lstStyle/>
          <a:p>
            <a:r>
              <a:rPr lang="es-AR" dirty="0" smtClean="0"/>
              <a:t>En todos los casos se puede observar el bus de direcciones, datos y control</a:t>
            </a:r>
            <a:endParaRPr lang="es-A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fontScale="70000" lnSpcReduction="20000"/>
          </a:bodyPr>
          <a:lstStyle/>
          <a:p>
            <a:r>
              <a:rPr lang="es-AR" b="1" dirty="0" smtClean="0"/>
              <a:t>SRAM </a:t>
            </a:r>
            <a:r>
              <a:rPr lang="es-AR" dirty="0" smtClean="0"/>
              <a:t>Tiene menores tiempos de acceso (en general) que la memoria basada en tecnología dinámica. Tiene el inconveniente de ocupar mas espacio (requiere más transistores) y ser más cara.</a:t>
            </a:r>
            <a:r>
              <a:rPr lang="es-AR" b="1" dirty="0" smtClean="0"/>
              <a:t> </a:t>
            </a:r>
            <a:endParaRPr lang="es-AR" dirty="0" smtClean="0"/>
          </a:p>
          <a:p>
            <a:r>
              <a:rPr lang="es-AR" b="1" dirty="0" smtClean="0"/>
              <a:t>DRAM </a:t>
            </a:r>
            <a:r>
              <a:rPr lang="es-AR" dirty="0" smtClean="0"/>
              <a:t>Es la memoria dinámica original. Hoy en día ya no se construyen chips DRAM "clásicos", ya que han sido superados por distintas mejoras al diseño. Son más económicas que las SRAM, pero más lentas, en particular por el uso de la técnica de direccionamiento matricial en base al CAS y al RAS (columna y fila por separado).</a:t>
            </a:r>
            <a:r>
              <a:rPr lang="es-AR" b="1" dirty="0" smtClean="0"/>
              <a:t> </a:t>
            </a:r>
            <a:endParaRPr lang="es-AR" dirty="0" smtClean="0"/>
          </a:p>
          <a:p>
            <a:r>
              <a:rPr lang="es-AR" b="1" dirty="0" smtClean="0"/>
              <a:t>FPM DRAM </a:t>
            </a:r>
            <a:r>
              <a:rPr lang="es-AR" dirty="0" smtClean="0"/>
              <a:t>Una de las primeras mejoras al diseño DRAM fue el denominado </a:t>
            </a:r>
            <a:r>
              <a:rPr lang="es-AR" b="1" dirty="0" err="1" smtClean="0"/>
              <a:t>F</a:t>
            </a:r>
            <a:r>
              <a:rPr lang="es-AR" dirty="0" err="1" smtClean="0"/>
              <a:t>ast</a:t>
            </a:r>
            <a:r>
              <a:rPr lang="es-AR" dirty="0" smtClean="0"/>
              <a:t> </a:t>
            </a:r>
            <a:r>
              <a:rPr lang="es-AR" b="1" dirty="0" smtClean="0"/>
              <a:t>P</a:t>
            </a:r>
            <a:r>
              <a:rPr lang="es-AR" dirty="0" smtClean="0"/>
              <a:t>age </a:t>
            </a:r>
            <a:r>
              <a:rPr lang="es-AR" b="1" dirty="0" err="1" smtClean="0"/>
              <a:t>M</a:t>
            </a:r>
            <a:r>
              <a:rPr lang="es-AR" dirty="0" err="1" smtClean="0"/>
              <a:t>ode</a:t>
            </a:r>
            <a:r>
              <a:rPr lang="es-AR" dirty="0" smtClean="0"/>
              <a:t>, donde se optimizaba al acceso, permitiendo múltiples CAS para el mismo RAS. De esta  forma se mejoraba sensiblemente el tiempo de acceso. El nombre se debe a que cada fila se puede asociar a una página de un libro: una vez que encontré una "palabra" (un bit) en una "pagina" (fila del chip) las siguientes palabras (bits) las encontraré más rápido si están en la misma página (fila).</a:t>
            </a:r>
          </a:p>
        </p:txBody>
      </p:sp>
      <p:sp>
        <p:nvSpPr>
          <p:cNvPr id="2" name="1 Título"/>
          <p:cNvSpPr>
            <a:spLocks noGrp="1"/>
          </p:cNvSpPr>
          <p:nvPr>
            <p:ph type="title"/>
          </p:nvPr>
        </p:nvSpPr>
        <p:spPr/>
        <p:txBody>
          <a:bodyPr/>
          <a:lstStyle/>
          <a:p>
            <a:r>
              <a:rPr lang="es-AR" dirty="0" smtClean="0"/>
              <a:t>Memorias volátiles</a:t>
            </a:r>
            <a:endParaRPr lang="es-A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fontScale="62500" lnSpcReduction="20000"/>
          </a:bodyPr>
          <a:lstStyle/>
          <a:p>
            <a:r>
              <a:rPr lang="es-AR" b="1" dirty="0" smtClean="0"/>
              <a:t>EDO DRAM </a:t>
            </a:r>
            <a:r>
              <a:rPr lang="es-AR" dirty="0" smtClean="0"/>
              <a:t>Las DRAM </a:t>
            </a:r>
            <a:r>
              <a:rPr lang="es-AR" b="1" dirty="0" err="1" smtClean="0"/>
              <a:t>E</a:t>
            </a:r>
            <a:r>
              <a:rPr lang="es-AR" dirty="0" err="1" smtClean="0"/>
              <a:t>nhanced</a:t>
            </a:r>
            <a:r>
              <a:rPr lang="es-AR" dirty="0" smtClean="0"/>
              <a:t> </a:t>
            </a:r>
            <a:r>
              <a:rPr lang="es-AR" b="1" dirty="0" smtClean="0"/>
              <a:t>D</a:t>
            </a:r>
            <a:r>
              <a:rPr lang="es-AR" dirty="0" smtClean="0"/>
              <a:t>ata </a:t>
            </a:r>
            <a:r>
              <a:rPr lang="es-AR" b="1" dirty="0" err="1" smtClean="0"/>
              <a:t>O</a:t>
            </a:r>
            <a:r>
              <a:rPr lang="es-AR" dirty="0" err="1" smtClean="0"/>
              <a:t>ut</a:t>
            </a:r>
            <a:r>
              <a:rPr lang="es-AR" dirty="0" smtClean="0"/>
              <a:t> son una mejora sobre las FPM, consistente en acelerar el acceso al próximo bit, iniciando una lectura por adelantado al bit contiguo </a:t>
            </a:r>
            <a:r>
              <a:rPr lang="es-AR" dirty="0" err="1" smtClean="0"/>
              <a:t>alaccedido</a:t>
            </a:r>
            <a:r>
              <a:rPr lang="es-AR" dirty="0" smtClean="0"/>
              <a:t> en un momento dado. De esta forma se ahorra la espera por la circuitería interna de detección de la carga de almacenamiento.</a:t>
            </a:r>
          </a:p>
          <a:p>
            <a:r>
              <a:rPr lang="es-AR" b="1" dirty="0" smtClean="0"/>
              <a:t>BEDO DRAM </a:t>
            </a:r>
            <a:r>
              <a:rPr lang="es-AR" dirty="0" smtClean="0"/>
              <a:t>Las </a:t>
            </a:r>
            <a:r>
              <a:rPr lang="es-AR" b="1" dirty="0" err="1" smtClean="0"/>
              <a:t>B</a:t>
            </a:r>
            <a:r>
              <a:rPr lang="es-AR" dirty="0" err="1" smtClean="0"/>
              <a:t>urst</a:t>
            </a:r>
            <a:r>
              <a:rPr lang="es-AR" dirty="0" smtClean="0"/>
              <a:t> EDO son una mejora, relativamente menor, sobre las EDO, para cuando las lecturas son en modo de ráfaga (</a:t>
            </a:r>
            <a:r>
              <a:rPr lang="es-AR" dirty="0" err="1" smtClean="0"/>
              <a:t>burst</a:t>
            </a:r>
            <a:r>
              <a:rPr lang="es-AR" dirty="0" smtClean="0"/>
              <a:t>).</a:t>
            </a:r>
          </a:p>
          <a:p>
            <a:r>
              <a:rPr lang="es-AR" b="1" dirty="0" smtClean="0"/>
              <a:t>SDRAM </a:t>
            </a:r>
            <a:r>
              <a:rPr lang="es-AR" dirty="0" smtClean="0"/>
              <a:t>Las </a:t>
            </a:r>
            <a:r>
              <a:rPr lang="es-AR" b="1" dirty="0" err="1" smtClean="0"/>
              <a:t>S</a:t>
            </a:r>
            <a:r>
              <a:rPr lang="es-AR" dirty="0" err="1" smtClean="0"/>
              <a:t>ynchronous</a:t>
            </a:r>
            <a:r>
              <a:rPr lang="es-AR" dirty="0" smtClean="0"/>
              <a:t> DRAM utilizan un reloj para marcar los tiempos de los ciclos de lectura o escritura y mantener en sincronismo la memoria con el resto del sistema (en  particular con la CPU). Este sincronismo le permite mejorar los tiempos de acceso respecto a las memorias EDO. En la actualidad todas las memorias DRAM son del tipo sincrónico.</a:t>
            </a:r>
          </a:p>
          <a:p>
            <a:r>
              <a:rPr lang="es-AR" b="1" dirty="0" smtClean="0"/>
              <a:t>RDRAM </a:t>
            </a:r>
            <a:r>
              <a:rPr lang="es-AR" dirty="0" smtClean="0"/>
              <a:t>Las </a:t>
            </a:r>
            <a:r>
              <a:rPr lang="es-AR" b="1" dirty="0" err="1" smtClean="0"/>
              <a:t>R</a:t>
            </a:r>
            <a:r>
              <a:rPr lang="es-AR" dirty="0" err="1" smtClean="0"/>
              <a:t>ambus</a:t>
            </a:r>
            <a:r>
              <a:rPr lang="es-AR" dirty="0" smtClean="0"/>
              <a:t> DRAM son la propuesta de un fabricante para diseños de DRAM de alta frecuencia (y por lo tanto altas velocidades de transferencia). Los chips de memoria están implementados de forma de utilizar ambos flancos del reloj a los efectos de sincronizar las transferencias</a:t>
            </a:r>
            <a:endParaRPr lang="es-AR" dirty="0"/>
          </a:p>
        </p:txBody>
      </p:sp>
      <p:sp>
        <p:nvSpPr>
          <p:cNvPr id="2" name="1 Título"/>
          <p:cNvSpPr>
            <a:spLocks noGrp="1"/>
          </p:cNvSpPr>
          <p:nvPr>
            <p:ph type="title"/>
          </p:nvPr>
        </p:nvSpPr>
        <p:spPr/>
        <p:txBody>
          <a:bodyPr/>
          <a:lstStyle/>
          <a:p>
            <a:r>
              <a:rPr lang="es-AR" dirty="0" smtClean="0"/>
              <a:t>Memorias Volátiles</a:t>
            </a:r>
            <a:endParaRPr lang="es-A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fontScale="40000" lnSpcReduction="20000"/>
          </a:bodyPr>
          <a:lstStyle/>
          <a:p>
            <a:r>
              <a:rPr lang="es-AR" sz="3500" b="1" dirty="0" smtClean="0">
                <a:latin typeface="Arial" pitchFamily="34" charset="0"/>
                <a:cs typeface="Arial" pitchFamily="34" charset="0"/>
              </a:rPr>
              <a:t>DDR SDRAM </a:t>
            </a:r>
            <a:r>
              <a:rPr lang="es-AR" sz="3500" dirty="0" smtClean="0">
                <a:latin typeface="Arial" pitchFamily="34" charset="0"/>
                <a:cs typeface="Arial" pitchFamily="34" charset="0"/>
              </a:rPr>
              <a:t>Estas memorias utilizan ambos flancos del reloj para realizar las operaciones, de allí que reciben el nombre de </a:t>
            </a:r>
            <a:r>
              <a:rPr lang="es-AR" sz="3500" b="1" dirty="0" err="1" smtClean="0">
                <a:latin typeface="Arial" pitchFamily="34" charset="0"/>
                <a:cs typeface="Arial" pitchFamily="34" charset="0"/>
              </a:rPr>
              <a:t>D</a:t>
            </a:r>
            <a:r>
              <a:rPr lang="es-AR" sz="3500" dirty="0" err="1" smtClean="0">
                <a:latin typeface="Arial" pitchFamily="34" charset="0"/>
                <a:cs typeface="Arial" pitchFamily="34" charset="0"/>
              </a:rPr>
              <a:t>ouble</a:t>
            </a:r>
            <a:r>
              <a:rPr lang="es-AR" sz="3500" dirty="0" smtClean="0">
                <a:latin typeface="Arial" pitchFamily="34" charset="0"/>
                <a:cs typeface="Arial" pitchFamily="34" charset="0"/>
              </a:rPr>
              <a:t> </a:t>
            </a:r>
            <a:r>
              <a:rPr lang="es-AR" sz="3500" b="1" dirty="0" smtClean="0">
                <a:latin typeface="Arial" pitchFamily="34" charset="0"/>
                <a:cs typeface="Arial" pitchFamily="34" charset="0"/>
              </a:rPr>
              <a:t>D</a:t>
            </a:r>
            <a:r>
              <a:rPr lang="es-AR" sz="3500" dirty="0" smtClean="0">
                <a:latin typeface="Arial" pitchFamily="34" charset="0"/>
                <a:cs typeface="Arial" pitchFamily="34" charset="0"/>
              </a:rPr>
              <a:t>ata </a:t>
            </a:r>
            <a:r>
              <a:rPr lang="es-AR" sz="3500" b="1" dirty="0" err="1" smtClean="0">
                <a:latin typeface="Arial" pitchFamily="34" charset="0"/>
                <a:cs typeface="Arial" pitchFamily="34" charset="0"/>
              </a:rPr>
              <a:t>R</a:t>
            </a:r>
            <a:r>
              <a:rPr lang="es-AR" sz="3500" dirty="0" err="1" smtClean="0">
                <a:latin typeface="Arial" pitchFamily="34" charset="0"/>
                <a:cs typeface="Arial" pitchFamily="34" charset="0"/>
              </a:rPr>
              <a:t>ate</a:t>
            </a:r>
            <a:r>
              <a:rPr lang="es-AR" sz="3500" dirty="0" smtClean="0">
                <a:latin typeface="Arial" pitchFamily="34" charset="0"/>
                <a:cs typeface="Arial" pitchFamily="34" charset="0"/>
              </a:rPr>
              <a:t> (Transferencia de Datos Doble). Son </a:t>
            </a:r>
            <a:r>
              <a:rPr lang="es-AR" sz="3500" dirty="0" err="1" smtClean="0">
                <a:latin typeface="Arial" pitchFamily="34" charset="0"/>
                <a:cs typeface="Arial" pitchFamily="34" charset="0"/>
              </a:rPr>
              <a:t>undesarrollo</a:t>
            </a:r>
            <a:r>
              <a:rPr lang="es-AR" sz="3500" dirty="0" smtClean="0">
                <a:latin typeface="Arial" pitchFamily="34" charset="0"/>
                <a:cs typeface="Arial" pitchFamily="34" charset="0"/>
              </a:rPr>
              <a:t> estándar realizado por un conjunto de fabricantes para enfrentar el diseño patentado de </a:t>
            </a:r>
            <a:r>
              <a:rPr lang="es-AR" sz="3500" dirty="0" err="1" smtClean="0">
                <a:latin typeface="Arial" pitchFamily="34" charset="0"/>
                <a:cs typeface="Arial" pitchFamily="34" charset="0"/>
              </a:rPr>
              <a:t>Rambus</a:t>
            </a:r>
            <a:r>
              <a:rPr lang="es-AR" sz="3500" dirty="0" smtClean="0">
                <a:latin typeface="Arial" pitchFamily="34" charset="0"/>
                <a:cs typeface="Arial" pitchFamily="34" charset="0"/>
              </a:rPr>
              <a:t>.</a:t>
            </a:r>
          </a:p>
          <a:p>
            <a:r>
              <a:rPr lang="es-AR" sz="3500" b="1" dirty="0" smtClean="0">
                <a:latin typeface="Arial" pitchFamily="34" charset="0"/>
                <a:cs typeface="Arial" pitchFamily="34" charset="0"/>
              </a:rPr>
              <a:t>DDR2 SDRAM </a:t>
            </a:r>
            <a:r>
              <a:rPr lang="es-AR" sz="3500" dirty="0" smtClean="0">
                <a:latin typeface="Arial" pitchFamily="34" charset="0"/>
                <a:cs typeface="Arial" pitchFamily="34" charset="0"/>
              </a:rPr>
              <a:t>Son la evolución tecnológica de las DDR, con un diseño pensado en aumentar la frecuencia de trabajo. Son técnicamente incompatibles (trabajan a otro voltaje de alimentación y poseen un encapsulado totalmente distinto).  Las variantes disponibles son: </a:t>
            </a:r>
          </a:p>
          <a:p>
            <a:pPr>
              <a:buNone/>
            </a:pPr>
            <a:r>
              <a:rPr lang="es-AR" sz="3500" dirty="0" smtClean="0">
                <a:latin typeface="Arial" pitchFamily="34" charset="0"/>
                <a:cs typeface="Arial" pitchFamily="34" charset="0"/>
              </a:rPr>
              <a:t>	DDR2-400: reloj de 200 MHz (equivale a 400 MHz, también denominada PC2-3200)</a:t>
            </a:r>
          </a:p>
          <a:p>
            <a:pPr>
              <a:buNone/>
            </a:pPr>
            <a:r>
              <a:rPr lang="es-AR" sz="3500" dirty="0" smtClean="0">
                <a:latin typeface="Arial" pitchFamily="34" charset="0"/>
                <a:cs typeface="Arial" pitchFamily="34" charset="0"/>
              </a:rPr>
              <a:t>	DDR2-533: reloj de 266 MHz (equivale a 533 MHz, también denominada PC2-4200)</a:t>
            </a:r>
          </a:p>
          <a:p>
            <a:pPr>
              <a:buNone/>
            </a:pPr>
            <a:r>
              <a:rPr lang="es-AR" sz="3500" dirty="0" smtClean="0">
                <a:latin typeface="Arial" pitchFamily="34" charset="0"/>
                <a:cs typeface="Arial" pitchFamily="34" charset="0"/>
              </a:rPr>
              <a:t>	DDR2-667: reloj de 333 MHz (equivale a 667 MHz, también denominada PC2-5300)</a:t>
            </a:r>
          </a:p>
          <a:p>
            <a:pPr>
              <a:buNone/>
            </a:pPr>
            <a:r>
              <a:rPr lang="es-AR" sz="3500" dirty="0" smtClean="0">
                <a:latin typeface="Arial" pitchFamily="34" charset="0"/>
                <a:cs typeface="Arial" pitchFamily="34" charset="0"/>
              </a:rPr>
              <a:t>	DDR2-800: reloj de 400 MHz (equivale a 800 MHz, también denominada PC2-6400)</a:t>
            </a:r>
          </a:p>
          <a:p>
            <a:pPr>
              <a:buNone/>
            </a:pPr>
            <a:r>
              <a:rPr lang="es-AR" sz="3500" dirty="0" smtClean="0">
                <a:latin typeface="Arial" pitchFamily="34" charset="0"/>
                <a:cs typeface="Arial" pitchFamily="34" charset="0"/>
              </a:rPr>
              <a:t>	DDR2-1066: reloj de 533 MHz (equivale a 1066 MHz, también denominada PC2-5300)</a:t>
            </a:r>
          </a:p>
          <a:p>
            <a:r>
              <a:rPr lang="es-AR" sz="3500" b="1" dirty="0" smtClean="0">
                <a:latin typeface="Arial" pitchFamily="34" charset="0"/>
                <a:cs typeface="Arial" pitchFamily="34" charset="0"/>
              </a:rPr>
              <a:t>DDR3 SDRAM </a:t>
            </a:r>
            <a:r>
              <a:rPr lang="es-AR" sz="3500" dirty="0" smtClean="0">
                <a:latin typeface="Arial" pitchFamily="34" charset="0"/>
                <a:cs typeface="Arial" pitchFamily="34" charset="0"/>
              </a:rPr>
              <a:t>Son el siguiente paso en la evolución tecnológica de las DDR, con mayor frecuencia  de trabajo y menor consumo (basado en un voltaje de trabajo menor). También son técnicamente incompatibles con las DDR2 y las DDR.</a:t>
            </a:r>
          </a:p>
          <a:p>
            <a:r>
              <a:rPr lang="es-AR" sz="3500" b="1" dirty="0" smtClean="0">
                <a:latin typeface="Arial" pitchFamily="34" charset="0"/>
                <a:cs typeface="Arial" pitchFamily="34" charset="0"/>
              </a:rPr>
              <a:t>VRAM  </a:t>
            </a:r>
            <a:r>
              <a:rPr lang="es-AR" sz="3500" dirty="0" smtClean="0">
                <a:latin typeface="Arial" pitchFamily="34" charset="0"/>
                <a:cs typeface="Arial" pitchFamily="34" charset="0"/>
              </a:rPr>
              <a:t>Para los controladores de video de los computadores se utiliza un tipo especial de memoria (ya sea basada en tecnología SRAM o DRAM), que se denomina Video RAM y cuya característica principal es contar con "doble puerta". Es decir son dispositivos que  pueden ser leídos a la misma vez que escritos (en direcciones distintas). Esto es útil para poder mantener el refresco de la información en el monitor a una velocidad constante (leyendo) a la misma vez que el programa actualiza la información a desplegar en la pantalla (escribiendo). Este tipo de memoria son como los "</a:t>
            </a:r>
            <a:r>
              <a:rPr lang="es-AR" sz="3500" dirty="0" err="1" smtClean="0">
                <a:latin typeface="Arial" pitchFamily="34" charset="0"/>
                <a:cs typeface="Arial" pitchFamily="34" charset="0"/>
              </a:rPr>
              <a:t>latch</a:t>
            </a:r>
            <a:r>
              <a:rPr lang="es-AR" sz="3500" dirty="0" smtClean="0">
                <a:latin typeface="Arial" pitchFamily="34" charset="0"/>
                <a:cs typeface="Arial" pitchFamily="34" charset="0"/>
              </a:rPr>
              <a:t>" pero organizados en múltiples palabras</a:t>
            </a:r>
          </a:p>
          <a:p>
            <a:endParaRPr lang="es-AR" dirty="0" smtClean="0"/>
          </a:p>
          <a:p>
            <a:endParaRPr lang="es-AR" dirty="0" smtClean="0"/>
          </a:p>
        </p:txBody>
      </p:sp>
      <p:sp>
        <p:nvSpPr>
          <p:cNvPr id="2" name="1 Título"/>
          <p:cNvSpPr>
            <a:spLocks noGrp="1"/>
          </p:cNvSpPr>
          <p:nvPr>
            <p:ph type="title"/>
          </p:nvPr>
        </p:nvSpPr>
        <p:spPr/>
        <p:txBody>
          <a:bodyPr/>
          <a:lstStyle/>
          <a:p>
            <a:r>
              <a:rPr lang="es-AR" dirty="0" smtClean="0"/>
              <a:t>Memorias Volátiles</a:t>
            </a:r>
            <a:endParaRPr lang="es-A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fontScale="62500" lnSpcReduction="20000"/>
          </a:bodyPr>
          <a:lstStyle/>
          <a:p>
            <a:endParaRPr lang="es-AR" b="1" dirty="0" smtClean="0"/>
          </a:p>
          <a:p>
            <a:pPr>
              <a:buNone/>
            </a:pPr>
            <a:r>
              <a:rPr lang="es-AR" b="1" dirty="0" smtClean="0"/>
              <a:t>En general los parámetros más importantes que caracterizan las memorias son:</a:t>
            </a:r>
            <a:endParaRPr lang="es-AR" dirty="0" smtClean="0"/>
          </a:p>
          <a:p>
            <a:r>
              <a:rPr lang="es-AR" dirty="0" smtClean="0"/>
              <a:t>- capacidad (en bits)</a:t>
            </a:r>
          </a:p>
          <a:p>
            <a:r>
              <a:rPr lang="es-AR" dirty="0" smtClean="0"/>
              <a:t>- organización (cuantas palabras de qué tamaño)</a:t>
            </a:r>
          </a:p>
          <a:p>
            <a:r>
              <a:rPr lang="es-AR" dirty="0" smtClean="0"/>
              <a:t>- tiempo de acceso en lectura (cuanto tiempo pasa desde que se le presenta una</a:t>
            </a:r>
          </a:p>
          <a:p>
            <a:r>
              <a:rPr lang="es-AR" dirty="0" smtClean="0"/>
              <a:t>dirección y las señales de control que correspondan hasta que presenta el</a:t>
            </a:r>
          </a:p>
          <a:p>
            <a:r>
              <a:rPr lang="es-AR" dirty="0" smtClean="0"/>
              <a:t>contenido en la salida)</a:t>
            </a:r>
          </a:p>
          <a:p>
            <a:r>
              <a:rPr lang="es-AR" dirty="0" smtClean="0"/>
              <a:t>- tiempo de acceso de escritura (cuanto tiempo pasa desde que se le presenta una</a:t>
            </a:r>
          </a:p>
          <a:p>
            <a:r>
              <a:rPr lang="es-AR" dirty="0" smtClean="0"/>
              <a:t>dirección, el dato a escribir y las señales de control que correspondan hasta que le memoria adopta el nuevo valor y está en condiciones de iniciar un nuevo ciclo de escritura)</a:t>
            </a:r>
          </a:p>
          <a:p>
            <a:r>
              <a:rPr lang="es-AR" dirty="0" smtClean="0"/>
              <a:t>- tipo de tecnología (estática ó dinámica, en definitiva si requieren o no de un circuito de refresco)</a:t>
            </a:r>
          </a:p>
          <a:p>
            <a:r>
              <a:rPr lang="es-AR" dirty="0" smtClean="0"/>
              <a:t>- capacidad de retener la información sin estar alimentadas de energía</a:t>
            </a:r>
          </a:p>
          <a:p>
            <a:pPr>
              <a:buNone/>
            </a:pPr>
            <a:endParaRPr lang="es-AR" dirty="0"/>
          </a:p>
        </p:txBody>
      </p:sp>
      <p:sp>
        <p:nvSpPr>
          <p:cNvPr id="2" name="1 Título"/>
          <p:cNvSpPr>
            <a:spLocks noGrp="1"/>
          </p:cNvSpPr>
          <p:nvPr>
            <p:ph type="title"/>
          </p:nvPr>
        </p:nvSpPr>
        <p:spPr/>
        <p:txBody>
          <a:bodyPr>
            <a:normAutofit fontScale="90000"/>
          </a:bodyPr>
          <a:lstStyle/>
          <a:p>
            <a:r>
              <a:rPr lang="es-AR" dirty="0" smtClean="0"/>
              <a:t>Parámetros generales de las memorias</a:t>
            </a:r>
            <a:endParaRPr lang="es-A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fontScale="92500"/>
          </a:bodyPr>
          <a:lstStyle/>
          <a:p>
            <a:r>
              <a:rPr lang="es-AR" dirty="0" smtClean="0"/>
              <a:t>Los computadores modernos implementan sus sistemas de memoria principal en base a módulos de memoria. Los módulos son tarjetas de circuito impreso que  disponen de los chips de memoria en cantidad y organización adecuada para el tamaño de  palabra soportado por la arquitectura del procesador utilizado. Estas tarjetas de circuito se insertan en zócalos  (</a:t>
            </a:r>
            <a:r>
              <a:rPr lang="es-AR" dirty="0" err="1" smtClean="0"/>
              <a:t>memory</a:t>
            </a:r>
            <a:r>
              <a:rPr lang="es-AR" dirty="0" smtClean="0"/>
              <a:t> sockets) previstos en las placas principales (</a:t>
            </a:r>
            <a:r>
              <a:rPr lang="es-AR" dirty="0" err="1" smtClean="0"/>
              <a:t>mother</a:t>
            </a:r>
            <a:r>
              <a:rPr lang="es-AR" dirty="0" smtClean="0"/>
              <a:t> </a:t>
            </a:r>
            <a:r>
              <a:rPr lang="es-AR" dirty="0" err="1" smtClean="0"/>
              <a:t>boards</a:t>
            </a:r>
            <a:r>
              <a:rPr lang="es-AR" dirty="0" smtClean="0"/>
              <a:t>) de los computadores a tales efectos. </a:t>
            </a:r>
          </a:p>
          <a:p>
            <a:pPr>
              <a:buNone/>
            </a:pPr>
            <a:endParaRPr lang="es-AR" dirty="0"/>
          </a:p>
        </p:txBody>
      </p:sp>
      <p:sp>
        <p:nvSpPr>
          <p:cNvPr id="2" name="1 Título"/>
          <p:cNvSpPr>
            <a:spLocks noGrp="1"/>
          </p:cNvSpPr>
          <p:nvPr>
            <p:ph type="title"/>
          </p:nvPr>
        </p:nvSpPr>
        <p:spPr/>
        <p:txBody>
          <a:bodyPr>
            <a:normAutofit/>
          </a:bodyPr>
          <a:lstStyle/>
          <a:p>
            <a:r>
              <a:rPr lang="es-AR" dirty="0" smtClean="0"/>
              <a:t>Módulos de Memoria</a:t>
            </a:r>
            <a:endParaRPr lang="es-A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600200"/>
            <a:ext cx="8229600" cy="5043510"/>
          </a:xfrm>
        </p:spPr>
        <p:txBody>
          <a:bodyPr>
            <a:normAutofit/>
          </a:bodyPr>
          <a:lstStyle/>
          <a:p>
            <a:r>
              <a:rPr lang="es-AR" sz="2600" dirty="0" smtClean="0"/>
              <a:t>SIMM:</a:t>
            </a:r>
          </a:p>
          <a:p>
            <a:r>
              <a:rPr lang="es-AR" sz="2600" dirty="0" smtClean="0"/>
              <a:t>Estos fueron los primeros módulos en imponerse en la industria del PC. La sigla significa </a:t>
            </a:r>
            <a:r>
              <a:rPr lang="es-AR" sz="2600" b="1" dirty="0" smtClean="0"/>
              <a:t>S</a:t>
            </a:r>
            <a:r>
              <a:rPr lang="es-AR" sz="2600" dirty="0" smtClean="0"/>
              <a:t>ingle </a:t>
            </a:r>
            <a:r>
              <a:rPr lang="es-AR" sz="2600" b="1" dirty="0" smtClean="0"/>
              <a:t>I</a:t>
            </a:r>
            <a:r>
              <a:rPr lang="es-AR" sz="2600" dirty="0" smtClean="0"/>
              <a:t>n-line </a:t>
            </a:r>
            <a:r>
              <a:rPr lang="es-AR" sz="2600" b="1" dirty="0" err="1" smtClean="0"/>
              <a:t>M</a:t>
            </a:r>
            <a:r>
              <a:rPr lang="es-AR" sz="2600" dirty="0" err="1" smtClean="0"/>
              <a:t>emory</a:t>
            </a:r>
            <a:r>
              <a:rPr lang="es-AR" sz="2600" dirty="0" smtClean="0"/>
              <a:t> </a:t>
            </a:r>
            <a:r>
              <a:rPr lang="es-AR" sz="2600" b="1" dirty="0" smtClean="0"/>
              <a:t>M</a:t>
            </a:r>
            <a:r>
              <a:rPr lang="es-AR" sz="2600" dirty="0" smtClean="0"/>
              <a:t>odule, ya que si bien la placa de circuito tenía  contactos en  ambas caras estos eran en realidad redundantes. Existieron en dos variantes:</a:t>
            </a:r>
          </a:p>
          <a:p>
            <a:pPr>
              <a:buNone/>
            </a:pPr>
            <a:r>
              <a:rPr lang="es-AR" sz="2600" dirty="0" smtClean="0"/>
              <a:t>- 30 contactos ó pines (para buses de memoria de 8 bits)</a:t>
            </a:r>
          </a:p>
          <a:p>
            <a:pPr>
              <a:buNone/>
            </a:pPr>
            <a:r>
              <a:rPr lang="es-AR" sz="2600" dirty="0" smtClean="0"/>
              <a:t>- 72 contactos ó pines (para buses de memoria de 32 bits)</a:t>
            </a:r>
          </a:p>
          <a:p>
            <a:pPr>
              <a:buNone/>
            </a:pPr>
            <a:endParaRPr lang="es-AR" dirty="0" smtClean="0"/>
          </a:p>
          <a:p>
            <a:endParaRPr lang="es-AR" dirty="0"/>
          </a:p>
        </p:txBody>
      </p:sp>
      <p:sp>
        <p:nvSpPr>
          <p:cNvPr id="2" name="1 Título"/>
          <p:cNvSpPr>
            <a:spLocks noGrp="1"/>
          </p:cNvSpPr>
          <p:nvPr>
            <p:ph type="title"/>
          </p:nvPr>
        </p:nvSpPr>
        <p:spPr/>
        <p:txBody>
          <a:bodyPr/>
          <a:lstStyle/>
          <a:p>
            <a:r>
              <a:rPr lang="es-AR" dirty="0" smtClean="0"/>
              <a:t>Módulos de Memoria</a:t>
            </a:r>
            <a:endParaRPr lang="es-AR" dirty="0"/>
          </a:p>
        </p:txBody>
      </p:sp>
      <p:pic>
        <p:nvPicPr>
          <p:cNvPr id="6148" name="Picture 4"/>
          <p:cNvPicPr>
            <a:picLocks noChangeAspect="1" noChangeArrowheads="1"/>
          </p:cNvPicPr>
          <p:nvPr/>
        </p:nvPicPr>
        <p:blipFill>
          <a:blip r:embed="rId2"/>
          <a:srcRect/>
          <a:stretch>
            <a:fillRect/>
          </a:stretch>
        </p:blipFill>
        <p:spPr bwMode="auto">
          <a:xfrm>
            <a:off x="428596" y="6191250"/>
            <a:ext cx="4133850" cy="666750"/>
          </a:xfrm>
          <a:prstGeom prst="rect">
            <a:avLst/>
          </a:prstGeom>
          <a:noFill/>
          <a:ln w="9525">
            <a:noFill/>
            <a:miter lim="800000"/>
            <a:headEnd/>
            <a:tailEnd/>
          </a:ln>
          <a:effectLst/>
        </p:spPr>
      </p:pic>
      <p:pic>
        <p:nvPicPr>
          <p:cNvPr id="6149" name="Picture 5"/>
          <p:cNvPicPr>
            <a:picLocks noChangeAspect="1" noChangeArrowheads="1"/>
          </p:cNvPicPr>
          <p:nvPr/>
        </p:nvPicPr>
        <p:blipFill>
          <a:blip r:embed="rId3"/>
          <a:srcRect/>
          <a:stretch>
            <a:fillRect/>
          </a:stretch>
        </p:blipFill>
        <p:spPr bwMode="auto">
          <a:xfrm>
            <a:off x="4572000" y="5715016"/>
            <a:ext cx="3524250" cy="102870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r>
              <a:rPr lang="es-AR" sz="1600" dirty="0" smtClean="0"/>
              <a:t>DIMM:</a:t>
            </a:r>
          </a:p>
          <a:p>
            <a:r>
              <a:rPr lang="es-AR" sz="1600" dirty="0" smtClean="0"/>
              <a:t>Fueron la evolución de los SIMM asociados con la aparición de las SDRAM y las arquitecturas de memoria de 64 bits (aun para procesadores de 32 bits). La sigla significa </a:t>
            </a:r>
            <a:r>
              <a:rPr lang="es-AR" sz="1600" b="1" dirty="0" smtClean="0"/>
              <a:t>Dual In-line </a:t>
            </a:r>
            <a:r>
              <a:rPr lang="es-AR" sz="1600" b="1" dirty="0" err="1" smtClean="0"/>
              <a:t>Memory</a:t>
            </a:r>
            <a:r>
              <a:rPr lang="es-AR" sz="1600" b="1" dirty="0" smtClean="0"/>
              <a:t> Module. </a:t>
            </a:r>
            <a:r>
              <a:rPr lang="es-AR" sz="1600" dirty="0" smtClean="0"/>
              <a:t>Existen variantes con distinta cantidad de contactos.</a:t>
            </a:r>
          </a:p>
          <a:p>
            <a:r>
              <a:rPr lang="es-AR" sz="1600" dirty="0" smtClean="0"/>
              <a:t>- 168 contactos ó pines (utilizado con memorias SDRAM)</a:t>
            </a:r>
          </a:p>
          <a:p>
            <a:endParaRPr lang="es-AR" sz="1600" dirty="0" smtClean="0"/>
          </a:p>
          <a:p>
            <a:endParaRPr lang="es-AR" sz="1600" dirty="0" smtClean="0"/>
          </a:p>
          <a:p>
            <a:endParaRPr lang="es-AR" sz="1600" dirty="0" smtClean="0"/>
          </a:p>
          <a:p>
            <a:r>
              <a:rPr lang="es-AR" sz="1600" dirty="0" smtClean="0"/>
              <a:t>184 contactos  DDR </a:t>
            </a:r>
          </a:p>
          <a:p>
            <a:endParaRPr lang="es-AR" sz="1600" dirty="0" smtClean="0"/>
          </a:p>
          <a:p>
            <a:endParaRPr lang="es-AR" sz="1600" dirty="0" smtClean="0"/>
          </a:p>
          <a:p>
            <a:endParaRPr lang="es-AR" sz="1600" dirty="0" smtClean="0"/>
          </a:p>
          <a:p>
            <a:r>
              <a:rPr lang="es-AR" sz="1600" dirty="0" smtClean="0"/>
              <a:t>240 contactos  DDR 2-3</a:t>
            </a:r>
          </a:p>
          <a:p>
            <a:endParaRPr lang="es-AR" sz="1600" dirty="0"/>
          </a:p>
        </p:txBody>
      </p:sp>
      <p:sp>
        <p:nvSpPr>
          <p:cNvPr id="2" name="1 Título"/>
          <p:cNvSpPr>
            <a:spLocks noGrp="1"/>
          </p:cNvSpPr>
          <p:nvPr>
            <p:ph type="title"/>
          </p:nvPr>
        </p:nvSpPr>
        <p:spPr/>
        <p:txBody>
          <a:bodyPr/>
          <a:lstStyle/>
          <a:p>
            <a:r>
              <a:rPr lang="es-AR" dirty="0" smtClean="0"/>
              <a:t>Módulos de Memoria</a:t>
            </a:r>
            <a:endParaRPr lang="es-AR" dirty="0"/>
          </a:p>
        </p:txBody>
      </p:sp>
      <p:pic>
        <p:nvPicPr>
          <p:cNvPr id="7170" name="Picture 2"/>
          <p:cNvPicPr>
            <a:picLocks noChangeAspect="1" noChangeArrowheads="1"/>
          </p:cNvPicPr>
          <p:nvPr/>
        </p:nvPicPr>
        <p:blipFill>
          <a:blip r:embed="rId2"/>
          <a:srcRect/>
          <a:stretch>
            <a:fillRect/>
          </a:stretch>
        </p:blipFill>
        <p:spPr bwMode="auto">
          <a:xfrm>
            <a:off x="1000100" y="3071810"/>
            <a:ext cx="3790950" cy="952500"/>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4572000" y="4143380"/>
            <a:ext cx="3086100" cy="895350"/>
          </a:xfrm>
          <a:prstGeom prst="rect">
            <a:avLst/>
          </a:prstGeom>
          <a:noFill/>
          <a:ln w="9525">
            <a:noFill/>
            <a:miter lim="800000"/>
            <a:headEnd/>
            <a:tailEnd/>
          </a:ln>
          <a:effectLst/>
        </p:spPr>
      </p:pic>
      <p:pic>
        <p:nvPicPr>
          <p:cNvPr id="7173" name="Picture 5"/>
          <p:cNvPicPr>
            <a:picLocks noChangeAspect="1" noChangeArrowheads="1"/>
          </p:cNvPicPr>
          <p:nvPr/>
        </p:nvPicPr>
        <p:blipFill>
          <a:blip r:embed="rId4"/>
          <a:srcRect/>
          <a:stretch>
            <a:fillRect/>
          </a:stretch>
        </p:blipFill>
        <p:spPr bwMode="auto">
          <a:xfrm>
            <a:off x="4572000" y="5429264"/>
            <a:ext cx="3286125" cy="809625"/>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r>
              <a:rPr lang="es-AR" sz="1800" b="1" dirty="0" smtClean="0"/>
              <a:t>Módulos RIMM</a:t>
            </a:r>
            <a:r>
              <a:rPr lang="es-AR" sz="1800" dirty="0" smtClean="0"/>
              <a:t>: Son los módulos utilizados para memorias con tecnología </a:t>
            </a:r>
            <a:r>
              <a:rPr lang="es-AR" sz="1800" dirty="0" err="1" smtClean="0"/>
              <a:t>Rambus</a:t>
            </a:r>
            <a:r>
              <a:rPr lang="es-AR" sz="1800" dirty="0" smtClean="0"/>
              <a:t>. También hay variantes con distinta cantidad de contactos.</a:t>
            </a:r>
          </a:p>
          <a:p>
            <a:endParaRPr lang="es-AR" sz="1800" dirty="0" smtClean="0"/>
          </a:p>
          <a:p>
            <a:r>
              <a:rPr lang="es-AR" sz="1800" dirty="0" smtClean="0"/>
              <a:t>- 184 contactos ó pines (utilizado en sistemas de memoria con buses de 16 bits)</a:t>
            </a:r>
          </a:p>
          <a:p>
            <a:endParaRPr lang="es-AR" sz="1800" dirty="0" smtClean="0"/>
          </a:p>
          <a:p>
            <a:endParaRPr lang="es-AR" sz="1800" dirty="0" smtClean="0"/>
          </a:p>
          <a:p>
            <a:endParaRPr lang="es-AR" sz="1800" dirty="0" smtClean="0"/>
          </a:p>
          <a:p>
            <a:endParaRPr lang="es-AR" sz="1800" dirty="0" smtClean="0"/>
          </a:p>
          <a:p>
            <a:r>
              <a:rPr lang="es-AR" sz="1800" dirty="0" smtClean="0"/>
              <a:t> 232 contactos ó pines (utilizado en sistemas de memoria con buses de 32 bits)</a:t>
            </a:r>
          </a:p>
        </p:txBody>
      </p:sp>
      <p:sp>
        <p:nvSpPr>
          <p:cNvPr id="2" name="1 Título"/>
          <p:cNvSpPr>
            <a:spLocks noGrp="1"/>
          </p:cNvSpPr>
          <p:nvPr>
            <p:ph type="title"/>
          </p:nvPr>
        </p:nvSpPr>
        <p:spPr/>
        <p:txBody>
          <a:bodyPr/>
          <a:lstStyle/>
          <a:p>
            <a:r>
              <a:rPr lang="es-AR" dirty="0" smtClean="0"/>
              <a:t>Módulos de memoria</a:t>
            </a:r>
            <a:endParaRPr lang="es-AR" dirty="0"/>
          </a:p>
        </p:txBody>
      </p:sp>
      <p:pic>
        <p:nvPicPr>
          <p:cNvPr id="8194" name="Picture 2"/>
          <p:cNvPicPr>
            <a:picLocks noChangeAspect="1" noChangeArrowheads="1"/>
          </p:cNvPicPr>
          <p:nvPr/>
        </p:nvPicPr>
        <p:blipFill>
          <a:blip r:embed="rId2"/>
          <a:srcRect/>
          <a:stretch>
            <a:fillRect/>
          </a:stretch>
        </p:blipFill>
        <p:spPr bwMode="auto">
          <a:xfrm>
            <a:off x="3214678" y="3143248"/>
            <a:ext cx="4310066" cy="1093680"/>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a:srcRect/>
          <a:stretch>
            <a:fillRect/>
          </a:stretch>
        </p:blipFill>
        <p:spPr bwMode="auto">
          <a:xfrm>
            <a:off x="3643306" y="4929198"/>
            <a:ext cx="3929090" cy="1168108"/>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AR" sz="3600" dirty="0" smtClean="0"/>
              <a:t>Clasificación de memorias electrónicas según la forma de acceder al contenido</a:t>
            </a:r>
            <a:endParaRPr lang="es-AR" sz="3600" dirty="0"/>
          </a:p>
        </p:txBody>
      </p:sp>
      <p:pic>
        <p:nvPicPr>
          <p:cNvPr id="3" name="Picture 2"/>
          <p:cNvPicPr>
            <a:picLocks noChangeAspect="1" noChangeArrowheads="1"/>
          </p:cNvPicPr>
          <p:nvPr/>
        </p:nvPicPr>
        <p:blipFill>
          <a:blip r:embed="rId2"/>
          <a:srcRect/>
          <a:stretch>
            <a:fillRect/>
          </a:stretch>
        </p:blipFill>
        <p:spPr bwMode="auto">
          <a:xfrm>
            <a:off x="1500166" y="1857364"/>
            <a:ext cx="6181725" cy="4381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1285852" y="1428736"/>
            <a:ext cx="5610246" cy="4789234"/>
          </a:xfrm>
          <a:prstGeom prst="rect">
            <a:avLst/>
          </a:prstGeom>
          <a:noFill/>
          <a:ln w="9525">
            <a:noFill/>
            <a:miter lim="800000"/>
            <a:headEnd/>
            <a:tailEnd/>
          </a:ln>
          <a:effectLst/>
        </p:spPr>
      </p:pic>
      <p:sp>
        <p:nvSpPr>
          <p:cNvPr id="2" name="1 Título"/>
          <p:cNvSpPr>
            <a:spLocks noGrp="1"/>
          </p:cNvSpPr>
          <p:nvPr>
            <p:ph type="title"/>
          </p:nvPr>
        </p:nvSpPr>
        <p:spPr/>
        <p:txBody>
          <a:bodyPr>
            <a:noAutofit/>
          </a:bodyPr>
          <a:lstStyle/>
          <a:p>
            <a:r>
              <a:rPr lang="es-AR" sz="3200" dirty="0" smtClean="0"/>
              <a:t>Clasificación de memorias electrónicas según la tecnología de los elementos de memoria</a:t>
            </a:r>
            <a:endParaRPr lang="es-AR" sz="3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r>
              <a:rPr lang="es-AR" dirty="0" smtClean="0"/>
              <a:t>En general vamos a encontrar en la literatura que el término RAM ( Memorias de acceso aleatorio), a quedado para uso exclusivo de las memorias volátiles de acceso directo. Si bien el término quedó acuñado por el uso, las memorias no volátiles como las ROM, EPROM, EEPROM, </a:t>
            </a:r>
            <a:r>
              <a:rPr lang="es-AR" dirty="0" err="1" smtClean="0"/>
              <a:t>etc</a:t>
            </a:r>
            <a:r>
              <a:rPr lang="es-AR" dirty="0" smtClean="0"/>
              <a:t> corresponden también a memorias en las cuales puede accederse cualquier posición, en tiempos iguales.  </a:t>
            </a:r>
            <a:endParaRPr lang="es-AR" dirty="0"/>
          </a:p>
        </p:txBody>
      </p:sp>
      <p:sp>
        <p:nvSpPr>
          <p:cNvPr id="2" name="1 Título"/>
          <p:cNvSpPr>
            <a:spLocks noGrp="1"/>
          </p:cNvSpPr>
          <p:nvPr>
            <p:ph type="title"/>
          </p:nvPr>
        </p:nvSpPr>
        <p:spPr/>
        <p:txBody>
          <a:bodyPr/>
          <a:lstStyle/>
          <a:p>
            <a:r>
              <a:rPr lang="es-AR" dirty="0" smtClean="0"/>
              <a:t>Memorias de acceso directo</a:t>
            </a:r>
            <a:endParaRPr lang="es-A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smtClean="0"/>
              <a:t>Estructura general de una memoria de acceso directo</a:t>
            </a:r>
            <a:endParaRPr lang="es-AR" dirty="0"/>
          </a:p>
        </p:txBody>
      </p:sp>
      <p:sp>
        <p:nvSpPr>
          <p:cNvPr id="4" name="3 Rectángulo"/>
          <p:cNvSpPr/>
          <p:nvPr/>
        </p:nvSpPr>
        <p:spPr>
          <a:xfrm>
            <a:off x="3143240" y="2857496"/>
            <a:ext cx="1357322" cy="2000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 name="5 Flecha derecha"/>
          <p:cNvSpPr/>
          <p:nvPr/>
        </p:nvSpPr>
        <p:spPr>
          <a:xfrm>
            <a:off x="1857356" y="3357562"/>
            <a:ext cx="1143008" cy="571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 name="8 Flecha izquierda y derecha"/>
          <p:cNvSpPr/>
          <p:nvPr/>
        </p:nvSpPr>
        <p:spPr>
          <a:xfrm>
            <a:off x="4572000" y="3429000"/>
            <a:ext cx="1214446" cy="50006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Flecha derecha"/>
          <p:cNvSpPr/>
          <p:nvPr/>
        </p:nvSpPr>
        <p:spPr>
          <a:xfrm>
            <a:off x="1928794" y="4357694"/>
            <a:ext cx="1000132" cy="2857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1" name="10 CuadroTexto"/>
          <p:cNvSpPr txBox="1"/>
          <p:nvPr/>
        </p:nvSpPr>
        <p:spPr>
          <a:xfrm>
            <a:off x="571472" y="2786058"/>
            <a:ext cx="2071702" cy="923330"/>
          </a:xfrm>
          <a:prstGeom prst="rect">
            <a:avLst/>
          </a:prstGeom>
          <a:noFill/>
        </p:spPr>
        <p:txBody>
          <a:bodyPr wrap="square" rtlCol="0">
            <a:spAutoFit/>
          </a:bodyPr>
          <a:lstStyle/>
          <a:p>
            <a:r>
              <a:rPr lang="es-AR" dirty="0" smtClean="0"/>
              <a:t>Bus de Direcciones  A0- </a:t>
            </a:r>
            <a:r>
              <a:rPr lang="es-AR" dirty="0" err="1" smtClean="0"/>
              <a:t>An</a:t>
            </a:r>
            <a:r>
              <a:rPr lang="es-AR" dirty="0" smtClean="0"/>
              <a:t> ( 2^n posiciones )</a:t>
            </a:r>
            <a:endParaRPr lang="es-AR" dirty="0"/>
          </a:p>
        </p:txBody>
      </p:sp>
      <p:sp>
        <p:nvSpPr>
          <p:cNvPr id="12" name="11 CuadroTexto"/>
          <p:cNvSpPr txBox="1"/>
          <p:nvPr/>
        </p:nvSpPr>
        <p:spPr>
          <a:xfrm>
            <a:off x="214282" y="4000504"/>
            <a:ext cx="2500330" cy="646331"/>
          </a:xfrm>
          <a:prstGeom prst="rect">
            <a:avLst/>
          </a:prstGeom>
          <a:noFill/>
        </p:spPr>
        <p:txBody>
          <a:bodyPr wrap="square" rtlCol="0">
            <a:spAutoFit/>
          </a:bodyPr>
          <a:lstStyle/>
          <a:p>
            <a:r>
              <a:rPr lang="es-AR" dirty="0" smtClean="0"/>
              <a:t>Bus de control (RD, WR, CS,RAS, CAS)</a:t>
            </a:r>
            <a:endParaRPr lang="es-AR" dirty="0"/>
          </a:p>
        </p:txBody>
      </p:sp>
      <p:sp>
        <p:nvSpPr>
          <p:cNvPr id="13" name="12 CuadroTexto"/>
          <p:cNvSpPr txBox="1"/>
          <p:nvPr/>
        </p:nvSpPr>
        <p:spPr>
          <a:xfrm>
            <a:off x="4572000" y="1857364"/>
            <a:ext cx="2071702" cy="1477328"/>
          </a:xfrm>
          <a:prstGeom prst="rect">
            <a:avLst/>
          </a:prstGeom>
          <a:noFill/>
        </p:spPr>
        <p:txBody>
          <a:bodyPr wrap="square" rtlCol="0">
            <a:spAutoFit/>
          </a:bodyPr>
          <a:lstStyle/>
          <a:p>
            <a:r>
              <a:rPr lang="es-AR" dirty="0" smtClean="0"/>
              <a:t>Bus de datos en general tiene el tamaño de la palabra o un múltiplo</a:t>
            </a:r>
            <a:endParaRPr lang="es-AR" dirty="0"/>
          </a:p>
        </p:txBody>
      </p:sp>
      <p:pic>
        <p:nvPicPr>
          <p:cNvPr id="2050" name="Picture 2"/>
          <p:cNvPicPr>
            <a:picLocks noChangeAspect="1" noChangeArrowheads="1"/>
          </p:cNvPicPr>
          <p:nvPr/>
        </p:nvPicPr>
        <p:blipFill>
          <a:blip r:embed="rId2"/>
          <a:srcRect/>
          <a:stretch>
            <a:fillRect/>
          </a:stretch>
        </p:blipFill>
        <p:spPr bwMode="auto">
          <a:xfrm>
            <a:off x="6357950" y="2786058"/>
            <a:ext cx="2357454" cy="295963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AR" dirty="0" smtClean="0"/>
              <a:t>En estas memorias el tiempo de acceso depende la posición del dato. Son accedidas secuencialmente y existen en general 3 tipos</a:t>
            </a:r>
          </a:p>
          <a:p>
            <a:r>
              <a:rPr lang="es-AR" dirty="0" smtClean="0"/>
              <a:t>.- Registros de desplazamiento</a:t>
            </a:r>
          </a:p>
          <a:p>
            <a:r>
              <a:rPr lang="es-AR" dirty="0" smtClean="0"/>
              <a:t>.- Memorias LIFO ( </a:t>
            </a:r>
            <a:r>
              <a:rPr lang="es-AR" dirty="0" err="1" smtClean="0"/>
              <a:t>last</a:t>
            </a:r>
            <a:r>
              <a:rPr lang="es-AR" dirty="0" smtClean="0"/>
              <a:t> in  </a:t>
            </a:r>
            <a:r>
              <a:rPr lang="es-AR" dirty="0" err="1" smtClean="0"/>
              <a:t>first</a:t>
            </a:r>
            <a:r>
              <a:rPr lang="es-AR" dirty="0" smtClean="0"/>
              <a:t> </a:t>
            </a:r>
            <a:r>
              <a:rPr lang="es-AR" dirty="0" err="1" smtClean="0"/>
              <a:t>out</a:t>
            </a:r>
            <a:r>
              <a:rPr lang="es-AR" dirty="0" smtClean="0"/>
              <a:t>)</a:t>
            </a:r>
          </a:p>
          <a:p>
            <a:r>
              <a:rPr lang="es-AR" dirty="0" smtClean="0"/>
              <a:t>.-Memorias FIFO  (</a:t>
            </a:r>
            <a:r>
              <a:rPr lang="es-AR" dirty="0" err="1" smtClean="0"/>
              <a:t>First</a:t>
            </a:r>
            <a:r>
              <a:rPr lang="es-AR" dirty="0" smtClean="0"/>
              <a:t> in </a:t>
            </a:r>
            <a:r>
              <a:rPr lang="es-AR" dirty="0" err="1" smtClean="0"/>
              <a:t>first</a:t>
            </a:r>
            <a:r>
              <a:rPr lang="es-AR" dirty="0" smtClean="0"/>
              <a:t> </a:t>
            </a:r>
            <a:r>
              <a:rPr lang="es-AR" dirty="0" err="1" smtClean="0"/>
              <a:t>out</a:t>
            </a:r>
            <a:r>
              <a:rPr lang="es-AR" dirty="0" smtClean="0"/>
              <a:t>)</a:t>
            </a:r>
            <a:endParaRPr lang="es-AR" dirty="0"/>
          </a:p>
        </p:txBody>
      </p:sp>
      <p:sp>
        <p:nvSpPr>
          <p:cNvPr id="2" name="1 Título"/>
          <p:cNvSpPr>
            <a:spLocks noGrp="1"/>
          </p:cNvSpPr>
          <p:nvPr>
            <p:ph type="title"/>
          </p:nvPr>
        </p:nvSpPr>
        <p:spPr/>
        <p:txBody>
          <a:bodyPr/>
          <a:lstStyle/>
          <a:p>
            <a:r>
              <a:rPr lang="es-AR" dirty="0" smtClean="0"/>
              <a:t>Memorias de acceso secuencial</a:t>
            </a:r>
            <a:endParaRPr lang="es-A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normAutofit fontScale="90000"/>
          </a:bodyPr>
          <a:lstStyle/>
          <a:p>
            <a:r>
              <a:rPr lang="es-AR" dirty="0" smtClean="0"/>
              <a:t>Diagramas de memoria de acceso secuencial</a:t>
            </a:r>
            <a:endParaRPr lang="es-AR" dirty="0"/>
          </a:p>
        </p:txBody>
      </p:sp>
      <p:pic>
        <p:nvPicPr>
          <p:cNvPr id="2052" name="Picture 4"/>
          <p:cNvPicPr>
            <a:picLocks noChangeAspect="1" noChangeArrowheads="1"/>
          </p:cNvPicPr>
          <p:nvPr/>
        </p:nvPicPr>
        <p:blipFill>
          <a:blip r:embed="rId2"/>
          <a:srcRect/>
          <a:stretch>
            <a:fillRect/>
          </a:stretch>
        </p:blipFill>
        <p:spPr bwMode="auto">
          <a:xfrm>
            <a:off x="5143504" y="2214554"/>
            <a:ext cx="3829050" cy="2962275"/>
          </a:xfrm>
          <a:prstGeom prst="rect">
            <a:avLst/>
          </a:prstGeom>
          <a:noFill/>
          <a:ln w="9525">
            <a:noFill/>
            <a:miter lim="800000"/>
            <a:headEnd/>
            <a:tailEnd/>
          </a:ln>
          <a:effectLst/>
        </p:spPr>
      </p:pic>
      <p:pic>
        <p:nvPicPr>
          <p:cNvPr id="2054" name="Picture 6"/>
          <p:cNvPicPr>
            <a:picLocks noGrp="1" noChangeAspect="1" noChangeArrowheads="1"/>
          </p:cNvPicPr>
          <p:nvPr>
            <p:ph idx="1"/>
          </p:nvPr>
        </p:nvPicPr>
        <p:blipFill>
          <a:blip r:embed="rId3"/>
          <a:srcRect/>
          <a:stretch>
            <a:fillRect/>
          </a:stretch>
        </p:blipFill>
        <p:spPr bwMode="auto">
          <a:xfrm>
            <a:off x="571472" y="2214554"/>
            <a:ext cx="3625954" cy="2962275"/>
          </a:xfrm>
          <a:prstGeom prst="rect">
            <a:avLst/>
          </a:prstGeom>
          <a:noFill/>
          <a:ln w="9525">
            <a:noFill/>
            <a:miter lim="800000"/>
            <a:headEnd/>
            <a:tailEnd/>
          </a:ln>
          <a:effectLst/>
        </p:spPr>
      </p:pic>
      <p:sp>
        <p:nvSpPr>
          <p:cNvPr id="10" name="9 CuadroTexto"/>
          <p:cNvSpPr txBox="1"/>
          <p:nvPr/>
        </p:nvSpPr>
        <p:spPr>
          <a:xfrm>
            <a:off x="1000100" y="1928802"/>
            <a:ext cx="2428892" cy="369332"/>
          </a:xfrm>
          <a:prstGeom prst="rect">
            <a:avLst/>
          </a:prstGeom>
          <a:noFill/>
        </p:spPr>
        <p:txBody>
          <a:bodyPr wrap="square" rtlCol="0">
            <a:spAutoFit/>
          </a:bodyPr>
          <a:lstStyle/>
          <a:p>
            <a:r>
              <a:rPr lang="es-AR" dirty="0" smtClean="0"/>
              <a:t>Memoria FIFO</a:t>
            </a:r>
            <a:endParaRPr lang="es-AR" dirty="0"/>
          </a:p>
        </p:txBody>
      </p:sp>
      <p:sp>
        <p:nvSpPr>
          <p:cNvPr id="11" name="10 CuadroTexto"/>
          <p:cNvSpPr txBox="1"/>
          <p:nvPr/>
        </p:nvSpPr>
        <p:spPr>
          <a:xfrm>
            <a:off x="5429256" y="1857364"/>
            <a:ext cx="2143140" cy="369332"/>
          </a:xfrm>
          <a:prstGeom prst="rect">
            <a:avLst/>
          </a:prstGeom>
          <a:noFill/>
        </p:spPr>
        <p:txBody>
          <a:bodyPr wrap="square" rtlCol="0">
            <a:spAutoFit/>
          </a:bodyPr>
          <a:lstStyle/>
          <a:p>
            <a:r>
              <a:rPr lang="es-AR" dirty="0" smtClean="0"/>
              <a:t>Memoria LIFO</a:t>
            </a:r>
            <a:endParaRPr lang="es-A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fontScale="85000" lnSpcReduction="10000"/>
          </a:bodyPr>
          <a:lstStyle/>
          <a:p>
            <a:r>
              <a:rPr lang="es-AR" dirty="0" smtClean="0"/>
              <a:t>Existen comercialmente un conjunto de memorias, que si bien internamente tienen una organización de forma de acceso directo, su comunicación con el exterior se realiza en forma serial. En este caso la memoria tiene internamente una organización lógica, que permite acceder a cualquier posición de memoria en el mismo tiempo, aunque las direcciones se </a:t>
            </a:r>
            <a:r>
              <a:rPr lang="es-AR" dirty="0" err="1" smtClean="0"/>
              <a:t>envién</a:t>
            </a:r>
            <a:r>
              <a:rPr lang="es-AR" dirty="0" smtClean="0"/>
              <a:t> en forma serial y los datos la memoria los entregue en forma serial. Esta particularidad hace a la forma en se comunica los datos no así en como se organiza. Normalmente sus interfaces de comunicación responden a los estándares de puertos seriales síncronos o i2c. Que se verán en el unidad correspondiente a E/S </a:t>
            </a:r>
            <a:endParaRPr lang="es-AR" dirty="0"/>
          </a:p>
        </p:txBody>
      </p:sp>
      <p:sp>
        <p:nvSpPr>
          <p:cNvPr id="3" name="2 Título"/>
          <p:cNvSpPr>
            <a:spLocks noGrp="1"/>
          </p:cNvSpPr>
          <p:nvPr>
            <p:ph type="title"/>
          </p:nvPr>
        </p:nvSpPr>
        <p:spPr/>
        <p:txBody>
          <a:bodyPr>
            <a:normAutofit fontScale="90000"/>
          </a:bodyPr>
          <a:lstStyle/>
          <a:p>
            <a:r>
              <a:rPr lang="es-AR" dirty="0" smtClean="0"/>
              <a:t>Memorias con interface serial</a:t>
            </a:r>
            <a:br>
              <a:rPr lang="es-AR" dirty="0" smtClean="0"/>
            </a:br>
            <a:endParaRPr lang="es-AR"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urrencia">
  <a:themeElements>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urrencia">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urrencia">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332</TotalTime>
  <Words>1426</Words>
  <Application>Microsoft Office PowerPoint</Application>
  <PresentationFormat>Presentación en pantalla (4:3)</PresentationFormat>
  <Paragraphs>101</Paragraphs>
  <Slides>23</Slides>
  <Notes>0</Notes>
  <HiddenSlides>0</HiddenSlides>
  <MMClips>0</MMClips>
  <ScaleCrop>false</ScaleCrop>
  <HeadingPairs>
    <vt:vector size="4" baseType="variant">
      <vt:variant>
        <vt:lpstr>Tema</vt:lpstr>
      </vt:variant>
      <vt:variant>
        <vt:i4>1</vt:i4>
      </vt:variant>
      <vt:variant>
        <vt:lpstr>Títulos de diapositiva</vt:lpstr>
      </vt:variant>
      <vt:variant>
        <vt:i4>23</vt:i4>
      </vt:variant>
    </vt:vector>
  </HeadingPairs>
  <TitlesOfParts>
    <vt:vector size="24" baseType="lpstr">
      <vt:lpstr>Concurrencia</vt:lpstr>
      <vt:lpstr>MEMORIAS </vt:lpstr>
      <vt:lpstr>Parámetros generales de las memorias</vt:lpstr>
      <vt:lpstr>Clasificación de memorias electrónicas según la forma de acceder al contenido</vt:lpstr>
      <vt:lpstr>Clasificación de memorias electrónicas según la tecnología de los elementos de memoria</vt:lpstr>
      <vt:lpstr>Memorias de acceso directo</vt:lpstr>
      <vt:lpstr>Estructura general de una memoria de acceso directo</vt:lpstr>
      <vt:lpstr>Memorias de acceso secuencial</vt:lpstr>
      <vt:lpstr>Diagramas de memoria de acceso secuencial</vt:lpstr>
      <vt:lpstr>Memorias con interface serial </vt:lpstr>
      <vt:lpstr>Ejemplo de memoria con interface serial</vt:lpstr>
      <vt:lpstr>Memorias no volátiles ROM, PROM, EPROM, EEPROM, FLASH</vt:lpstr>
      <vt:lpstr>Memoria Eprom</vt:lpstr>
      <vt:lpstr>Memorias  no Volátiles</vt:lpstr>
      <vt:lpstr>Memorias no Volátiles</vt:lpstr>
      <vt:lpstr>Memorias volátiles</vt:lpstr>
      <vt:lpstr>Memorias volátiles (diagramas típicos)</vt:lpstr>
      <vt:lpstr>Memorias volátiles</vt:lpstr>
      <vt:lpstr>Memorias Volátiles</vt:lpstr>
      <vt:lpstr>Memorias Volátiles</vt:lpstr>
      <vt:lpstr>Módulos de Memoria</vt:lpstr>
      <vt:lpstr>Módulos de Memoria</vt:lpstr>
      <vt:lpstr>Módulos de Memoria</vt:lpstr>
      <vt:lpstr>Módulos de memoria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MEMORIAS</dc:title>
  <dc:creator>Ernesto Chediack</dc:creator>
  <cp:lastModifiedBy>Ernesto Chediack</cp:lastModifiedBy>
  <cp:revision>6</cp:revision>
  <dcterms:created xsi:type="dcterms:W3CDTF">2020-04-05T23:21:30Z</dcterms:created>
  <dcterms:modified xsi:type="dcterms:W3CDTF">2020-04-08T21:33:48Z</dcterms:modified>
</cp:coreProperties>
</file>