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82" r:id="rId3"/>
    <p:sldId id="383" r:id="rId4"/>
    <p:sldId id="385" r:id="rId5"/>
    <p:sldId id="384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4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AE6AA118-E99A-4B95-950B-F5DB93412EBF}" type="datetimeFigureOut">
              <a:rPr lang="es-AR" smtClean="0"/>
              <a:t>19/4/2024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s-AR"/>
          </a:p>
        </p:txBody>
      </p:sp>
      <p:sp>
        <p:nvSpPr>
          <p:cNvPr id="10" name="9 Rectángulo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5BC76A9-6B58-47ED-9ACB-B63EAE8ABD47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A118-E99A-4B95-950B-F5DB93412EBF}" type="datetimeFigureOut">
              <a:rPr lang="es-AR" smtClean="0"/>
              <a:t>19/4/2024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76A9-6B58-47ED-9ACB-B63EAE8ABD4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A118-E99A-4B95-950B-F5DB93412EBF}" type="datetimeFigureOut">
              <a:rPr lang="es-AR" smtClean="0"/>
              <a:t>19/4/2024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76A9-6B58-47ED-9ACB-B63EAE8ABD4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E6AA118-E99A-4B95-950B-F5DB93412EBF}" type="datetimeFigureOut">
              <a:rPr lang="es-AR" smtClean="0"/>
              <a:t>19/4/2024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BC76A9-6B58-47ED-9ACB-B63EAE8ABD47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AE6AA118-E99A-4B95-950B-F5DB93412EBF}" type="datetimeFigureOut">
              <a:rPr lang="es-AR" smtClean="0"/>
              <a:t>19/4/2024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5BC76A9-6B58-47ED-9ACB-B63EAE8ABD47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A118-E99A-4B95-950B-F5DB93412EBF}" type="datetimeFigureOut">
              <a:rPr lang="es-AR" smtClean="0"/>
              <a:t>19/4/2024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76A9-6B58-47ED-9ACB-B63EAE8ABD47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A118-E99A-4B95-950B-F5DB93412EBF}" type="datetimeFigureOut">
              <a:rPr lang="es-AR" smtClean="0"/>
              <a:t>19/4/2024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76A9-6B58-47ED-9ACB-B63EAE8ABD47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6AA118-E99A-4B95-950B-F5DB93412EBF}" type="datetimeFigureOut">
              <a:rPr lang="es-AR" smtClean="0"/>
              <a:t>19/4/2024</a:t>
            </a:fld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BC76A9-6B58-47ED-9ACB-B63EAE8ABD47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A118-E99A-4B95-950B-F5DB93412EBF}" type="datetimeFigureOut">
              <a:rPr lang="es-AR" smtClean="0"/>
              <a:t>19/4/2024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76A9-6B58-47ED-9ACB-B63EAE8ABD4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E6AA118-E99A-4B95-950B-F5DB93412EBF}" type="datetimeFigureOut">
              <a:rPr lang="es-AR" smtClean="0"/>
              <a:t>19/4/2024</a:t>
            </a:fld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BC76A9-6B58-47ED-9ACB-B63EAE8ABD47}" type="slidenum">
              <a:rPr lang="es-AR" smtClean="0"/>
              <a:t>‹Nº›</a:t>
            </a:fld>
            <a:endParaRPr lang="es-AR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6AA118-E99A-4B95-950B-F5DB93412EBF}" type="datetimeFigureOut">
              <a:rPr lang="es-AR" smtClean="0"/>
              <a:t>19/4/2024</a:t>
            </a:fld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BC76A9-6B58-47ED-9ACB-B63EAE8ABD47}" type="slidenum">
              <a:rPr lang="es-AR" smtClean="0"/>
              <a:t>‹Nº›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E6AA118-E99A-4B95-950B-F5DB93412EBF}" type="datetimeFigureOut">
              <a:rPr lang="es-AR" smtClean="0"/>
              <a:t>19/4/2024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5BC76A9-6B58-47ED-9ACB-B63EAE8ABD47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298B5B5-3D7F-4DF5-8B0C-1E9A869ED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sz="8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Revision</a:t>
            </a:r>
            <a:r>
              <a:rPr lang="es-AR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8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  <a:r>
              <a:rPr lang="es-AR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Midterm</a:t>
            </a:r>
            <a:endParaRPr lang="es-AR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390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2А GRAMMAR a / an; plurals;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i="1" dirty="0" smtClean="0"/>
              <a:t>this </a:t>
            </a:r>
            <a:r>
              <a:rPr lang="en-US" b="1" dirty="0"/>
              <a:t>/ that / </a:t>
            </a:r>
            <a:r>
              <a:rPr lang="en-US" i="1" dirty="0"/>
              <a:t>these </a:t>
            </a:r>
            <a:r>
              <a:rPr lang="en-US" b="1" dirty="0"/>
              <a:t>/ </a:t>
            </a:r>
            <a:r>
              <a:rPr lang="en-US" i="1" dirty="0"/>
              <a:t>those</a:t>
            </a:r>
            <a:endParaRPr lang="es-A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22" y="1877568"/>
            <a:ext cx="9613690" cy="2109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47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55" y="377952"/>
            <a:ext cx="10334155" cy="588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74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94" y="475488"/>
            <a:ext cx="10300706" cy="543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01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688530"/>
          </a:xfrm>
        </p:spPr>
        <p:txBody>
          <a:bodyPr/>
          <a:lstStyle/>
          <a:p>
            <a:pPr algn="ctr"/>
            <a:r>
              <a:rPr lang="es-AR" b="1" dirty="0"/>
              <a:t>2B GRAMMAR </a:t>
            </a:r>
            <a:r>
              <a:rPr lang="es-AR" b="1" dirty="0" err="1"/>
              <a:t>adjectives</a:t>
            </a:r>
            <a:endParaRPr lang="es-A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12" y="1242568"/>
            <a:ext cx="7059613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63" y="1059688"/>
            <a:ext cx="24288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259" y="2923730"/>
            <a:ext cx="25622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837" y="4647755"/>
            <a:ext cx="16859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77" y="899668"/>
            <a:ext cx="13239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4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5" y="229044"/>
            <a:ext cx="8354758" cy="641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8558784" y="4718304"/>
            <a:ext cx="2926081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IMPERATIVES – LET’S</a:t>
            </a:r>
            <a:endParaRPr lang="es-A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5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35" y="1901952"/>
            <a:ext cx="9810792" cy="364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Título"/>
          <p:cNvSpPr txBox="1">
            <a:spLocks noGrp="1"/>
          </p:cNvSpPr>
          <p:nvPr>
            <p:ph type="title"/>
          </p:nvPr>
        </p:nvSpPr>
        <p:spPr>
          <a:xfrm>
            <a:off x="609600" y="955973"/>
            <a:ext cx="99568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bg1"/>
                </a:solidFill>
              </a:rPr>
              <a:t>IMPERATIVES – LET’S</a:t>
            </a:r>
            <a:endParaRPr lang="es-A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2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51784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ЗА GRAMMAR present simple </a:t>
            </a:r>
            <a:r>
              <a:rPr lang="en-US" b="1" dirty="0" smtClean="0"/>
              <a:t>+ </a:t>
            </a:r>
            <a:r>
              <a:rPr lang="en-US" b="1" dirty="0"/>
              <a:t>and </a:t>
            </a:r>
            <a:r>
              <a:rPr lang="en-US" b="1" dirty="0" smtClean="0"/>
              <a:t>-</a:t>
            </a:r>
            <a:endParaRPr lang="es-AR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5" y="938784"/>
            <a:ext cx="10605779" cy="4914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666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57" y="646176"/>
            <a:ext cx="8744025" cy="366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87" y="5140198"/>
            <a:ext cx="43338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213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8" y="284764"/>
            <a:ext cx="9567854" cy="604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248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352" y="138478"/>
            <a:ext cx="8046719" cy="649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9924288" y="2950464"/>
            <a:ext cx="146304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SIMPLE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143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87680" y="487680"/>
            <a:ext cx="11082528" cy="601065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b="1" dirty="0"/>
              <a:t>Order the words to make questions. Then, answer them. </a:t>
            </a:r>
            <a:endParaRPr lang="en-US" sz="2000" b="1" dirty="0" smtClean="0"/>
          </a:p>
          <a:p>
            <a:pPr marL="0" lvl="0" indent="0">
              <a:buNone/>
            </a:pPr>
            <a:endParaRPr lang="es-AR" sz="2000" dirty="0"/>
          </a:p>
          <a:p>
            <a:pPr marL="0" indent="0">
              <a:lnSpc>
                <a:spcPts val="2900"/>
              </a:lnSpc>
              <a:buNone/>
            </a:pPr>
            <a:r>
              <a:rPr lang="en-US" sz="2000" dirty="0"/>
              <a:t>1.   best  friend   Where  from  your   is 	</a:t>
            </a:r>
            <a:r>
              <a:rPr lang="en-US" sz="2000" dirty="0" smtClean="0"/>
              <a:t>__________________________________________</a:t>
            </a:r>
            <a:endParaRPr lang="es-AR" sz="2000" dirty="0"/>
          </a:p>
          <a:p>
            <a:pPr marL="0" indent="0">
              <a:lnSpc>
                <a:spcPts val="2900"/>
              </a:lnSpc>
              <a:buNone/>
            </a:pPr>
            <a:r>
              <a:rPr lang="en-US" sz="2000" dirty="0"/>
              <a:t>2.  flat    you    in    live    a    Do?	   	</a:t>
            </a:r>
            <a:r>
              <a:rPr lang="en-US" sz="2000" dirty="0" smtClean="0"/>
              <a:t>__________________________________________</a:t>
            </a:r>
            <a:endParaRPr lang="es-AR" sz="2000" dirty="0"/>
          </a:p>
          <a:p>
            <a:pPr marL="0" indent="0">
              <a:lnSpc>
                <a:spcPts val="2900"/>
              </a:lnSpc>
              <a:buNone/>
            </a:pPr>
            <a:r>
              <a:rPr lang="en-US" sz="2000" dirty="0"/>
              <a:t>3.  your  university   get  to  How  friend  does? </a:t>
            </a:r>
            <a:r>
              <a:rPr lang="en-US" sz="2000" dirty="0" smtClean="0"/>
              <a:t>__________________________________________</a:t>
            </a:r>
            <a:endParaRPr lang="es-AR" sz="2000" dirty="0"/>
          </a:p>
          <a:p>
            <a:pPr marL="0" indent="0">
              <a:lnSpc>
                <a:spcPts val="2900"/>
              </a:lnSpc>
              <a:buNone/>
            </a:pPr>
            <a:r>
              <a:rPr lang="en-US" sz="2000" dirty="0"/>
              <a:t>4.  birthday    is   When    your?	</a:t>
            </a:r>
            <a:r>
              <a:rPr lang="en-US" sz="2000" dirty="0" smtClean="0"/>
              <a:t>_________________________________________________</a:t>
            </a:r>
            <a:endParaRPr lang="es-AR" sz="2000" dirty="0"/>
          </a:p>
          <a:p>
            <a:pPr marL="0" indent="0">
              <a:lnSpc>
                <a:spcPts val="2900"/>
              </a:lnSpc>
              <a:buNone/>
            </a:pPr>
            <a:r>
              <a:rPr lang="en-US" sz="2000" dirty="0"/>
              <a:t>5.  what  do  weekend  does  your   best friend at  the ? </a:t>
            </a:r>
            <a:r>
              <a:rPr lang="en-US" sz="2000" dirty="0" smtClean="0"/>
              <a:t>___________________________________</a:t>
            </a:r>
            <a:endParaRPr lang="es-AR" sz="2000" dirty="0"/>
          </a:p>
          <a:p>
            <a:pPr marL="0" indent="0">
              <a:lnSpc>
                <a:spcPts val="2900"/>
              </a:lnSpc>
              <a:buNone/>
            </a:pPr>
            <a:r>
              <a:rPr lang="en-US" sz="2000" dirty="0"/>
              <a:t>6.  you   with  work     computers  do? </a:t>
            </a:r>
            <a:r>
              <a:rPr lang="en-US" sz="2000" dirty="0" smtClean="0"/>
              <a:t>__________________________________________________</a:t>
            </a:r>
            <a:endParaRPr lang="es-AR" sz="2000" dirty="0"/>
          </a:p>
          <a:p>
            <a:pPr marL="0" indent="0">
              <a:lnSpc>
                <a:spcPts val="2900"/>
              </a:lnSpc>
              <a:buNone/>
            </a:pPr>
            <a:r>
              <a:rPr lang="en-US" sz="2000" dirty="0"/>
              <a:t>7.  you  work  drive  to  every day do? </a:t>
            </a:r>
            <a:r>
              <a:rPr lang="en-US" sz="2000" dirty="0" smtClean="0"/>
              <a:t>__________________________________________________</a:t>
            </a:r>
            <a:endParaRPr lang="es-AR" sz="2000" dirty="0"/>
          </a:p>
          <a:p>
            <a:pPr marL="0" indent="0">
              <a:lnSpc>
                <a:spcPts val="2900"/>
              </a:lnSpc>
              <a:buNone/>
            </a:pPr>
            <a:r>
              <a:rPr lang="en-US" sz="2000" dirty="0"/>
              <a:t>8. these	magazines whose are? </a:t>
            </a:r>
            <a:r>
              <a:rPr lang="en-US" sz="2000" dirty="0" smtClean="0"/>
              <a:t>_______________________________________________________</a:t>
            </a:r>
            <a:endParaRPr lang="es-AR" sz="2000" dirty="0"/>
          </a:p>
          <a:p>
            <a:pPr marL="0" indent="0">
              <a:lnSpc>
                <a:spcPts val="2900"/>
              </a:lnSpc>
              <a:buNone/>
            </a:pPr>
            <a:r>
              <a:rPr lang="en-US" sz="2000" dirty="0"/>
              <a:t>9. there  man    who  over  is the? </a:t>
            </a:r>
            <a:r>
              <a:rPr lang="en-US" sz="2000" dirty="0" smtClean="0"/>
              <a:t>_____________________________________________________</a:t>
            </a:r>
            <a:endParaRPr lang="es-AR" sz="2000" dirty="0"/>
          </a:p>
          <a:p>
            <a:pPr marL="0" indent="0">
              <a:lnSpc>
                <a:spcPts val="2900"/>
              </a:lnSpc>
              <a:buNone/>
            </a:pPr>
            <a:r>
              <a:rPr lang="en-US" sz="2000" dirty="0"/>
              <a:t>10. time best friend your  get up what  does ? </a:t>
            </a:r>
            <a:r>
              <a:rPr lang="en-US" sz="2000" dirty="0" smtClean="0"/>
              <a:t>___________________________________________</a:t>
            </a:r>
            <a:endParaRPr lang="es-AR" sz="2000" dirty="0"/>
          </a:p>
          <a:p>
            <a:pPr marL="0" indent="0">
              <a:buNone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678204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08" y="323966"/>
            <a:ext cx="9192768" cy="626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653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50" y="407827"/>
            <a:ext cx="9251662" cy="617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274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84" y="178450"/>
            <a:ext cx="7516749" cy="6579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8760334" y="570190"/>
            <a:ext cx="2785490" cy="40626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Whose</a:t>
            </a:r>
            <a:r>
              <a:rPr lang="es-E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are </a:t>
            </a:r>
            <a:r>
              <a:rPr lang="es-E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</a:t>
            </a:r>
            <a:r>
              <a:rPr lang="es-E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E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objects</a:t>
            </a:r>
            <a:r>
              <a:rPr lang="es-E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?</a:t>
            </a:r>
            <a:endParaRPr lang="es-E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7441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05" y="2194561"/>
            <a:ext cx="9927041" cy="335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600558" y="589895"/>
            <a:ext cx="8334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Whose</a:t>
            </a:r>
            <a:r>
              <a:rPr lang="es-E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are </a:t>
            </a:r>
            <a:r>
              <a:rPr lang="es-E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</a:t>
            </a:r>
            <a:r>
              <a:rPr lang="es-E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E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objects</a:t>
            </a:r>
            <a:r>
              <a:rPr lang="es-E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?</a:t>
            </a:r>
            <a:endParaRPr lang="es-E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1860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7" y="0"/>
            <a:ext cx="9784081" cy="674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4840224" y="218079"/>
            <a:ext cx="672621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36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Prepositions</a:t>
            </a:r>
            <a:r>
              <a:rPr lang="es-ES" sz="3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of time</a:t>
            </a:r>
            <a:endParaRPr lang="es-ES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277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840224" y="218079"/>
            <a:ext cx="672621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Prepositions</a:t>
            </a:r>
            <a:r>
              <a:rPr lang="es-E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of PLACE</a:t>
            </a:r>
            <a:endParaRPr lang="es-E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44" y="998522"/>
            <a:ext cx="10151740" cy="536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682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86" y="737616"/>
            <a:ext cx="10146710" cy="612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447939" y="155662"/>
            <a:ext cx="9296136" cy="646331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36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Adverbs</a:t>
            </a:r>
            <a:r>
              <a:rPr lang="es-ES" sz="3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and </a:t>
            </a:r>
            <a:r>
              <a:rPr lang="es-ES" sz="36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expressions</a:t>
            </a:r>
            <a:r>
              <a:rPr lang="es-ES" sz="3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of </a:t>
            </a:r>
            <a:r>
              <a:rPr lang="es-ES" sz="36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frequency</a:t>
            </a:r>
            <a:endParaRPr lang="es-ES" sz="3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6046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447939" y="155662"/>
            <a:ext cx="9296136" cy="646331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36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Adverbs</a:t>
            </a:r>
            <a:r>
              <a:rPr lang="es-ES" sz="3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and </a:t>
            </a:r>
            <a:r>
              <a:rPr lang="es-ES" sz="36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expressions</a:t>
            </a:r>
            <a:r>
              <a:rPr lang="es-ES" sz="3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of </a:t>
            </a:r>
            <a:r>
              <a:rPr lang="es-ES" sz="36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frequency</a:t>
            </a:r>
            <a:endParaRPr lang="es-ES" sz="3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020" y="957960"/>
            <a:ext cx="9122524" cy="57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12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38200" y="390144"/>
            <a:ext cx="10515600" cy="5786819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/>
              <a:t>Complete the blanks with a suitable grammar form</a:t>
            </a:r>
            <a:r>
              <a:rPr lang="en-US" b="1" dirty="0" smtClean="0"/>
              <a:t>.</a:t>
            </a:r>
          </a:p>
          <a:p>
            <a:pPr lvl="0"/>
            <a:endParaRPr lang="es-AR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A: Is that ______________ book?  B: No, it’s Peter’s</a:t>
            </a:r>
            <a:endParaRPr lang="es-AR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 like __________________ blue shoes here. Those are too expensive.</a:t>
            </a:r>
            <a:endParaRPr lang="es-AR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Peter is ________________ ( David/friend). </a:t>
            </a:r>
            <a:endParaRPr lang="es-AR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I’m a good student. ___________________________(be/never/ late for class)</a:t>
            </a:r>
            <a:endParaRPr lang="es-AR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That’s Mike’s wife, Laura. Do you know_______________? </a:t>
            </a:r>
            <a:endParaRPr lang="es-AR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_______________________________(you/ work)in a shop? </a:t>
            </a:r>
            <a:endParaRPr lang="es-AR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What __________________________? It’s half past five. </a:t>
            </a:r>
            <a:endParaRPr lang="es-AR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____________________.those  your  tickets?</a:t>
            </a:r>
            <a:endParaRPr lang="es-AR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____________________ is Francesco from? Italy?</a:t>
            </a:r>
            <a:endParaRPr lang="es-AR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What __________________? Are you an engineer? </a:t>
            </a:r>
            <a:endParaRPr lang="es-AR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_____________________school children wear a uniform?</a:t>
            </a:r>
            <a:endParaRPr lang="es-AR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_____________________the window! It’s too hot in here.</a:t>
            </a:r>
            <a:endParaRPr lang="es-AR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The children opened three_______________________ (box) with presents.</a:t>
            </a:r>
            <a:endParaRPr lang="es-AR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___________________________you study Portuguese?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864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38200" y="390144"/>
            <a:ext cx="10515600" cy="578681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Complete the blanks with a suitable grammar form</a:t>
            </a:r>
            <a:r>
              <a:rPr lang="en-US" b="1" dirty="0" smtClean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sz="2400" dirty="0" smtClean="0"/>
              <a:t>___________________________</a:t>
            </a:r>
            <a:r>
              <a:rPr lang="en-GB" sz="2400" dirty="0" err="1"/>
              <a:t>pople</a:t>
            </a:r>
            <a:r>
              <a:rPr lang="en-GB" sz="2400" dirty="0"/>
              <a:t> wear a special uniform in this company?</a:t>
            </a:r>
            <a:endParaRPr lang="es-AR" sz="2400" dirty="0"/>
          </a:p>
          <a:p>
            <a:pPr marL="822960" lvl="1" indent="-457200">
              <a:buFont typeface="+mj-lt"/>
              <a:buAutoNum type="arabicPeriod"/>
            </a:pPr>
            <a:r>
              <a:rPr lang="en-GB" sz="2400" dirty="0"/>
              <a:t>What _____________he __________________? He’s a doctor.</a:t>
            </a:r>
            <a:endParaRPr lang="es-AR" sz="2400" dirty="0"/>
          </a:p>
          <a:p>
            <a:pPr marL="822960" lvl="1" indent="-457200">
              <a:buFont typeface="+mj-lt"/>
              <a:buAutoNum type="arabicPeriod"/>
            </a:pPr>
            <a:r>
              <a:rPr lang="en-GB" sz="2400" i="1" dirty="0"/>
              <a:t>A:</a:t>
            </a:r>
            <a:r>
              <a:rPr lang="en-GB" sz="2400" dirty="0"/>
              <a:t> What _____________of food _____________________she like?   </a:t>
            </a:r>
            <a:r>
              <a:rPr lang="en-GB" sz="2400" i="1" dirty="0"/>
              <a:t>B</a:t>
            </a:r>
            <a:r>
              <a:rPr lang="en-GB" sz="2400" dirty="0"/>
              <a:t>:  Italian</a:t>
            </a:r>
            <a:endParaRPr lang="es-AR" sz="2400" dirty="0"/>
          </a:p>
          <a:p>
            <a:pPr marL="822960" lvl="1" indent="-457200">
              <a:buFont typeface="+mj-lt"/>
              <a:buAutoNum type="arabicPeriod"/>
            </a:pPr>
            <a:r>
              <a:rPr lang="en-GB" sz="2400" i="1" dirty="0"/>
              <a:t>A:</a:t>
            </a:r>
            <a:r>
              <a:rPr lang="en-GB" sz="2400" dirty="0"/>
              <a:t> How old ____________________Pat?    </a:t>
            </a:r>
            <a:r>
              <a:rPr lang="en-GB" sz="2400" b="1" i="1" dirty="0"/>
              <a:t>B:</a:t>
            </a:r>
            <a:r>
              <a:rPr lang="en-GB" sz="2400" dirty="0"/>
              <a:t> 38</a:t>
            </a:r>
            <a:endParaRPr lang="es-AR" sz="2400" dirty="0"/>
          </a:p>
          <a:p>
            <a:pPr marL="822960" lvl="1" indent="-457200">
              <a:buFont typeface="+mj-lt"/>
              <a:buAutoNum type="arabicPeriod"/>
            </a:pPr>
            <a:r>
              <a:rPr lang="en-GB" sz="2400" dirty="0"/>
              <a:t>________________________subjects do you have in first year?</a:t>
            </a:r>
            <a:endParaRPr lang="es-AR" sz="2400" dirty="0"/>
          </a:p>
          <a:p>
            <a:pPr marL="822960" lvl="1" indent="-457200">
              <a:buFont typeface="+mj-lt"/>
              <a:buAutoNum type="arabicPeriod"/>
            </a:pPr>
            <a:r>
              <a:rPr lang="en-GB" sz="2400" b="1" i="1" dirty="0"/>
              <a:t>A:</a:t>
            </a:r>
            <a:r>
              <a:rPr lang="en-GB" sz="2400" dirty="0"/>
              <a:t>______________do you say “padres” in English?  </a:t>
            </a:r>
            <a:r>
              <a:rPr lang="en-GB" sz="2400" b="1" i="1" dirty="0"/>
              <a:t>B:</a:t>
            </a:r>
            <a:r>
              <a:rPr lang="en-GB" sz="2400" dirty="0"/>
              <a:t> Parents.</a:t>
            </a:r>
            <a:endParaRPr lang="es-AR" sz="2400" dirty="0"/>
          </a:p>
          <a:p>
            <a:pPr marL="822960" lvl="1" indent="-457200">
              <a:buFont typeface="+mj-lt"/>
              <a:buAutoNum type="arabicPeriod"/>
            </a:pPr>
            <a:r>
              <a:rPr lang="en-GB" sz="2400" dirty="0"/>
              <a:t>_________________mobile is this? It’s Daniel’s.</a:t>
            </a:r>
            <a:endParaRPr lang="es-AR" sz="2400" dirty="0"/>
          </a:p>
          <a:p>
            <a:pPr marL="822960" lvl="1" indent="-457200">
              <a:buFont typeface="+mj-lt"/>
              <a:buAutoNum type="arabicPeriod"/>
            </a:pPr>
            <a:r>
              <a:rPr lang="en-GB" sz="2400" dirty="0"/>
              <a:t>Charles studies Architecture _____________university.</a:t>
            </a:r>
            <a:endParaRPr lang="es-AR" sz="2400" dirty="0"/>
          </a:p>
          <a:p>
            <a:pPr marL="822960" lvl="1" indent="-457200">
              <a:buFont typeface="+mj-lt"/>
              <a:buAutoNum type="arabicPeriod"/>
            </a:pPr>
            <a:r>
              <a:rPr lang="en-GB" sz="2400" dirty="0"/>
              <a:t>Maggie isn’t here. She’s ____________her bedroom.</a:t>
            </a:r>
            <a:endParaRPr lang="es-AR" sz="2400" dirty="0"/>
          </a:p>
          <a:p>
            <a:pPr marL="822960" lvl="1" indent="-457200">
              <a:buFont typeface="+mj-lt"/>
              <a:buAutoNum type="arabicPeriod"/>
            </a:pPr>
            <a:r>
              <a:rPr lang="en-GB" sz="2400" dirty="0"/>
              <a:t>Benjamin___________________(be/never) stressed.</a:t>
            </a:r>
            <a:endParaRPr lang="es-AR" sz="2400" dirty="0"/>
          </a:p>
          <a:p>
            <a:pPr marL="822960" lvl="1" indent="-457200">
              <a:buFont typeface="+mj-lt"/>
              <a:buAutoNum type="arabicPeriod"/>
            </a:pPr>
            <a:r>
              <a:rPr lang="en-GB" sz="2400" dirty="0"/>
              <a:t>__________________do  you go to the gym? Twice a week.</a:t>
            </a:r>
            <a:endParaRPr lang="es-AR" sz="2400" dirty="0"/>
          </a:p>
          <a:p>
            <a:pPr marL="822960" lvl="1" indent="-457200">
              <a:buFont typeface="+mj-lt"/>
              <a:buAutoNum type="arabicPeriod"/>
            </a:pPr>
            <a:r>
              <a:rPr lang="en-GB" sz="2400" dirty="0"/>
              <a:t>She _____________________(wash/ always) the car on weekends.</a:t>
            </a:r>
            <a:endParaRPr lang="es-AR" sz="2400" dirty="0"/>
          </a:p>
          <a:p>
            <a:pPr marL="822960" lvl="1" indent="-457200">
              <a:buFont typeface="+mj-lt"/>
              <a:buAutoNum type="arabicPeriod"/>
            </a:pPr>
            <a:r>
              <a:rPr lang="en-GB" sz="2400" dirty="0"/>
              <a:t>Tom _______________________(be/never) late for class.</a:t>
            </a:r>
            <a:endParaRPr lang="es-AR" sz="24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245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8301"/>
              </p:ext>
            </p:extLst>
          </p:nvPr>
        </p:nvGraphicFramePr>
        <p:xfrm>
          <a:off x="2829369" y="265493"/>
          <a:ext cx="6029325" cy="800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29325"/>
              </a:tblGrid>
              <a:tr h="42291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Italy - worried – </a:t>
                      </a:r>
                      <a:r>
                        <a:rPr lang="en-US" sz="1800" dirty="0" err="1">
                          <a:effectLst/>
                        </a:rPr>
                        <a:t>neighbours</a:t>
                      </a:r>
                      <a:r>
                        <a:rPr lang="en-US" sz="1800" dirty="0">
                          <a:effectLst/>
                        </a:rPr>
                        <a:t> – watches - turn on - children - plans - Italian - jacket - sport - relaxes – pencil - job</a:t>
                      </a:r>
                      <a:endParaRPr lang="es-AR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7 Rectángulo"/>
          <p:cNvSpPr/>
          <p:nvPr/>
        </p:nvSpPr>
        <p:spPr>
          <a:xfrm>
            <a:off x="560832" y="1450170"/>
            <a:ext cx="10924032" cy="4921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ts val="3200"/>
              </a:lnSpc>
              <a:buFont typeface="+mj-lt"/>
              <a:buAutoNum type="arabicPeriod"/>
            </a:pPr>
            <a:r>
              <a:rPr lang="es-ES" sz="2400" dirty="0" err="1"/>
              <a:t>My</a:t>
            </a:r>
            <a:r>
              <a:rPr lang="es-ES" sz="2400" dirty="0"/>
              <a:t> </a:t>
            </a:r>
            <a:r>
              <a:rPr lang="es-ES" sz="2400" dirty="0" err="1"/>
              <a:t>grandfather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____________________________</a:t>
            </a:r>
            <a:endParaRPr lang="es-AR" sz="2400" dirty="0"/>
          </a:p>
          <a:p>
            <a:pPr marL="800100" lvl="1" indent="-342900">
              <a:lnSpc>
                <a:spcPts val="3200"/>
              </a:lnSpc>
              <a:buFont typeface="+mj-lt"/>
              <a:buAutoNum type="arabicPeriod"/>
            </a:pPr>
            <a:r>
              <a:rPr lang="en-US" sz="2400" dirty="0"/>
              <a:t>Don’t forget to take a ___________, pencils,  and lots of paper for your Art class.</a:t>
            </a:r>
            <a:endParaRPr lang="es-AR" sz="2400" dirty="0"/>
          </a:p>
          <a:p>
            <a:pPr marL="800100" lvl="1" indent="-342900">
              <a:lnSpc>
                <a:spcPts val="3200"/>
              </a:lnSpc>
              <a:buFont typeface="+mj-lt"/>
              <a:buAutoNum type="arabicPeriod"/>
            </a:pPr>
            <a:r>
              <a:rPr lang="en-US" sz="2400" dirty="0"/>
              <a:t>My mother loves cooking programs. She _______________them on TV every day.</a:t>
            </a:r>
            <a:endParaRPr lang="es-AR" sz="2400" dirty="0"/>
          </a:p>
          <a:p>
            <a:pPr marL="800100" lvl="1" indent="-342900">
              <a:lnSpc>
                <a:spcPts val="3200"/>
              </a:lnSpc>
              <a:buFont typeface="+mj-lt"/>
              <a:buAutoNum type="arabicPeriod"/>
            </a:pPr>
            <a:r>
              <a:rPr lang="es-ES" sz="2400" dirty="0"/>
              <a:t>Do </a:t>
            </a:r>
            <a:r>
              <a:rPr lang="es-ES" sz="2400" dirty="0" err="1"/>
              <a:t>you</a:t>
            </a:r>
            <a:r>
              <a:rPr lang="es-ES" sz="2400" dirty="0"/>
              <a:t> </a:t>
            </a:r>
            <a:r>
              <a:rPr lang="es-ES" sz="2400" dirty="0" err="1"/>
              <a:t>play</a:t>
            </a:r>
            <a:r>
              <a:rPr lang="es-ES" sz="2400" dirty="0"/>
              <a:t> </a:t>
            </a:r>
            <a:r>
              <a:rPr lang="es-ES" sz="2400" dirty="0" err="1"/>
              <a:t>any</a:t>
            </a:r>
            <a:r>
              <a:rPr lang="es-ES" sz="2400" dirty="0"/>
              <a:t>____________________? </a:t>
            </a:r>
            <a:endParaRPr lang="es-ES" sz="2400" dirty="0" smtClean="0"/>
          </a:p>
          <a:p>
            <a:pPr marL="800100" lvl="1" indent="-342900">
              <a:lnSpc>
                <a:spcPts val="3200"/>
              </a:lnSpc>
              <a:buFont typeface="+mj-lt"/>
              <a:buAutoNum type="arabicPeriod"/>
            </a:pPr>
            <a:r>
              <a:rPr lang="en-US" sz="2400" dirty="0"/>
              <a:t>When I arrive home, I usually ­­­­­­­­­­­­­­­­­­­­________________________the T.V.</a:t>
            </a:r>
            <a:endParaRPr lang="es-AR" sz="2400" dirty="0"/>
          </a:p>
          <a:p>
            <a:pPr marL="800100" lvl="1" indent="-342900">
              <a:lnSpc>
                <a:spcPts val="3200"/>
              </a:lnSpc>
              <a:buFont typeface="+mj-lt"/>
              <a:buAutoNum type="arabicPeriod"/>
            </a:pPr>
            <a:r>
              <a:rPr lang="en-US" sz="2400" dirty="0"/>
              <a:t>You look __________________ Is there anything wrong with you?</a:t>
            </a:r>
            <a:endParaRPr lang="es-AR" sz="2400" dirty="0"/>
          </a:p>
          <a:p>
            <a:pPr marL="800100" lvl="1" indent="-342900">
              <a:lnSpc>
                <a:spcPts val="3200"/>
              </a:lnSpc>
              <a:buFont typeface="+mj-lt"/>
              <a:buAutoNum type="arabicPeriod"/>
            </a:pPr>
            <a:r>
              <a:rPr lang="en-US" sz="2400" dirty="0"/>
              <a:t>Sandra has three__________________: Mark, Sophia and Angela.</a:t>
            </a:r>
            <a:endParaRPr lang="es-AR" sz="2400" dirty="0"/>
          </a:p>
          <a:p>
            <a:pPr marL="800100" lvl="1" indent="-342900">
              <a:lnSpc>
                <a:spcPts val="3200"/>
              </a:lnSpc>
              <a:buFont typeface="+mj-lt"/>
              <a:buAutoNum type="arabicPeriod"/>
            </a:pPr>
            <a:r>
              <a:rPr lang="en-US" sz="2400" dirty="0"/>
              <a:t>My friend has a house in the mountains. </a:t>
            </a:r>
            <a:endParaRPr lang="en-US" sz="2400" dirty="0" smtClean="0"/>
          </a:p>
          <a:p>
            <a:pPr lvl="1">
              <a:lnSpc>
                <a:spcPts val="32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He </a:t>
            </a:r>
            <a:r>
              <a:rPr lang="en-US" sz="2400" dirty="0" err="1" smtClean="0"/>
              <a:t>always</a:t>
            </a:r>
            <a:r>
              <a:rPr lang="en-US" sz="2400" dirty="0" err="1"/>
              <a:t>____________________there</a:t>
            </a:r>
            <a:r>
              <a:rPr lang="en-US" sz="2400" dirty="0"/>
              <a:t>.</a:t>
            </a:r>
            <a:endParaRPr lang="es-AR" sz="2400" dirty="0"/>
          </a:p>
          <a:p>
            <a:pPr lvl="1">
              <a:lnSpc>
                <a:spcPts val="2700"/>
              </a:lnSpc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74046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Write words to complete each column. 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9816086"/>
              </p:ext>
            </p:extLst>
          </p:nvPr>
        </p:nvGraphicFramePr>
        <p:xfrm>
          <a:off x="492314" y="1048512"/>
          <a:ext cx="10578021" cy="47261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14729"/>
                <a:gridCol w="2115823"/>
                <a:gridCol w="2115823"/>
                <a:gridCol w="2115823"/>
                <a:gridCol w="2115823"/>
              </a:tblGrid>
              <a:tr h="5242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u="sng" dirty="0" err="1">
                          <a:solidFill>
                            <a:schemeClr val="accent6"/>
                          </a:solidFill>
                          <a:effectLst/>
                        </a:rPr>
                        <a:t>Nationalities</a:t>
                      </a:r>
                      <a:endParaRPr lang="es-AR" sz="14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u="sng" dirty="0">
                          <a:solidFill>
                            <a:schemeClr val="accent6"/>
                          </a:solidFill>
                          <a:effectLst/>
                        </a:rPr>
                        <a:t>Jobs</a:t>
                      </a:r>
                      <a:endParaRPr lang="es-AR" sz="14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u="sng" dirty="0" err="1">
                          <a:effectLst/>
                        </a:rPr>
                        <a:t>Family</a:t>
                      </a:r>
                      <a:r>
                        <a:rPr lang="es-ES" sz="1400" u="sng" dirty="0">
                          <a:effectLst/>
                        </a:rPr>
                        <a:t> </a:t>
                      </a:r>
                      <a:r>
                        <a:rPr lang="es-ES" sz="1400" u="sng" dirty="0" err="1">
                          <a:effectLst/>
                        </a:rPr>
                        <a:t>Members</a:t>
                      </a:r>
                      <a:endParaRPr lang="es-AR" sz="14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u="sng" dirty="0" err="1">
                          <a:effectLst/>
                        </a:rPr>
                        <a:t>Every</a:t>
                      </a:r>
                      <a:r>
                        <a:rPr lang="es-ES" sz="1400" u="sng" dirty="0">
                          <a:effectLst/>
                        </a:rPr>
                        <a:t> </a:t>
                      </a:r>
                      <a:r>
                        <a:rPr lang="es-ES" sz="1400" u="sng" dirty="0" err="1">
                          <a:effectLst/>
                        </a:rPr>
                        <a:t>day</a:t>
                      </a:r>
                      <a:r>
                        <a:rPr lang="es-ES" sz="1400" u="sng" dirty="0">
                          <a:effectLst/>
                        </a:rPr>
                        <a:t> </a:t>
                      </a:r>
                      <a:r>
                        <a:rPr lang="es-ES" sz="1400" u="sng" dirty="0" err="1">
                          <a:effectLst/>
                        </a:rPr>
                        <a:t>activities</a:t>
                      </a:r>
                      <a:endParaRPr lang="es-AR" sz="14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u="sng" dirty="0" err="1">
                          <a:effectLst/>
                        </a:rPr>
                        <a:t>Adjectives</a:t>
                      </a:r>
                      <a:endParaRPr lang="es-AR" sz="14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77582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solidFill>
                            <a:schemeClr val="accent6"/>
                          </a:solidFill>
                          <a:effectLst/>
                        </a:rPr>
                        <a:t>Argentinian</a:t>
                      </a:r>
                      <a:endParaRPr lang="es-AR" sz="16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accent6"/>
                          </a:solidFill>
                          <a:effectLst/>
                        </a:rPr>
                        <a:t>Actor</a:t>
                      </a:r>
                      <a:endParaRPr lang="es-AR" sz="16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</a:rPr>
                        <a:t>Mother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relax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</a:rPr>
                        <a:t>good</a:t>
                      </a:r>
                      <a:endParaRPr lang="es-AR" sz="16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66089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endParaRPr lang="es-AR" sz="110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endParaRPr lang="es-AR" sz="110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92170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endParaRPr lang="es-AR" sz="110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endParaRPr lang="es-AR" sz="110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92170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endParaRPr lang="es-AR" sz="110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endParaRPr lang="es-AR" sz="110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92170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endParaRPr lang="es-AR" sz="11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endParaRPr lang="es-AR" sz="11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67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96" y="171768"/>
            <a:ext cx="8725344" cy="66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37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Look at the pictures. Complete the sentences with </a:t>
            </a:r>
            <a:r>
              <a:rPr lang="en-US" b="1" i="1" dirty="0" err="1"/>
              <a:t>my,your</a:t>
            </a:r>
            <a:r>
              <a:rPr lang="en-US" b="1" i="1" dirty="0"/>
              <a:t>, his, her, our, their.</a:t>
            </a:r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24" y="1474051"/>
            <a:ext cx="8132064" cy="504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72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872" y="355985"/>
            <a:ext cx="7936992" cy="650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389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329</TotalTime>
  <Words>489</Words>
  <Application>Microsoft Office PowerPoint</Application>
  <PresentationFormat>Personalizado</PresentationFormat>
  <Paragraphs>97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Mirador</vt:lpstr>
      <vt:lpstr>Revision First Midterm</vt:lpstr>
      <vt:lpstr>Presentación de PowerPoint</vt:lpstr>
      <vt:lpstr>Presentación de PowerPoint</vt:lpstr>
      <vt:lpstr>Presentación de PowerPoint</vt:lpstr>
      <vt:lpstr>Presentación de PowerPoint</vt:lpstr>
      <vt:lpstr>Write words to complete each column.  </vt:lpstr>
      <vt:lpstr>Presentación de PowerPoint</vt:lpstr>
      <vt:lpstr>Look at the pictures. Complete the sentences with my,your, his, her, our, their.</vt:lpstr>
      <vt:lpstr>Presentación de PowerPoint</vt:lpstr>
      <vt:lpstr>2А GRAMMAR a / an; plurals;  this / that / these / those</vt:lpstr>
      <vt:lpstr>Presentación de PowerPoint</vt:lpstr>
      <vt:lpstr>Presentación de PowerPoint</vt:lpstr>
      <vt:lpstr>2B GRAMMAR adjectives</vt:lpstr>
      <vt:lpstr>Presentación de PowerPoint</vt:lpstr>
      <vt:lpstr>IMPERATIVES – LET’S</vt:lpstr>
      <vt:lpstr>ЗА GRAMMAR present simple + and -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Gladys</dc:creator>
  <cp:lastModifiedBy>gladysmaba@outlook.com</cp:lastModifiedBy>
  <cp:revision>37</cp:revision>
  <dcterms:created xsi:type="dcterms:W3CDTF">2020-04-08T01:26:02Z</dcterms:created>
  <dcterms:modified xsi:type="dcterms:W3CDTF">2024-04-20T00:37:02Z</dcterms:modified>
</cp:coreProperties>
</file>