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Roboto Mon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02ade69cf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02ade69cf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02ade69cf_1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02ade69cf_1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02ade69cf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02ade69cf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02ade69cf_1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202ade69cf_1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02ade69cf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02ade69cf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02ade69cf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02ade69cf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02ade69cf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02ade69cf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02ade69cf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02ade69cf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02ade69cf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02ade69cf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02ade69cf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02ade69cf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400"/>
              <a:buFont typeface="Calibri"/>
              <a:buNone/>
            </a:pPr>
            <a:r>
              <a:rPr lang="es" sz="4400">
                <a:latin typeface="Calibri"/>
                <a:ea typeface="Calibri"/>
                <a:cs typeface="Calibri"/>
                <a:sym typeface="Calibri"/>
              </a:rPr>
              <a:t>Diagramas de Clases en UML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5"/>
            <a:ext cx="83877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Elementos y Conceptos Clave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0" y="4625540"/>
            <a:ext cx="91440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s" sz="2400" dirty="0">
                <a:latin typeface="Proxima Nova"/>
                <a:ea typeface="Proxima Nova"/>
                <a:cs typeface="Proxima Nova"/>
                <a:sym typeface="Proxima Nova"/>
              </a:rPr>
              <a:t>Programación II				Prof: Ing. Daniel Fontana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>
            <a:spLocks noGrp="1"/>
          </p:cNvSpPr>
          <p:nvPr>
            <p:ph type="subTitle" idx="1"/>
          </p:nvPr>
        </p:nvSpPr>
        <p:spPr>
          <a:xfrm>
            <a:off x="4835400" y="617125"/>
            <a:ext cx="40452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</a:rPr>
              <a:t>Agregación</a:t>
            </a:r>
            <a:endParaRPr sz="25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Representa una relación donde una clase contiene o se compone de otras clases, pero estas partes pueden existir independientemente del todo.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0" y="4789500"/>
            <a:ext cx="457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</a:rPr>
              <a:t>Fuente: https://diagramasuml.com/diagrama-de-clases/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53" name="Google Shape;2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75" y="1104925"/>
            <a:ext cx="3752932" cy="31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>
            <a:spLocks noGrp="1"/>
          </p:cNvSpPr>
          <p:nvPr>
            <p:ph type="subTitle" idx="1"/>
          </p:nvPr>
        </p:nvSpPr>
        <p:spPr>
          <a:xfrm>
            <a:off x="4835400" y="831773"/>
            <a:ext cx="40452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</a:rPr>
              <a:t>Composición</a:t>
            </a:r>
            <a:endParaRPr sz="25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composición es una forma más fuerte de agregación en la que la vida de las partes está vinculada a la vida del todo. Si el todo se elimina, las partes también se eliminan.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0" y="4789500"/>
            <a:ext cx="4572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Fuente: https://diagramasuml.com/diagrama-de-clases/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60" name="Google Shape;2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25" y="656138"/>
            <a:ext cx="2450200" cy="38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>
            <a:spLocks noGrp="1"/>
          </p:cNvSpPr>
          <p:nvPr>
            <p:ph type="title"/>
          </p:nvPr>
        </p:nvSpPr>
        <p:spPr>
          <a:xfrm>
            <a:off x="265500" y="91250"/>
            <a:ext cx="40452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Multiplicidad</a:t>
            </a:r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1"/>
          </p:nvPr>
        </p:nvSpPr>
        <p:spPr>
          <a:xfrm>
            <a:off x="64275" y="7242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roxima Nova"/>
              <a:buChar char="●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Representa el número de elementos de una clase que participan en una relación.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roxima Nova"/>
              <a:buChar char="●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Se puede indicar un número, un rango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roxima Nova"/>
              <a:buChar char="○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0..1 cero a uno . n (cant. específica)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roxima Nova"/>
              <a:buChar char="○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0..* cero a muchos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roxima Nova"/>
              <a:buChar char="○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1..* uno a muchos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roxima Nova"/>
              <a:buChar char="○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m..n rango específico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4572000" y="4789500"/>
            <a:ext cx="457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</a:rPr>
              <a:t>Fuente: https://diagramasuml.com/diagrama-de-clases/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268" name="Google Shape;2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100" y="415301"/>
            <a:ext cx="37338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0" y="2571751"/>
            <a:ext cx="22860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/>
        </p:nvSpPr>
        <p:spPr>
          <a:xfrm>
            <a:off x="0" y="4789500"/>
            <a:ext cx="457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</a:rPr>
              <a:t>Fuente: https://diagramasuml.com/diagrama-de-clases/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75" name="Google Shape;2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675" y="188350"/>
            <a:ext cx="6414735" cy="4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5"/>
          <p:cNvSpPr txBox="1"/>
          <p:nvPr/>
        </p:nvSpPr>
        <p:spPr>
          <a:xfrm>
            <a:off x="0" y="209980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Ejemplo:</a:t>
            </a:r>
            <a:endParaRPr sz="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265500" y="160150"/>
            <a:ext cx="4198500" cy="5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400"/>
              <a:buFont typeface="Calibri"/>
              <a:buNone/>
            </a:pPr>
            <a:r>
              <a:rPr lang="es" sz="2400"/>
              <a:t>Diagramas de Clases en UML</a:t>
            </a:r>
            <a:endParaRPr sz="2400"/>
          </a:p>
        </p:txBody>
      </p:sp>
      <p:sp>
        <p:nvSpPr>
          <p:cNvPr id="93" name="Google Shape;93;p14"/>
          <p:cNvSpPr/>
          <p:nvPr/>
        </p:nvSpPr>
        <p:spPr>
          <a:xfrm>
            <a:off x="4811100" y="1347725"/>
            <a:ext cx="1759800" cy="259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 rot="10800000" flipH="1">
            <a:off x="6570900" y="1897375"/>
            <a:ext cx="1741200" cy="564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4"/>
          <p:cNvCxnSpPr/>
          <p:nvPr/>
        </p:nvCxnSpPr>
        <p:spPr>
          <a:xfrm>
            <a:off x="6570900" y="2769000"/>
            <a:ext cx="1741200" cy="564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8294100" y="3199650"/>
            <a:ext cx="344225" cy="265550"/>
          </a:xfrm>
          <a:prstGeom prst="flowChartDecision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/>
          <p:nvPr/>
        </p:nvSpPr>
        <p:spPr>
          <a:xfrm rot="5400000">
            <a:off x="8320800" y="1766250"/>
            <a:ext cx="248100" cy="2655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4"/>
          <p:cNvCxnSpPr/>
          <p:nvPr/>
        </p:nvCxnSpPr>
        <p:spPr>
          <a:xfrm rot="10800000" flipH="1">
            <a:off x="4815000" y="1894050"/>
            <a:ext cx="1752000" cy="9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rot="10800000" flipH="1">
            <a:off x="4815000" y="3199650"/>
            <a:ext cx="1752000" cy="9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4"/>
          <p:cNvSpPr txBox="1"/>
          <p:nvPr/>
        </p:nvSpPr>
        <p:spPr>
          <a:xfrm>
            <a:off x="4815000" y="1413000"/>
            <a:ext cx="17520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Atributos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Métodos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611300" y="2380500"/>
            <a:ext cx="140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Relaciones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0" y="1024200"/>
            <a:ext cx="4572000" cy="4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• Los diagramas de clases representan la estructura estática de un sistema.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• Muestran clases, atributos, métodos y relaciones entre clases.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• Son una parte fundamental en el modelado de software.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265500" y="160150"/>
            <a:ext cx="4198500" cy="5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400"/>
              <a:buFont typeface="Calibri"/>
              <a:buNone/>
            </a:pPr>
            <a:r>
              <a:rPr lang="es" sz="2400"/>
              <a:t>Clases</a:t>
            </a:r>
            <a:endParaRPr sz="2400"/>
          </a:p>
        </p:txBody>
      </p:sp>
      <p:sp>
        <p:nvSpPr>
          <p:cNvPr id="108" name="Google Shape;108;p15"/>
          <p:cNvSpPr/>
          <p:nvPr/>
        </p:nvSpPr>
        <p:spPr>
          <a:xfrm>
            <a:off x="4811144" y="1057139"/>
            <a:ext cx="1189273" cy="1711724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 rot="10800000" flipH="1">
            <a:off x="4813780" y="1417550"/>
            <a:ext cx="1184002" cy="653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5"/>
          <p:cNvCxnSpPr/>
          <p:nvPr/>
        </p:nvCxnSpPr>
        <p:spPr>
          <a:xfrm rot="10800000" flipH="1">
            <a:off x="4813780" y="2278854"/>
            <a:ext cx="1184002" cy="653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5"/>
          <p:cNvSpPr txBox="1"/>
          <p:nvPr/>
        </p:nvSpPr>
        <p:spPr>
          <a:xfrm>
            <a:off x="4813775" y="1057126"/>
            <a:ext cx="11841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Animal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34275" y="660250"/>
            <a:ext cx="4572000" cy="4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• Plantilla, fórmula o molde para crear objetos del mundo real.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• Poseen atributos y métodos.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• No pueden utilizarse directamente. Deben ser instanciados por objetos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None/>
            </a:pP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236" y="3209550"/>
            <a:ext cx="2183440" cy="15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4697425" y="312550"/>
            <a:ext cx="4198500" cy="5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400"/>
              <a:buFont typeface="Calibri"/>
              <a:buNone/>
            </a:pPr>
            <a:r>
              <a:rPr lang="es" sz="2400">
                <a:solidFill>
                  <a:schemeClr val="lt1"/>
                </a:solidFill>
              </a:rPr>
              <a:t>Algunos ejemplos…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15" name="Google Shape;115;p15"/>
          <p:cNvGrpSpPr/>
          <p:nvPr/>
        </p:nvGrpSpPr>
        <p:grpSpPr>
          <a:xfrm>
            <a:off x="6202044" y="1057172"/>
            <a:ext cx="1189273" cy="1711729"/>
            <a:chOff x="4811100" y="1347717"/>
            <a:chExt cx="1759800" cy="2594708"/>
          </a:xfrm>
        </p:grpSpPr>
        <p:sp>
          <p:nvSpPr>
            <p:cNvPr id="116" name="Google Shape;116;p15"/>
            <p:cNvSpPr/>
            <p:nvPr/>
          </p:nvSpPr>
          <p:spPr>
            <a:xfrm>
              <a:off x="4811100" y="1347725"/>
              <a:ext cx="1759800" cy="259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7" name="Google Shape;117;p15"/>
            <p:cNvCxnSpPr/>
            <p:nvPr/>
          </p:nvCxnSpPr>
          <p:spPr>
            <a:xfrm rot="10800000" flipH="1">
              <a:off x="4815000" y="18940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5"/>
            <p:cNvCxnSpPr/>
            <p:nvPr/>
          </p:nvCxnSpPr>
          <p:spPr>
            <a:xfrm rot="10800000" flipH="1">
              <a:off x="4815000" y="31996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" name="Google Shape;119;p15"/>
            <p:cNvSpPr txBox="1"/>
            <p:nvPr/>
          </p:nvSpPr>
          <p:spPr>
            <a:xfrm>
              <a:off x="4814982" y="1347717"/>
              <a:ext cx="1752000" cy="22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Curso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5"/>
          <p:cNvGrpSpPr/>
          <p:nvPr/>
        </p:nvGrpSpPr>
        <p:grpSpPr>
          <a:xfrm>
            <a:off x="7592944" y="1057172"/>
            <a:ext cx="1189273" cy="1711729"/>
            <a:chOff x="4811100" y="1347717"/>
            <a:chExt cx="1759800" cy="2594708"/>
          </a:xfrm>
        </p:grpSpPr>
        <p:sp>
          <p:nvSpPr>
            <p:cNvPr id="121" name="Google Shape;121;p15"/>
            <p:cNvSpPr/>
            <p:nvPr/>
          </p:nvSpPr>
          <p:spPr>
            <a:xfrm>
              <a:off x="4811100" y="1347725"/>
              <a:ext cx="1759800" cy="259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2" name="Google Shape;122;p15"/>
            <p:cNvCxnSpPr/>
            <p:nvPr/>
          </p:nvCxnSpPr>
          <p:spPr>
            <a:xfrm rot="10800000" flipH="1">
              <a:off x="4815000" y="18940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5"/>
            <p:cNvCxnSpPr/>
            <p:nvPr/>
          </p:nvCxnSpPr>
          <p:spPr>
            <a:xfrm rot="10800000" flipH="1">
              <a:off x="4815000" y="31996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" name="Google Shape;124;p15"/>
            <p:cNvSpPr txBox="1"/>
            <p:nvPr/>
          </p:nvSpPr>
          <p:spPr>
            <a:xfrm>
              <a:off x="4814982" y="1347717"/>
              <a:ext cx="1752000" cy="22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Persona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4811162" y="2990165"/>
            <a:ext cx="1189273" cy="1462202"/>
            <a:chOff x="4811100" y="1347717"/>
            <a:chExt cx="1759800" cy="2657100"/>
          </a:xfrm>
        </p:grpSpPr>
        <p:sp>
          <p:nvSpPr>
            <p:cNvPr id="126" name="Google Shape;126;p15"/>
            <p:cNvSpPr/>
            <p:nvPr/>
          </p:nvSpPr>
          <p:spPr>
            <a:xfrm>
              <a:off x="4811100" y="1347725"/>
              <a:ext cx="1759800" cy="259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7" name="Google Shape;127;p15"/>
            <p:cNvCxnSpPr/>
            <p:nvPr/>
          </p:nvCxnSpPr>
          <p:spPr>
            <a:xfrm rot="10800000" flipH="1">
              <a:off x="4815000" y="18940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5"/>
            <p:cNvCxnSpPr/>
            <p:nvPr/>
          </p:nvCxnSpPr>
          <p:spPr>
            <a:xfrm rot="10800000" flipH="1">
              <a:off x="4815000" y="31996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9" name="Google Shape;129;p15"/>
            <p:cNvSpPr txBox="1"/>
            <p:nvPr/>
          </p:nvSpPr>
          <p:spPr>
            <a:xfrm>
              <a:off x="4814982" y="1347717"/>
              <a:ext cx="1752000" cy="26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. . .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p15"/>
          <p:cNvGrpSpPr/>
          <p:nvPr/>
        </p:nvGrpSpPr>
        <p:grpSpPr>
          <a:xfrm>
            <a:off x="6202044" y="2990233"/>
            <a:ext cx="1189273" cy="1742082"/>
            <a:chOff x="4811100" y="1347725"/>
            <a:chExt cx="1759800" cy="2594700"/>
          </a:xfrm>
        </p:grpSpPr>
        <p:sp>
          <p:nvSpPr>
            <p:cNvPr id="131" name="Google Shape;131;p15"/>
            <p:cNvSpPr/>
            <p:nvPr/>
          </p:nvSpPr>
          <p:spPr>
            <a:xfrm>
              <a:off x="4811100" y="1347725"/>
              <a:ext cx="1759800" cy="259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" name="Google Shape;132;p15"/>
            <p:cNvCxnSpPr/>
            <p:nvPr/>
          </p:nvCxnSpPr>
          <p:spPr>
            <a:xfrm rot="10800000" flipH="1">
              <a:off x="4815000" y="18940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5"/>
            <p:cNvCxnSpPr/>
            <p:nvPr/>
          </p:nvCxnSpPr>
          <p:spPr>
            <a:xfrm rot="10800000" flipH="1">
              <a:off x="4815000" y="31996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" name="Google Shape;134;p15"/>
            <p:cNvSpPr txBox="1"/>
            <p:nvPr/>
          </p:nvSpPr>
          <p:spPr>
            <a:xfrm>
              <a:off x="4814984" y="1347740"/>
              <a:ext cx="1752000" cy="217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Libro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15"/>
          <p:cNvGrpSpPr/>
          <p:nvPr/>
        </p:nvGrpSpPr>
        <p:grpSpPr>
          <a:xfrm>
            <a:off x="7592944" y="2990170"/>
            <a:ext cx="1189273" cy="1742087"/>
            <a:chOff x="4811100" y="1347717"/>
            <a:chExt cx="1759800" cy="2594708"/>
          </a:xfrm>
        </p:grpSpPr>
        <p:sp>
          <p:nvSpPr>
            <p:cNvPr id="136" name="Google Shape;136;p15"/>
            <p:cNvSpPr/>
            <p:nvPr/>
          </p:nvSpPr>
          <p:spPr>
            <a:xfrm>
              <a:off x="4811100" y="1347725"/>
              <a:ext cx="1759800" cy="259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7" name="Google Shape;137;p15"/>
            <p:cNvCxnSpPr/>
            <p:nvPr/>
          </p:nvCxnSpPr>
          <p:spPr>
            <a:xfrm rot="10800000" flipH="1">
              <a:off x="4815000" y="18940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15"/>
            <p:cNvCxnSpPr/>
            <p:nvPr/>
          </p:nvCxnSpPr>
          <p:spPr>
            <a:xfrm rot="10800000" flipH="1">
              <a:off x="4815000" y="31996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" name="Google Shape;139;p15"/>
            <p:cNvSpPr txBox="1"/>
            <p:nvPr/>
          </p:nvSpPr>
          <p:spPr>
            <a:xfrm>
              <a:off x="4814982" y="1347717"/>
              <a:ext cx="17520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Vehículo</a:t>
              </a:r>
              <a:endPara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265500" y="160150"/>
            <a:ext cx="4198500" cy="5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400"/>
              <a:buFont typeface="Calibri"/>
              <a:buNone/>
            </a:pPr>
            <a:r>
              <a:rPr lang="es" sz="2400"/>
              <a:t>Atributos</a:t>
            </a:r>
            <a:endParaRPr sz="2400"/>
          </a:p>
        </p:txBody>
      </p:sp>
      <p:sp>
        <p:nvSpPr>
          <p:cNvPr id="145" name="Google Shape;145;p16"/>
          <p:cNvSpPr/>
          <p:nvPr/>
        </p:nvSpPr>
        <p:spPr>
          <a:xfrm>
            <a:off x="4811144" y="1057139"/>
            <a:ext cx="1189200" cy="17118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" name="Google Shape;146;p16"/>
          <p:cNvCxnSpPr/>
          <p:nvPr/>
        </p:nvCxnSpPr>
        <p:spPr>
          <a:xfrm rot="10800000" flipH="1">
            <a:off x="4813780" y="1417481"/>
            <a:ext cx="1184100" cy="6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6"/>
          <p:cNvCxnSpPr/>
          <p:nvPr/>
        </p:nvCxnSpPr>
        <p:spPr>
          <a:xfrm rot="10800000" flipH="1">
            <a:off x="4813780" y="2278785"/>
            <a:ext cx="1184100" cy="6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16"/>
          <p:cNvSpPr txBox="1"/>
          <p:nvPr/>
        </p:nvSpPr>
        <p:spPr>
          <a:xfrm>
            <a:off x="4813775" y="1057126"/>
            <a:ext cx="11841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Animal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34275" y="660250"/>
            <a:ext cx="4572000" cy="4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• Nos permite conocer las características de las clases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• Características cuyos valores describen cada instancia de una clase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• * También se los conoce como propiedades. *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None/>
            </a:pP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4697425" y="312550"/>
            <a:ext cx="4198500" cy="5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400"/>
              <a:buFont typeface="Calibri"/>
              <a:buNone/>
            </a:pPr>
            <a:r>
              <a:rPr lang="es" sz="2400">
                <a:solidFill>
                  <a:schemeClr val="lt1"/>
                </a:solidFill>
              </a:rPr>
              <a:t>Algunos ejemplos…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51" name="Google Shape;151;p16"/>
          <p:cNvGrpSpPr/>
          <p:nvPr/>
        </p:nvGrpSpPr>
        <p:grpSpPr>
          <a:xfrm>
            <a:off x="6202044" y="1057172"/>
            <a:ext cx="1189273" cy="1711729"/>
            <a:chOff x="4811100" y="1347717"/>
            <a:chExt cx="1759800" cy="2594708"/>
          </a:xfrm>
        </p:grpSpPr>
        <p:sp>
          <p:nvSpPr>
            <p:cNvPr id="152" name="Google Shape;152;p16"/>
            <p:cNvSpPr/>
            <p:nvPr/>
          </p:nvSpPr>
          <p:spPr>
            <a:xfrm>
              <a:off x="4811100" y="1347725"/>
              <a:ext cx="1759800" cy="259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3" name="Google Shape;153;p16"/>
            <p:cNvCxnSpPr/>
            <p:nvPr/>
          </p:nvCxnSpPr>
          <p:spPr>
            <a:xfrm rot="10800000" flipH="1">
              <a:off x="4815000" y="18940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16"/>
            <p:cNvCxnSpPr/>
            <p:nvPr/>
          </p:nvCxnSpPr>
          <p:spPr>
            <a:xfrm rot="10800000" flipH="1">
              <a:off x="4815000" y="31996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" name="Google Shape;155;p16"/>
            <p:cNvSpPr txBox="1"/>
            <p:nvPr/>
          </p:nvSpPr>
          <p:spPr>
            <a:xfrm>
              <a:off x="4814982" y="1347717"/>
              <a:ext cx="1752000" cy="207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Curso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+ nombre: String</a:t>
              </a: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+ descripcion: String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+ duracion: int</a:t>
              </a: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16"/>
          <p:cNvGrpSpPr/>
          <p:nvPr/>
        </p:nvGrpSpPr>
        <p:grpSpPr>
          <a:xfrm>
            <a:off x="7592944" y="1057172"/>
            <a:ext cx="1189273" cy="2077857"/>
            <a:chOff x="4811100" y="1347717"/>
            <a:chExt cx="1759800" cy="3149700"/>
          </a:xfrm>
        </p:grpSpPr>
        <p:sp>
          <p:nvSpPr>
            <p:cNvPr id="157" name="Google Shape;157;p16"/>
            <p:cNvSpPr/>
            <p:nvPr/>
          </p:nvSpPr>
          <p:spPr>
            <a:xfrm>
              <a:off x="4811100" y="1347725"/>
              <a:ext cx="1759800" cy="259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8" name="Google Shape;158;p16"/>
            <p:cNvCxnSpPr/>
            <p:nvPr/>
          </p:nvCxnSpPr>
          <p:spPr>
            <a:xfrm rot="10800000" flipH="1">
              <a:off x="4815000" y="18940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16"/>
            <p:cNvCxnSpPr/>
            <p:nvPr/>
          </p:nvCxnSpPr>
          <p:spPr>
            <a:xfrm rot="10800000" flipH="1">
              <a:off x="4815000" y="31996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0" name="Google Shape;160;p16"/>
            <p:cNvSpPr txBox="1"/>
            <p:nvPr/>
          </p:nvSpPr>
          <p:spPr>
            <a:xfrm>
              <a:off x="4814982" y="1347717"/>
              <a:ext cx="1752000" cy="31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Persona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+ nombre: String</a:t>
              </a: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 edad: int</a:t>
              </a: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 fechaNacimiento: Date</a:t>
              </a: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4811162" y="2990165"/>
            <a:ext cx="1189273" cy="1462202"/>
            <a:chOff x="4811100" y="1347717"/>
            <a:chExt cx="1759800" cy="2657100"/>
          </a:xfrm>
        </p:grpSpPr>
        <p:sp>
          <p:nvSpPr>
            <p:cNvPr id="162" name="Google Shape;162;p16"/>
            <p:cNvSpPr/>
            <p:nvPr/>
          </p:nvSpPr>
          <p:spPr>
            <a:xfrm>
              <a:off x="4811100" y="1347725"/>
              <a:ext cx="1759800" cy="259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3" name="Google Shape;163;p16"/>
            <p:cNvCxnSpPr/>
            <p:nvPr/>
          </p:nvCxnSpPr>
          <p:spPr>
            <a:xfrm rot="10800000" flipH="1">
              <a:off x="4815000" y="18940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6"/>
            <p:cNvCxnSpPr/>
            <p:nvPr/>
          </p:nvCxnSpPr>
          <p:spPr>
            <a:xfrm rot="10800000" flipH="1">
              <a:off x="4815000" y="31996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" name="Google Shape;165;p16"/>
            <p:cNvSpPr txBox="1"/>
            <p:nvPr/>
          </p:nvSpPr>
          <p:spPr>
            <a:xfrm>
              <a:off x="4814982" y="1347717"/>
              <a:ext cx="1752000" cy="26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. . .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16"/>
          <p:cNvGrpSpPr/>
          <p:nvPr/>
        </p:nvGrpSpPr>
        <p:grpSpPr>
          <a:xfrm>
            <a:off x="6202044" y="2990233"/>
            <a:ext cx="1189273" cy="2139493"/>
            <a:chOff x="4811100" y="1347725"/>
            <a:chExt cx="1759800" cy="3186615"/>
          </a:xfrm>
        </p:grpSpPr>
        <p:sp>
          <p:nvSpPr>
            <p:cNvPr id="167" name="Google Shape;167;p16"/>
            <p:cNvSpPr/>
            <p:nvPr/>
          </p:nvSpPr>
          <p:spPr>
            <a:xfrm>
              <a:off x="4811100" y="1347725"/>
              <a:ext cx="1759800" cy="259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8" name="Google Shape;168;p16"/>
            <p:cNvCxnSpPr/>
            <p:nvPr/>
          </p:nvCxnSpPr>
          <p:spPr>
            <a:xfrm rot="10800000" flipH="1">
              <a:off x="4815000" y="18940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6"/>
            <p:cNvCxnSpPr/>
            <p:nvPr/>
          </p:nvCxnSpPr>
          <p:spPr>
            <a:xfrm rot="10800000" flipH="1">
              <a:off x="4815000" y="31996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16"/>
            <p:cNvSpPr txBox="1"/>
            <p:nvPr/>
          </p:nvSpPr>
          <p:spPr>
            <a:xfrm>
              <a:off x="4814984" y="1347740"/>
              <a:ext cx="1752000" cy="31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Libro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 titulo: String</a:t>
              </a: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 autor: String</a:t>
              </a: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+ año: String</a:t>
              </a: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7592944" y="2990170"/>
            <a:ext cx="1189273" cy="1742087"/>
            <a:chOff x="4811100" y="1347717"/>
            <a:chExt cx="1759800" cy="2594708"/>
          </a:xfrm>
        </p:grpSpPr>
        <p:sp>
          <p:nvSpPr>
            <p:cNvPr id="172" name="Google Shape;172;p16"/>
            <p:cNvSpPr/>
            <p:nvPr/>
          </p:nvSpPr>
          <p:spPr>
            <a:xfrm>
              <a:off x="4811100" y="1347725"/>
              <a:ext cx="1759800" cy="259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3" name="Google Shape;173;p16"/>
            <p:cNvCxnSpPr/>
            <p:nvPr/>
          </p:nvCxnSpPr>
          <p:spPr>
            <a:xfrm rot="10800000" flipH="1">
              <a:off x="4815000" y="18940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16"/>
            <p:cNvCxnSpPr/>
            <p:nvPr/>
          </p:nvCxnSpPr>
          <p:spPr>
            <a:xfrm rot="10800000" flipH="1">
              <a:off x="4815000" y="31996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5" name="Google Shape;175;p16"/>
            <p:cNvSpPr txBox="1"/>
            <p:nvPr/>
          </p:nvSpPr>
          <p:spPr>
            <a:xfrm>
              <a:off x="4814982" y="1347717"/>
              <a:ext cx="17520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Vehículo</a:t>
              </a:r>
              <a:endPara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>
            <a:spLocks noGrp="1"/>
          </p:cNvSpPr>
          <p:nvPr>
            <p:ph type="title"/>
          </p:nvPr>
        </p:nvSpPr>
        <p:spPr>
          <a:xfrm>
            <a:off x="265500" y="160150"/>
            <a:ext cx="4198500" cy="5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400"/>
              <a:buFont typeface="Calibri"/>
              <a:buNone/>
            </a:pPr>
            <a:r>
              <a:rPr lang="es" sz="2400"/>
              <a:t>Métodos</a:t>
            </a:r>
            <a:endParaRPr sz="2400"/>
          </a:p>
        </p:txBody>
      </p:sp>
      <p:sp>
        <p:nvSpPr>
          <p:cNvPr id="181" name="Google Shape;181;p17"/>
          <p:cNvSpPr/>
          <p:nvPr/>
        </p:nvSpPr>
        <p:spPr>
          <a:xfrm>
            <a:off x="4811144" y="1057139"/>
            <a:ext cx="1189200" cy="17118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" name="Google Shape;182;p17"/>
          <p:cNvCxnSpPr/>
          <p:nvPr/>
        </p:nvCxnSpPr>
        <p:spPr>
          <a:xfrm rot="10800000" flipH="1">
            <a:off x="4813780" y="1417481"/>
            <a:ext cx="1184100" cy="6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7"/>
          <p:cNvCxnSpPr/>
          <p:nvPr/>
        </p:nvCxnSpPr>
        <p:spPr>
          <a:xfrm rot="10800000" flipH="1">
            <a:off x="4813780" y="2278785"/>
            <a:ext cx="1184100" cy="6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7"/>
          <p:cNvSpPr txBox="1"/>
          <p:nvPr/>
        </p:nvSpPr>
        <p:spPr>
          <a:xfrm>
            <a:off x="4813775" y="1057126"/>
            <a:ext cx="11841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Animal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+ dormir()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+ comer()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34275" y="660250"/>
            <a:ext cx="4572000" cy="4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•</a:t>
            </a:r>
            <a:r>
              <a:rPr lang="e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Define una acción o comportamiento que un objeto puede realizar.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s" sz="2000">
                <a:solidFill>
                  <a:srgbClr val="47474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Son esenciales para permitir a los objetos interactuar entre sí y realizar operaciones específicas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None/>
            </a:pP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17"/>
          <p:cNvSpPr txBox="1">
            <a:spLocks noGrp="1"/>
          </p:cNvSpPr>
          <p:nvPr>
            <p:ph type="title"/>
          </p:nvPr>
        </p:nvSpPr>
        <p:spPr>
          <a:xfrm>
            <a:off x="4697425" y="312550"/>
            <a:ext cx="4198500" cy="5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400"/>
              <a:buFont typeface="Calibri"/>
              <a:buNone/>
            </a:pPr>
            <a:r>
              <a:rPr lang="es" sz="2400">
                <a:solidFill>
                  <a:schemeClr val="lt1"/>
                </a:solidFill>
              </a:rPr>
              <a:t>Algunos ejemplos…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87" name="Google Shape;187;p17"/>
          <p:cNvGrpSpPr/>
          <p:nvPr/>
        </p:nvGrpSpPr>
        <p:grpSpPr>
          <a:xfrm>
            <a:off x="6202044" y="1057172"/>
            <a:ext cx="1189273" cy="2231831"/>
            <a:chOff x="4811100" y="1347717"/>
            <a:chExt cx="1759800" cy="3383100"/>
          </a:xfrm>
        </p:grpSpPr>
        <p:sp>
          <p:nvSpPr>
            <p:cNvPr id="188" name="Google Shape;188;p17"/>
            <p:cNvSpPr/>
            <p:nvPr/>
          </p:nvSpPr>
          <p:spPr>
            <a:xfrm>
              <a:off x="4811100" y="1347725"/>
              <a:ext cx="1759800" cy="259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9" name="Google Shape;189;p17"/>
            <p:cNvCxnSpPr/>
            <p:nvPr/>
          </p:nvCxnSpPr>
          <p:spPr>
            <a:xfrm rot="10800000" flipH="1">
              <a:off x="4815000" y="18940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7"/>
            <p:cNvCxnSpPr/>
            <p:nvPr/>
          </p:nvCxnSpPr>
          <p:spPr>
            <a:xfrm rot="10800000" flipH="1">
              <a:off x="4815000" y="31996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" name="Google Shape;191;p17"/>
            <p:cNvSpPr txBox="1"/>
            <p:nvPr/>
          </p:nvSpPr>
          <p:spPr>
            <a:xfrm>
              <a:off x="4814982" y="1347717"/>
              <a:ext cx="1752000" cy="3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Curso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+ dictarClases()</a:t>
              </a: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+   calcularNotas()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" name="Google Shape;192;p17"/>
          <p:cNvGrpSpPr/>
          <p:nvPr/>
        </p:nvGrpSpPr>
        <p:grpSpPr>
          <a:xfrm>
            <a:off x="7592944" y="1057172"/>
            <a:ext cx="1189273" cy="2662879"/>
            <a:chOff x="4811100" y="1347717"/>
            <a:chExt cx="1759800" cy="4036500"/>
          </a:xfrm>
        </p:grpSpPr>
        <p:sp>
          <p:nvSpPr>
            <p:cNvPr id="193" name="Google Shape;193;p17"/>
            <p:cNvSpPr/>
            <p:nvPr/>
          </p:nvSpPr>
          <p:spPr>
            <a:xfrm>
              <a:off x="4811100" y="1347725"/>
              <a:ext cx="1759800" cy="259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4" name="Google Shape;194;p17"/>
            <p:cNvCxnSpPr/>
            <p:nvPr/>
          </p:nvCxnSpPr>
          <p:spPr>
            <a:xfrm rot="10800000" flipH="1">
              <a:off x="4815000" y="18940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17"/>
            <p:cNvCxnSpPr/>
            <p:nvPr/>
          </p:nvCxnSpPr>
          <p:spPr>
            <a:xfrm rot="10800000" flipH="1">
              <a:off x="4815000" y="31996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6" name="Google Shape;196;p17"/>
            <p:cNvSpPr txBox="1"/>
            <p:nvPr/>
          </p:nvSpPr>
          <p:spPr>
            <a:xfrm>
              <a:off x="4814982" y="1347717"/>
              <a:ext cx="1752000" cy="40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Persona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+ saludar()</a:t>
              </a: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+ obtenerEdad()</a:t>
              </a: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" name="Google Shape;197;p17"/>
          <p:cNvGrpSpPr/>
          <p:nvPr/>
        </p:nvGrpSpPr>
        <p:grpSpPr>
          <a:xfrm>
            <a:off x="4811162" y="2990165"/>
            <a:ext cx="1189273" cy="1462202"/>
            <a:chOff x="4811100" y="1347717"/>
            <a:chExt cx="1759800" cy="2657100"/>
          </a:xfrm>
        </p:grpSpPr>
        <p:sp>
          <p:nvSpPr>
            <p:cNvPr id="198" name="Google Shape;198;p17"/>
            <p:cNvSpPr/>
            <p:nvPr/>
          </p:nvSpPr>
          <p:spPr>
            <a:xfrm>
              <a:off x="4811100" y="1347725"/>
              <a:ext cx="1759800" cy="259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9" name="Google Shape;199;p17"/>
            <p:cNvCxnSpPr/>
            <p:nvPr/>
          </p:nvCxnSpPr>
          <p:spPr>
            <a:xfrm rot="10800000" flipH="1">
              <a:off x="4815000" y="18940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7"/>
            <p:cNvCxnSpPr/>
            <p:nvPr/>
          </p:nvCxnSpPr>
          <p:spPr>
            <a:xfrm rot="10800000" flipH="1">
              <a:off x="4815000" y="31996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Google Shape;201;p17"/>
            <p:cNvSpPr txBox="1"/>
            <p:nvPr/>
          </p:nvSpPr>
          <p:spPr>
            <a:xfrm>
              <a:off x="4814982" y="1347717"/>
              <a:ext cx="1752000" cy="26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. . .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2" name="Google Shape;202;p17"/>
          <p:cNvGrpSpPr/>
          <p:nvPr/>
        </p:nvGrpSpPr>
        <p:grpSpPr>
          <a:xfrm>
            <a:off x="6202044" y="2990233"/>
            <a:ext cx="1189273" cy="2201128"/>
            <a:chOff x="4811100" y="1347725"/>
            <a:chExt cx="1759800" cy="3278415"/>
          </a:xfrm>
        </p:grpSpPr>
        <p:sp>
          <p:nvSpPr>
            <p:cNvPr id="203" name="Google Shape;203;p17"/>
            <p:cNvSpPr/>
            <p:nvPr/>
          </p:nvSpPr>
          <p:spPr>
            <a:xfrm>
              <a:off x="4811100" y="1347725"/>
              <a:ext cx="1759800" cy="259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4" name="Google Shape;204;p17"/>
            <p:cNvCxnSpPr/>
            <p:nvPr/>
          </p:nvCxnSpPr>
          <p:spPr>
            <a:xfrm rot="10800000" flipH="1">
              <a:off x="4815000" y="18940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7"/>
            <p:cNvCxnSpPr/>
            <p:nvPr/>
          </p:nvCxnSpPr>
          <p:spPr>
            <a:xfrm rot="10800000" flipH="1">
              <a:off x="4815000" y="31996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6" name="Google Shape;206;p17"/>
            <p:cNvSpPr txBox="1"/>
            <p:nvPr/>
          </p:nvSpPr>
          <p:spPr>
            <a:xfrm>
              <a:off x="4814984" y="1347740"/>
              <a:ext cx="1752000" cy="327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Libro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. . .</a:t>
              </a: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17"/>
          <p:cNvGrpSpPr/>
          <p:nvPr/>
        </p:nvGrpSpPr>
        <p:grpSpPr>
          <a:xfrm>
            <a:off x="7592944" y="2990170"/>
            <a:ext cx="1189273" cy="1800896"/>
            <a:chOff x="4811100" y="1347717"/>
            <a:chExt cx="1759800" cy="2682300"/>
          </a:xfrm>
        </p:grpSpPr>
        <p:sp>
          <p:nvSpPr>
            <p:cNvPr id="208" name="Google Shape;208;p17"/>
            <p:cNvSpPr/>
            <p:nvPr/>
          </p:nvSpPr>
          <p:spPr>
            <a:xfrm>
              <a:off x="4811100" y="1347725"/>
              <a:ext cx="1759800" cy="259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9" name="Google Shape;209;p17"/>
            <p:cNvCxnSpPr/>
            <p:nvPr/>
          </p:nvCxnSpPr>
          <p:spPr>
            <a:xfrm rot="10800000" flipH="1">
              <a:off x="4815000" y="18940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17"/>
            <p:cNvCxnSpPr/>
            <p:nvPr/>
          </p:nvCxnSpPr>
          <p:spPr>
            <a:xfrm rot="10800000" flipH="1">
              <a:off x="4815000" y="3199650"/>
              <a:ext cx="1752000" cy="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" name="Google Shape;211;p17"/>
            <p:cNvSpPr txBox="1"/>
            <p:nvPr/>
          </p:nvSpPr>
          <p:spPr>
            <a:xfrm>
              <a:off x="4814982" y="1347717"/>
              <a:ext cx="1752000" cy="26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Vehículo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. . .</a:t>
              </a:r>
              <a:endParaRPr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Visibilidad</a:t>
            </a:r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roxima Nova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Modificadores de acceso que controlan la accesibilidad</a:t>
            </a:r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420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61950" algn="l" rtl="0">
              <a:spcBef>
                <a:spcPts val="64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Privado (-): Solo accesible dentro de la misma clase.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361950" algn="l" rtl="0">
              <a:spcBef>
                <a:spcPts val="64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Público  (+): Accesible desde cualquier clase.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361950" algn="l" rtl="0">
              <a:spcBef>
                <a:spcPts val="64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Protegido (#): Accesible solo desde la misma clase y sus subclases.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265500" y="413250"/>
            <a:ext cx="40452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Relaciones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1"/>
          </p:nvPr>
        </p:nvSpPr>
        <p:spPr>
          <a:xfrm>
            <a:off x="265500" y="1302448"/>
            <a:ext cx="4045200" cy="35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roxima Nova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Representan cómo se conectan e interactúan los distintos elementos de un sistema.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roxima Nova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Ayudan a modelar la estructura y el comportamiento del sistema en términos de sus componentes y sus interacciones.</a:t>
            </a:r>
            <a:endParaRPr/>
          </a:p>
        </p:txBody>
      </p:sp>
      <p:sp>
        <p:nvSpPr>
          <p:cNvPr id="225" name="Google Shape;225;p19"/>
          <p:cNvSpPr/>
          <p:nvPr/>
        </p:nvSpPr>
        <p:spPr>
          <a:xfrm>
            <a:off x="8593825" y="2765625"/>
            <a:ext cx="344225" cy="265550"/>
          </a:xfrm>
          <a:prstGeom prst="flowChartDecision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19"/>
          <p:cNvSpPr/>
          <p:nvPr/>
        </p:nvSpPr>
        <p:spPr>
          <a:xfrm rot="5400000">
            <a:off x="8602525" y="532025"/>
            <a:ext cx="248100" cy="2655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7" name="Google Shape;227;p19"/>
          <p:cNvCxnSpPr>
            <a:stCxn id="226" idx="3"/>
          </p:cNvCxnSpPr>
          <p:nvPr/>
        </p:nvCxnSpPr>
        <p:spPr>
          <a:xfrm rot="10800000">
            <a:off x="7349425" y="658775"/>
            <a:ext cx="1244400" cy="6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19"/>
          <p:cNvCxnSpPr/>
          <p:nvPr/>
        </p:nvCxnSpPr>
        <p:spPr>
          <a:xfrm rot="10800000">
            <a:off x="7349425" y="1929213"/>
            <a:ext cx="1244400" cy="6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9"/>
          <p:cNvCxnSpPr/>
          <p:nvPr/>
        </p:nvCxnSpPr>
        <p:spPr>
          <a:xfrm rot="10800000">
            <a:off x="7349425" y="2895400"/>
            <a:ext cx="1244400" cy="6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19"/>
          <p:cNvSpPr txBox="1">
            <a:spLocks noGrp="1"/>
          </p:cNvSpPr>
          <p:nvPr>
            <p:ph type="subTitle" idx="1"/>
          </p:nvPr>
        </p:nvSpPr>
        <p:spPr>
          <a:xfrm>
            <a:off x="4777925" y="413250"/>
            <a:ext cx="2023800" cy="40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roxima Nova"/>
              <a:buChar char="●"/>
            </a:pPr>
            <a:r>
              <a:rPr lang="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Herencia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Char char="●"/>
            </a:pPr>
            <a:r>
              <a:rPr lang="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Asociación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Char char="●"/>
            </a:pPr>
            <a:r>
              <a:rPr lang="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Agregación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Char char="●"/>
            </a:pPr>
            <a:r>
              <a:rPr lang="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Composición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8593825" y="3990850"/>
            <a:ext cx="344225" cy="265550"/>
          </a:xfrm>
          <a:prstGeom prst="flowChartDecision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2" name="Google Shape;232;p19"/>
          <p:cNvCxnSpPr/>
          <p:nvPr/>
        </p:nvCxnSpPr>
        <p:spPr>
          <a:xfrm rot="10800000">
            <a:off x="7349425" y="4120625"/>
            <a:ext cx="1244400" cy="6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subTitle" idx="1"/>
          </p:nvPr>
        </p:nvSpPr>
        <p:spPr>
          <a:xfrm>
            <a:off x="4835400" y="939099"/>
            <a:ext cx="4045200" cy="28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</a:rPr>
              <a:t>Herencia</a:t>
            </a:r>
            <a:endParaRPr sz="25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 que una clase o subclase hereda atributos y métodos de otra clase (superclase)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0" y="4789500"/>
            <a:ext cx="457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</a:rPr>
              <a:t>Fuente: https://diagramasuml.com/diagrama-de-clases/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39" name="Google Shape;2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75" y="939100"/>
            <a:ext cx="4191150" cy="34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>
            <a:spLocks noGrp="1"/>
          </p:cNvSpPr>
          <p:nvPr>
            <p:ph type="subTitle" idx="1"/>
          </p:nvPr>
        </p:nvSpPr>
        <p:spPr>
          <a:xfrm>
            <a:off x="4835400" y="670775"/>
            <a:ext cx="4045200" cy="30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</a:rPr>
              <a:t>Asociación</a:t>
            </a:r>
            <a:endParaRPr sz="25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Representa una relación estructural entre dos clases.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 que los objetos de una clase están relacionados con objetos de otra clase.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75" y="1950075"/>
            <a:ext cx="3846925" cy="15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1"/>
          <p:cNvSpPr txBox="1"/>
          <p:nvPr/>
        </p:nvSpPr>
        <p:spPr>
          <a:xfrm>
            <a:off x="0" y="4820400"/>
            <a:ext cx="457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</a:rPr>
              <a:t>Fuente: https://diagramasuml.com/diagrama-de-clases/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538</Words>
  <Application>Microsoft Office PowerPoint</Application>
  <PresentationFormat>Presentación en pantalla (16:9)</PresentationFormat>
  <Paragraphs>181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Calibri</vt:lpstr>
      <vt:lpstr>Proxima Nova</vt:lpstr>
      <vt:lpstr>Arial</vt:lpstr>
      <vt:lpstr>Roboto Mono</vt:lpstr>
      <vt:lpstr>Roboto</vt:lpstr>
      <vt:lpstr>Geometric</vt:lpstr>
      <vt:lpstr>Diagramas de Clases en UML</vt:lpstr>
      <vt:lpstr>Diagramas de Clases en UML</vt:lpstr>
      <vt:lpstr>Clases</vt:lpstr>
      <vt:lpstr>Atributos</vt:lpstr>
      <vt:lpstr>Métodos</vt:lpstr>
      <vt:lpstr>Visibilidad</vt:lpstr>
      <vt:lpstr>Relaciones</vt:lpstr>
      <vt:lpstr>Presentación de PowerPoint</vt:lpstr>
      <vt:lpstr>Presentación de PowerPoint</vt:lpstr>
      <vt:lpstr>Presentación de PowerPoint</vt:lpstr>
      <vt:lpstr>Presentación de PowerPoint</vt:lpstr>
      <vt:lpstr>Multiplicidad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de Clases en UML</dc:title>
  <cp:lastModifiedBy>Daniel Fontana</cp:lastModifiedBy>
  <cp:revision>1</cp:revision>
  <dcterms:modified xsi:type="dcterms:W3CDTF">2024-08-09T21:40:17Z</dcterms:modified>
</cp:coreProperties>
</file>