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35" r:id="rId2"/>
    <p:sldId id="603" r:id="rId3"/>
    <p:sldId id="798" r:id="rId4"/>
    <p:sldId id="785" r:id="rId5"/>
    <p:sldId id="256" r:id="rId6"/>
    <p:sldId id="305" r:id="rId7"/>
    <p:sldId id="337" r:id="rId8"/>
    <p:sldId id="306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786" r:id="rId22"/>
    <p:sldId id="788" r:id="rId23"/>
    <p:sldId id="324" r:id="rId24"/>
    <p:sldId id="321" r:id="rId25"/>
    <p:sldId id="334" r:id="rId26"/>
    <p:sldId id="335" r:id="rId27"/>
    <p:sldId id="336" r:id="rId28"/>
    <p:sldId id="789" r:id="rId29"/>
    <p:sldId id="326" r:id="rId30"/>
    <p:sldId id="340" r:id="rId31"/>
    <p:sldId id="292" r:id="rId32"/>
    <p:sldId id="293" r:id="rId33"/>
    <p:sldId id="311" r:id="rId34"/>
    <p:sldId id="294" r:id="rId35"/>
    <p:sldId id="295" r:id="rId36"/>
    <p:sldId id="339" r:id="rId37"/>
    <p:sldId id="308" r:id="rId38"/>
    <p:sldId id="296" r:id="rId39"/>
    <p:sldId id="297" r:id="rId40"/>
    <p:sldId id="299" r:id="rId41"/>
    <p:sldId id="300" r:id="rId42"/>
    <p:sldId id="791" r:id="rId43"/>
    <p:sldId id="310" r:id="rId44"/>
    <p:sldId id="616" r:id="rId45"/>
    <p:sldId id="301" r:id="rId46"/>
    <p:sldId id="303" r:id="rId47"/>
    <p:sldId id="304" r:id="rId48"/>
    <p:sldId id="793" r:id="rId4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6330-3EFE-4851-A3A5-38B875B270E6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CBB98-20EC-4DBF-8218-D60B77B3D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4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383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3818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8948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908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783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986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0639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559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9885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21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406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22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829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600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23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0097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4523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6611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7472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2488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28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5406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180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3185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4776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508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8018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710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5758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6933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94634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72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10906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8250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203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1038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42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706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72188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43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65564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63915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5201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54619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48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1581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3405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685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1404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2582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3F4FB-D8B1-4FFE-9725-B8D846C90599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610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93AD3-8F1D-49CA-AC45-4F05FEF5D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BC2A6-5384-4C7C-8E0F-261401ED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E108DF-EDCA-450F-8C8E-132931CB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FB20-DA1F-48DB-B995-6906A3484C06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100945-C055-49E4-911D-10D9BDDF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9E4A2-A702-4E6C-8095-A16CDF10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237-8367-4084-9839-9FBBD57AB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2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8A375-21B4-4B8F-90E1-129B213E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3F5FDE-AE07-4824-849A-69F8D1C15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5973A1-88B6-42DA-BECC-3C42EE79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FB20-DA1F-48DB-B995-6906A3484C06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A752A-36B6-422C-B0B3-DC95D239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0A658-AD36-4199-B813-80AB4DAE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237-8367-4084-9839-9FBBD57AB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6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272404-D465-4AF5-A296-FFB8DAD42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C1C73C-284A-4F63-AE2F-E869B091C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12666-AB05-474C-9702-04D5E788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FB20-DA1F-48DB-B995-6906A3484C06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53A330-858B-4627-82CA-A9675F9A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CDDB6-1F14-4AC3-A80F-928FECBC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237-8367-4084-9839-9FBBD57AB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37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C1010-1271-4642-B8C7-DF2A6490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B3F23-1FB5-4AEB-9C2F-30132912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E09DDB-76E1-40C0-892A-EAC60E8C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FB20-DA1F-48DB-B995-6906A3484C06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DDE9B-1791-4752-B113-E01ED041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3EDFBC-1CB5-4589-A763-216345C3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237-8367-4084-9839-9FBBD57AB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40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3B8A2-AF34-4518-B736-3ACF81D1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CF555F-1BB0-4ACC-B6C8-06B0A922E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11163-FE28-4B2F-9A43-84AB5748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FB20-DA1F-48DB-B995-6906A3484C06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F2939-784C-4C8D-98F6-F66BE3C4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D9BD9-88DB-4566-A336-6B6D246A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237-8367-4084-9839-9FBBD57AB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4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A8D56-D89C-4848-B37D-ED9EC58D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E67DD-81C8-4C3B-9DF2-2E07D132A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CD2660-F134-4CCE-9187-05DCF0BB3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A1DFD-1ABB-4DAD-82B1-DDDB1FF8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FB20-DA1F-48DB-B995-6906A3484C06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F3D396-EB79-41EC-B956-CA971613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13EFCF-49AA-4F8D-83C7-71BF2498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237-8367-4084-9839-9FBBD57AB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16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A7FFF-218B-45A3-A437-2CF8A0B3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4B6ADE-A6FF-4FA9-9243-DC8FCA427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356C6D-4B79-4F2B-AFE7-DFAB81F8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AC2E50-B07B-4C8E-A051-8E7CE64AB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862438-A12C-4D89-BDDC-29223FC89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AEB815-0A85-4993-9D15-551C5E57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FB20-DA1F-48DB-B995-6906A3484C06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37B398-BFE9-4A38-924A-91A0E2EE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CCA3C2-B4DE-476D-A3FF-57917147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237-8367-4084-9839-9FBBD57AB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36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E7D0A-8A89-4D5F-A49C-F6E9F6E3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592888-12BC-49F4-89E4-7BE00846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FB20-DA1F-48DB-B995-6906A3484C06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B1AD46-56FD-4F61-9DFB-C6BC70F2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384287-06F3-4A14-AFE9-15F380FC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237-8367-4084-9839-9FBBD57AB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31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16E69A-8726-4A07-B014-06E312F4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FB20-DA1F-48DB-B995-6906A3484C06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F3821A-77D4-4567-A344-1AF9176E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E321E5-A995-45C1-B194-36CAD955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237-8367-4084-9839-9FBBD57AB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49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C0195-1480-4894-BB38-369858A3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BF572-BA34-4D38-ACBC-103B6434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3DAB88-2C5E-4EEF-A269-E4C069D0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E93BF4-3B7B-41AA-8436-50E8213E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FB20-DA1F-48DB-B995-6906A3484C06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C00DC1-433A-4EFE-8227-8BBE1C95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8127F6-5262-4B7D-8A54-EFD58D36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237-8367-4084-9839-9FBBD57AB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6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34944-5074-478D-BFB0-D97DF0BE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0EED5D-1095-49BD-9E75-BD4E4A6C6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8219FE-E226-4E07-90CA-A0D34BB8D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41055E-E0DC-4BF9-B548-AFAE212C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FB20-DA1F-48DB-B995-6906A3484C06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1B74D6-4267-4FA9-A2C0-DB0B531E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EE14A3-CAFB-4FC8-9AD2-3C58B670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8237-8367-4084-9839-9FBBD57AB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3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981191-6941-4E90-850E-8F75F492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A9501D-6C88-4CDC-9346-52A6880E4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DF784E-9AC5-45B5-8E89-49CD9F2D9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FB20-DA1F-48DB-B995-6906A3484C06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D14BCB-1A27-492F-8FF7-0F9D27F42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172EA-031C-460C-BB89-C7D3F51E8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E8237-8367-4084-9839-9FBBD57AB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78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Organización de Computadoras</a:t>
            </a:r>
            <a:endParaRPr lang="es-AR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95600" y="4005064"/>
            <a:ext cx="6400800" cy="1752600"/>
          </a:xfrm>
        </p:spPr>
        <p:txBody>
          <a:bodyPr/>
          <a:lstStyle/>
          <a:p>
            <a:r>
              <a:rPr lang="es-ES"/>
              <a:t>2021</a:t>
            </a:r>
            <a:endParaRPr lang="es-ES" dirty="0"/>
          </a:p>
          <a:p>
            <a:r>
              <a:rPr lang="es-ES" sz="1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Roberto García</a:t>
            </a:r>
          </a:p>
          <a:p>
            <a:r>
              <a:rPr lang="es-ES" sz="1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JTP Santiago Bianco</a:t>
            </a:r>
            <a:endParaRPr lang="es-AR" sz="16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3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991545" y="1124745"/>
          <a:ext cx="3888433" cy="5472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359"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u="none" strike="noStrike">
                          <a:effectLst/>
                        </a:rPr>
                        <a:t> 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800" u="none" strike="noStrike">
                          <a:effectLst/>
                        </a:rPr>
                        <a:t>Tablas de potencias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u="none" strike="noStrike">
                          <a:effectLst/>
                        </a:rPr>
                        <a:t>Decimal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u="none" strike="noStrike">
                          <a:effectLst/>
                        </a:rPr>
                        <a:t>Base 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</a:rPr>
                        <a:t>Base 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</a:rPr>
                        <a:t>Base 16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15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32.768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35.184.372.088.832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1.152.921.504.606.850.000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16.384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4.398.046.511.104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72.057.594.037.927.900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13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8.192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549.755.813.888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4.503.599.627.370.500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4.096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68.719.476.736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281.474.976.710.656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11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2.048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8.589.934.592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17.592.186.044.416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1.024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1.073.741.824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1.099.511.627.776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9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512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134.217.728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68.719.476.736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256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16.777.216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4.294.967.296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7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128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2.097.152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268.435.456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64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262.144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16.777.216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5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32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32.768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1.048.576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4.096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65.536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3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512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4.096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64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256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233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-1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0,50000000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0,1250000000000000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0,06250000000000000000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0,25000000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0,0156250000000000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0,00390625000000000000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-3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0,12500000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0,0019531250000000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0,00024414062500000000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0,06250000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0,0002441406250000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0,00001525878906250000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-5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0,03125000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0,0000305175781250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0,00000095367431640625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0,01562500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0,0000038146972656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0,00000005960464477539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-7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0,00781250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0,0000004768371582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0,00000000372529029846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0,00390625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0,0000000596046448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0,00000000023283064365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-9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0,00195313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0,0000000074505806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0,00000000001455191523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-10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0,00097656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0,0000000009313226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0,00000000000090949470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-11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0,00048828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0,0000000001164153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0,00000000000005684342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-12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0,00024414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0,0000000000145519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0,00000000000000355271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-13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0,00012207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0,0000000000018190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0,00000000000000022204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5359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-14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0,00006104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0,0000000000002274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0,00000000000000001388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73233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-15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0,00003052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0,0000000000000284</a:t>
                      </a:r>
                      <a:endParaRPr lang="es-A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0,00000000000000000087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12" marR="6512" marT="6512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ES_tradnl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Tablas de Trabajo</a:t>
            </a:r>
            <a:b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sz="1600" dirty="0">
              <a:solidFill>
                <a:srgbClr val="FF0000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096001" y="1259186"/>
          <a:ext cx="3403599" cy="3609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Representación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Decimal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Octal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Hexadecimal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Binario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15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-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F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1111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14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-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E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1110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13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-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D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1101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12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-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C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1100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11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-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B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1011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-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A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1010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9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-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9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1001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8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-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8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1000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7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7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7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0111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0110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0101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0100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3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3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3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0011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0010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0001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0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0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0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0000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77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Conversiones</a:t>
            </a:r>
            <a:b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(Decimal a Binario </a:t>
            </a:r>
            <a:r>
              <a:rPr lang="es-A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divisiones sucesivas</a:t>
            </a: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_tradnl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8" y="1787996"/>
            <a:ext cx="6219825" cy="43053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456040" y="5661248"/>
            <a:ext cx="2304256" cy="432048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Elipse"/>
          <p:cNvSpPr/>
          <p:nvPr/>
        </p:nvSpPr>
        <p:spPr>
          <a:xfrm>
            <a:off x="8616280" y="4869160"/>
            <a:ext cx="360040" cy="28803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Elipse"/>
          <p:cNvSpPr/>
          <p:nvPr/>
        </p:nvSpPr>
        <p:spPr>
          <a:xfrm>
            <a:off x="7896200" y="4797152"/>
            <a:ext cx="360040" cy="28803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Elipse"/>
          <p:cNvSpPr/>
          <p:nvPr/>
        </p:nvSpPr>
        <p:spPr>
          <a:xfrm>
            <a:off x="7248128" y="4509120"/>
            <a:ext cx="360040" cy="28803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6528048" y="4149080"/>
            <a:ext cx="360040" cy="28803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5807968" y="3861048"/>
            <a:ext cx="360040" cy="28803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5159896" y="3501008"/>
            <a:ext cx="360040" cy="28803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4439816" y="3140968"/>
            <a:ext cx="360040" cy="28803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3791744" y="2852936"/>
            <a:ext cx="360040" cy="28803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208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83632" y="5301208"/>
            <a:ext cx="46805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Ej. : Convertir el número 0,90625 a fracción binaria </a:t>
            </a:r>
            <a:endParaRPr lang="es-ES" dirty="0"/>
          </a:p>
          <a:p>
            <a:pPr marL="0" indent="0">
              <a:buNone/>
            </a:pPr>
            <a:r>
              <a:rPr lang="es-ES_tradnl" dirty="0"/>
              <a:t>	0,90625  *  2   =	 </a:t>
            </a:r>
            <a:r>
              <a:rPr lang="es-ES_tradnl" dirty="0">
                <a:solidFill>
                  <a:srgbClr val="FF0000"/>
                </a:solidFill>
              </a:rPr>
              <a:t>1</a:t>
            </a:r>
            <a:r>
              <a:rPr lang="es-ES_tradnl" dirty="0"/>
              <a:t>,8125</a:t>
            </a:r>
            <a:endParaRPr lang="es-ES" dirty="0"/>
          </a:p>
          <a:p>
            <a:pPr marL="0" indent="0">
              <a:buNone/>
            </a:pPr>
            <a:r>
              <a:rPr lang="es-ES_tradnl" dirty="0"/>
              <a:t>	0,8125  *  2     =	 </a:t>
            </a:r>
            <a:r>
              <a:rPr lang="es-ES_tradnl" dirty="0">
                <a:solidFill>
                  <a:srgbClr val="FF0000"/>
                </a:solidFill>
              </a:rPr>
              <a:t>1</a:t>
            </a:r>
            <a:r>
              <a:rPr lang="es-ES_tradnl" dirty="0"/>
              <a:t>,625</a:t>
            </a:r>
            <a:endParaRPr lang="es-ES" dirty="0"/>
          </a:p>
          <a:p>
            <a:pPr marL="0" indent="0">
              <a:buNone/>
            </a:pPr>
            <a:r>
              <a:rPr lang="es-ES_tradnl" dirty="0"/>
              <a:t>	0,625  *  2        =	 </a:t>
            </a:r>
            <a:r>
              <a:rPr lang="es-ES_tradnl" dirty="0">
                <a:solidFill>
                  <a:srgbClr val="FF0000"/>
                </a:solidFill>
              </a:rPr>
              <a:t>1</a:t>
            </a:r>
            <a:r>
              <a:rPr lang="es-ES_tradnl" dirty="0"/>
              <a:t>,25</a:t>
            </a:r>
            <a:endParaRPr lang="es-ES" dirty="0"/>
          </a:p>
          <a:p>
            <a:pPr marL="0" indent="0">
              <a:buNone/>
            </a:pPr>
            <a:r>
              <a:rPr lang="es-ES_tradnl" dirty="0"/>
              <a:t>	0,25  *  2          =	 </a:t>
            </a:r>
            <a:r>
              <a:rPr lang="es-ES_tradnl" dirty="0">
                <a:solidFill>
                  <a:srgbClr val="FF0000"/>
                </a:solidFill>
              </a:rPr>
              <a:t>0</a:t>
            </a:r>
            <a:r>
              <a:rPr lang="es-ES_tradnl" dirty="0"/>
              <a:t>,5</a:t>
            </a:r>
            <a:endParaRPr lang="es-ES" dirty="0"/>
          </a:p>
          <a:p>
            <a:pPr marL="0" indent="0">
              <a:buNone/>
            </a:pPr>
            <a:r>
              <a:rPr lang="es-ES_tradnl" dirty="0"/>
              <a:t>	0,5  *  2            =	 </a:t>
            </a:r>
            <a:r>
              <a:rPr lang="es-ES_tradnl" dirty="0">
                <a:solidFill>
                  <a:srgbClr val="FF0000"/>
                </a:solidFill>
              </a:rPr>
              <a:t>1</a:t>
            </a:r>
            <a:r>
              <a:rPr lang="es-ES_tradnl" dirty="0"/>
              <a:t>,</a:t>
            </a:r>
            <a:endParaRPr lang="es-ES" dirty="0"/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>
                <a:solidFill>
                  <a:schemeClr val="bg1"/>
                </a:solidFill>
              </a:rPr>
              <a:t>0,90625</a:t>
            </a:r>
            <a:r>
              <a:rPr lang="es-ES_tradnl" baseline="-25000" dirty="0">
                <a:solidFill>
                  <a:schemeClr val="bg1"/>
                </a:solidFill>
              </a:rPr>
              <a:t>10</a:t>
            </a:r>
            <a:r>
              <a:rPr lang="es-ES_tradnl" dirty="0">
                <a:solidFill>
                  <a:schemeClr val="bg1"/>
                </a:solidFill>
              </a:rPr>
              <a:t>         =	 0,11101</a:t>
            </a:r>
            <a:r>
              <a:rPr lang="es-ES_tradnl" baseline="-25000" dirty="0">
                <a:solidFill>
                  <a:schemeClr val="bg1"/>
                </a:solidFill>
              </a:rPr>
              <a:t>2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Conversiones</a:t>
            </a:r>
            <a:b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(Decimal a Binario </a:t>
            </a:r>
            <a:r>
              <a:rPr lang="es-A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multiplicaciones sucesivas</a:t>
            </a: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_tradnl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Flecha abajo"/>
          <p:cNvSpPr/>
          <p:nvPr/>
        </p:nvSpPr>
        <p:spPr>
          <a:xfrm>
            <a:off x="7392144" y="2636912"/>
            <a:ext cx="144016" cy="244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Elipse"/>
          <p:cNvSpPr/>
          <p:nvPr/>
        </p:nvSpPr>
        <p:spPr>
          <a:xfrm>
            <a:off x="5735960" y="2636912"/>
            <a:ext cx="432048" cy="3600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Elipse"/>
          <p:cNvSpPr/>
          <p:nvPr/>
        </p:nvSpPr>
        <p:spPr>
          <a:xfrm>
            <a:off x="5735960" y="3212976"/>
            <a:ext cx="432048" cy="3600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5735960" y="3717032"/>
            <a:ext cx="432048" cy="3600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5735960" y="4221088"/>
            <a:ext cx="432048" cy="3600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5735960" y="4797152"/>
            <a:ext cx="432048" cy="3600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480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5641" y="1628800"/>
            <a:ext cx="6486525" cy="4476750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Conversiones</a:t>
            </a:r>
            <a:b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(Binario a Decimal </a:t>
            </a:r>
            <a:r>
              <a:rPr lang="es-A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TFN</a:t>
            </a: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_tradnl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240016" y="5733256"/>
            <a:ext cx="2304256" cy="432048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7320136" y="2420888"/>
            <a:ext cx="360040" cy="3600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7320136" y="2780928"/>
            <a:ext cx="360040" cy="3600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7320136" y="3140968"/>
            <a:ext cx="360040" cy="3600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7320136" y="3501008"/>
            <a:ext cx="360040" cy="3600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7320136" y="3933056"/>
            <a:ext cx="360040" cy="3600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7320136" y="4293096"/>
            <a:ext cx="360040" cy="3600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7320136" y="4653136"/>
            <a:ext cx="360040" cy="3600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7320136" y="5013176"/>
            <a:ext cx="360040" cy="3600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derecha"/>
          <p:cNvSpPr/>
          <p:nvPr/>
        </p:nvSpPr>
        <p:spPr>
          <a:xfrm>
            <a:off x="7925904" y="3304408"/>
            <a:ext cx="978408" cy="1132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/>
          <p:cNvSpPr/>
          <p:nvPr/>
        </p:nvSpPr>
        <p:spPr>
          <a:xfrm>
            <a:off x="4097436" y="1628800"/>
            <a:ext cx="4446836" cy="370880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13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1213" y="2482056"/>
            <a:ext cx="8029575" cy="2762250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Conversiones</a:t>
            </a:r>
            <a:b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(Binario a Decimal </a:t>
            </a:r>
            <a:r>
              <a:rPr lang="es-A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TFN</a:t>
            </a: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_tradnl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879976" y="4725144"/>
            <a:ext cx="2448272" cy="432048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Flecha derecha"/>
          <p:cNvSpPr/>
          <p:nvPr/>
        </p:nvSpPr>
        <p:spPr>
          <a:xfrm>
            <a:off x="2207568" y="3789040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Flecha derecha"/>
          <p:cNvSpPr/>
          <p:nvPr/>
        </p:nvSpPr>
        <p:spPr>
          <a:xfrm>
            <a:off x="2207568" y="4293096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Flecha derecha"/>
          <p:cNvSpPr/>
          <p:nvPr/>
        </p:nvSpPr>
        <p:spPr>
          <a:xfrm>
            <a:off x="2207568" y="3356992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2081212" y="2482056"/>
            <a:ext cx="3366716" cy="370880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67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5735960" y="4581129"/>
            <a:ext cx="3672408" cy="41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1" y="1700809"/>
            <a:ext cx="2376263" cy="36724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785" y="2743200"/>
            <a:ext cx="6086475" cy="1371600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Conversiones</a:t>
            </a:r>
            <a:b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(Octal a Binario </a:t>
            </a:r>
            <a:r>
              <a:rPr lang="es-A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transformación digito a digito</a:t>
            </a: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_tradnl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591808" y="4509120"/>
            <a:ext cx="3672544" cy="457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0340" algn="ctr">
              <a:lnSpc>
                <a:spcPct val="150000"/>
              </a:lnSpc>
              <a:spcAft>
                <a:spcPts val="300"/>
              </a:spcAft>
            </a:pPr>
            <a:r>
              <a:rPr lang="es-ES_tradnl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276,534</a:t>
            </a:r>
            <a:r>
              <a:rPr lang="es-ES_tradnl" b="1" baseline="-25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s-ES_tradnl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 10111110,1010111</a:t>
            </a:r>
            <a:r>
              <a:rPr lang="es-ES_tradnl" b="1" baseline="-25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14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351584" y="5733256"/>
            <a:ext cx="418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dígito octal requiere de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dígitos binarios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169444" y="2698080"/>
            <a:ext cx="4086796" cy="370880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23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2238375"/>
            <a:ext cx="7391400" cy="2381250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Conversiones</a:t>
            </a:r>
            <a:b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(Binario a Octal </a:t>
            </a:r>
            <a:r>
              <a:rPr lang="es-A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transformación digito a digito</a:t>
            </a: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_tradnl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43672" y="4187577"/>
            <a:ext cx="2952328" cy="432048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483611" y="5013176"/>
            <a:ext cx="436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dígitos binarios requiere de 1 dígitos octal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69244" y="2204864"/>
            <a:ext cx="4482357" cy="370880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428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847528" y="1556793"/>
            <a:ext cx="2026568" cy="4817715"/>
            <a:chOff x="457200" y="1628800"/>
            <a:chExt cx="3095625" cy="568181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628800"/>
              <a:ext cx="3095625" cy="31242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974" y="4653136"/>
              <a:ext cx="2886075" cy="2657475"/>
            </a:xfrm>
            <a:prstGeom prst="rect">
              <a:avLst/>
            </a:prstGeom>
          </p:spPr>
        </p:pic>
      </p:grp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Conversiones</a:t>
            </a:r>
            <a:b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(Hexadecimal a Binario </a:t>
            </a:r>
            <a:r>
              <a:rPr lang="es-A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transformación digito a digito</a:t>
            </a: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_tradnl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760" y="2686794"/>
            <a:ext cx="6408712" cy="20383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096000" y="4274335"/>
            <a:ext cx="4248472" cy="432048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4295800" y="5013176"/>
            <a:ext cx="501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dígito hexadecimal requiere de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dígitos binarios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953420" y="2698080"/>
            <a:ext cx="4158804" cy="370880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0587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8" y="2476500"/>
            <a:ext cx="7286625" cy="1905000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Conversiones</a:t>
            </a:r>
            <a:b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(Binario a Hexadecimal </a:t>
            </a:r>
            <a:r>
              <a:rPr lang="es-A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transformación digito a digito</a:t>
            </a:r>
            <a:r>
              <a:rPr lang="es-AR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_tradnl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15680" y="4005064"/>
            <a:ext cx="3528392" cy="376436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240177" y="4725144"/>
            <a:ext cx="492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dígitos binarios requiere de 1 dígito Hexadecimal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95600" y="2420888"/>
            <a:ext cx="5673619" cy="370880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94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81200" y="1772816"/>
            <a:ext cx="8363272" cy="500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s-ES_tradn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Conversión decimal a octal o hexadecimal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cualquiera de estos dos casos se hará en forma similar a la explicada para convertir de decimal a binario </a:t>
            </a:r>
            <a:r>
              <a:rPr lang="es-ES_tradnl" i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divisiones y multiplicaciones sucesivas</a:t>
            </a:r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pero se deberá tener en cuenta que la base ya no es 2, </a:t>
            </a:r>
            <a:r>
              <a:rPr lang="es-ES_tradnl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sino 8 o 16 según corresponda</a:t>
            </a:r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(Dividir / multiplicar por 8 o 16)</a:t>
            </a:r>
            <a:endParaRPr lang="es-E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s-ES_tradn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Conversión binario, octal o hexadecimal a decimal 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cualquiera de estos dos casos se deberá usar el </a:t>
            </a:r>
            <a:r>
              <a:rPr lang="es-ES_tradnl" i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teorema fundamental de la numeración</a:t>
            </a:r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teniendo en cuenta base que corresponda ( 8 o 16 según el caso).</a:t>
            </a:r>
            <a:endParaRPr lang="es-E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s-ES_tradn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Conversión octal a hexadecimal o hexadecimal a octal.</a:t>
            </a:r>
          </a:p>
          <a:p>
            <a:pPr>
              <a:spcBef>
                <a:spcPts val="120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Estas conversiones no son posibles en una forma directa. Para realizar cualquiera de ellas  se deberá usar el pasaje a otra base como paso intermedio</a:t>
            </a:r>
            <a:r>
              <a:rPr lang="es-ES_tradnl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E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6405">
              <a:spcAft>
                <a:spcPts val="300"/>
              </a:spcAft>
            </a:pPr>
            <a:r>
              <a:rPr lang="es-ES_tradnl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ejemplo      </a:t>
            </a:r>
            <a:r>
              <a:rPr lang="es-ES_tradnl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octal  </a:t>
            </a:r>
            <a:r>
              <a:rPr lang="es-ES_tradnl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ES_tradnl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decimal  </a:t>
            </a:r>
            <a:r>
              <a:rPr lang="es-ES_tradnl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ES_tradnl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hexadecimal</a:t>
            </a:r>
            <a:endParaRPr lang="es-ES" b="1" i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6405">
              <a:spcAft>
                <a:spcPts val="300"/>
              </a:spcAft>
            </a:pPr>
            <a:r>
              <a:rPr lang="es-ES_tradnl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           octal  </a:t>
            </a:r>
            <a:r>
              <a:rPr lang="es-ES_tradnl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ES_tradnl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binario  </a:t>
            </a:r>
            <a:r>
              <a:rPr lang="es-ES_tradnl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ES_tradnl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hexadecimal</a:t>
            </a:r>
            <a:endParaRPr lang="es-ES" b="1" i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Conversiones</a:t>
            </a:r>
            <a:endParaRPr lang="es-ES_tradnl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94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MX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Asistencia</a:t>
            </a:r>
          </a:p>
          <a:p>
            <a:r>
              <a:rPr lang="es-MX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Repositorio Campus virtual</a:t>
            </a:r>
          </a:p>
          <a:p>
            <a:pPr lvl="1"/>
            <a:r>
              <a:rPr lang="es-MX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Alumnos inscriptos</a:t>
            </a:r>
          </a:p>
          <a:p>
            <a:pPr lvl="1"/>
            <a:r>
              <a:rPr lang="es-MX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PPT, Apuntes y bibliografía</a:t>
            </a:r>
          </a:p>
          <a:p>
            <a:pPr lvl="1"/>
            <a:r>
              <a:rPr lang="es-MX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 parciales</a:t>
            </a:r>
          </a:p>
          <a:p>
            <a:r>
              <a:rPr lang="es-MX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Evaluaciones en la cursada</a:t>
            </a:r>
          </a:p>
          <a:p>
            <a:r>
              <a:rPr lang="es-MX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Revisión de Parciales y Finales (Única fecha)</a:t>
            </a:r>
          </a:p>
          <a:p>
            <a:r>
              <a:rPr lang="es-MX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Firma de libretas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405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Conversiones</a:t>
            </a:r>
            <a:b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2200" i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(Ejercitación)</a:t>
            </a:r>
            <a:endParaRPr lang="es-ES_tradnl" sz="2200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decimal a binario:                      </a:t>
            </a:r>
            <a:r>
              <a:rPr lang="es-AR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47,18</a:t>
            </a:r>
          </a:p>
          <a:p>
            <a:pPr marL="0" indent="0">
              <a:buNone/>
            </a:pPr>
            <a:r>
              <a:rPr lang="es-A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binario  a decimal:                    </a:t>
            </a:r>
            <a:r>
              <a:rPr lang="es-AR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11,001001</a:t>
            </a:r>
          </a:p>
          <a:p>
            <a:pPr marL="0" indent="0">
              <a:buNone/>
            </a:pPr>
            <a:r>
              <a:rPr lang="es-A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decimal a octal:                         </a:t>
            </a:r>
            <a:r>
              <a:rPr lang="es-AR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25,4</a:t>
            </a:r>
          </a:p>
          <a:p>
            <a:pPr marL="0" indent="0">
              <a:buNone/>
            </a:pPr>
            <a:r>
              <a:rPr lang="es-A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octal a decimal:                         </a:t>
            </a:r>
            <a:r>
              <a:rPr lang="es-AR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222,3</a:t>
            </a:r>
          </a:p>
          <a:p>
            <a:pPr marL="0" indent="0">
              <a:buNone/>
            </a:pPr>
            <a:r>
              <a:rPr lang="es-A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decimal a hexadecimal:           </a:t>
            </a:r>
            <a:r>
              <a:rPr lang="es-AR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25,4</a:t>
            </a:r>
            <a:endParaRPr lang="es-ES_tradnl" sz="2400" b="1" i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hexadecimal a decimal:           </a:t>
            </a:r>
            <a:r>
              <a:rPr lang="es-AR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A3,1</a:t>
            </a:r>
          </a:p>
          <a:p>
            <a:pPr marL="0" indent="0">
              <a:buNone/>
            </a:pPr>
            <a:r>
              <a:rPr lang="es-A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hexadecimal a binario:             </a:t>
            </a:r>
            <a:r>
              <a:rPr lang="es-AR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2BC</a:t>
            </a:r>
            <a:endParaRPr lang="es-ES_tradnl" sz="2400" b="1" i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binario a hexadecimal:            </a:t>
            </a:r>
            <a:r>
              <a:rPr lang="es-AR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000100101100</a:t>
            </a:r>
          </a:p>
          <a:p>
            <a:pPr marL="0" indent="0">
              <a:buNone/>
            </a:pPr>
            <a:r>
              <a:rPr lang="es-A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octal a binario:                           </a:t>
            </a:r>
            <a:r>
              <a:rPr lang="es-AR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74643,57</a:t>
            </a:r>
          </a:p>
          <a:p>
            <a:pPr marL="0" indent="0">
              <a:buNone/>
            </a:pPr>
            <a:r>
              <a:rPr lang="es-A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binario a octal:                        </a:t>
            </a:r>
            <a:r>
              <a:rPr lang="es-AR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1100101001000,1011011</a:t>
            </a:r>
          </a:p>
          <a:p>
            <a:pPr marL="0" indent="0">
              <a:buNone/>
            </a:pPr>
            <a:r>
              <a:rPr lang="es-A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octal a hexadecimal:              </a:t>
            </a:r>
            <a:r>
              <a:rPr lang="es-AR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</a:p>
          <a:p>
            <a:pPr marL="0" indent="0">
              <a:buNone/>
            </a:pPr>
            <a:r>
              <a:rPr lang="es-A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hexadecimal a octal:              </a:t>
            </a:r>
            <a:r>
              <a:rPr lang="es-AR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1F4</a:t>
            </a:r>
            <a:endParaRPr lang="es-ES_tradnl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90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2 / 3</a:t>
            </a:r>
          </a:p>
        </p:txBody>
      </p:sp>
    </p:spTree>
    <p:extLst>
      <p:ext uri="{BB962C8B-B14F-4D97-AF65-F5344CB8AC3E}">
        <p14:creationId xmlns:p14="http://schemas.microsoft.com/office/powerpoint/2010/main" val="1937080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Repaso Conversiones</a:t>
            </a:r>
            <a:b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Revisión de </a:t>
            </a:r>
            <a:r>
              <a:rPr lang="es-AR" sz="6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Metodos</a:t>
            </a:r>
            <a:endParaRPr lang="es-AR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1812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209800" y="2679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Operaciones</a:t>
            </a:r>
          </a:p>
        </p:txBody>
      </p:sp>
    </p:spTree>
    <p:extLst>
      <p:ext uri="{BB962C8B-B14F-4D97-AF65-F5344CB8AC3E}">
        <p14:creationId xmlns:p14="http://schemas.microsoft.com/office/powerpoint/2010/main" val="1360258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Operaciones</a:t>
            </a:r>
            <a:br>
              <a:rPr lang="es-ES_tradnl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Binario 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015881" y="4892968"/>
            <a:ext cx="1567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 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Multiplicación 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División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999656" y="1772817"/>
            <a:ext cx="62646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Bits = 0 / 1</a:t>
            </a:r>
          </a:p>
          <a:p>
            <a:r>
              <a:rPr lang="es-ES_tradnl" dirty="0"/>
              <a:t>múltiplos del bit hallamos:</a:t>
            </a:r>
            <a:endParaRPr lang="es-AR" dirty="0"/>
          </a:p>
          <a:p>
            <a:pPr lvl="0"/>
            <a:r>
              <a:rPr lang="es-ES_tradnl" dirty="0"/>
              <a:t> 8 bits  </a:t>
            </a:r>
            <a:r>
              <a:rPr lang="es-ES_tradnl" dirty="0">
                <a:sym typeface="Symbol"/>
              </a:rPr>
              <a:t></a:t>
            </a:r>
            <a:r>
              <a:rPr lang="es-ES_tradnl" dirty="0"/>
              <a:t>  </a:t>
            </a:r>
            <a:r>
              <a:rPr lang="es-ES_tradnl" b="1" dirty="0"/>
              <a:t>Byte </a:t>
            </a:r>
            <a:r>
              <a:rPr lang="es-ES_tradnl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(palabra)</a:t>
            </a:r>
            <a:r>
              <a:rPr lang="es-ES_tradnl" dirty="0"/>
              <a:t>        </a:t>
            </a:r>
            <a:r>
              <a:rPr lang="es-ES_tradnl" b="1" dirty="0"/>
              <a:t>B </a:t>
            </a:r>
            <a:r>
              <a:rPr lang="es-ES_tradnl" dirty="0"/>
              <a:t>(10110110)</a:t>
            </a:r>
            <a:endParaRPr lang="es-AR" dirty="0"/>
          </a:p>
          <a:p>
            <a:pPr lvl="0"/>
            <a:r>
              <a:rPr lang="es-ES_tradnl" dirty="0"/>
              <a:t>1024 bytes </a:t>
            </a:r>
            <a:r>
              <a:rPr lang="es-ES_tradnl" dirty="0">
                <a:sym typeface="Symbol"/>
              </a:rPr>
              <a:t></a:t>
            </a:r>
            <a:r>
              <a:rPr lang="es-ES_tradnl" dirty="0"/>
              <a:t> 1 kilobyte       </a:t>
            </a:r>
            <a:r>
              <a:rPr lang="es-ES_tradnl" b="1" dirty="0"/>
              <a:t>KB</a:t>
            </a:r>
            <a:endParaRPr lang="es-AR" dirty="0"/>
          </a:p>
          <a:p>
            <a:pPr lvl="0"/>
            <a:r>
              <a:rPr lang="es-ES_tradnl" dirty="0"/>
              <a:t>1024 KB      </a:t>
            </a:r>
            <a:r>
              <a:rPr lang="es-ES_tradnl" dirty="0">
                <a:sym typeface="Symbol"/>
              </a:rPr>
              <a:t></a:t>
            </a:r>
            <a:r>
              <a:rPr lang="es-ES_tradnl" dirty="0"/>
              <a:t> 1 Megabyte   </a:t>
            </a:r>
            <a:r>
              <a:rPr lang="es-ES_tradnl" b="1" dirty="0"/>
              <a:t>MB</a:t>
            </a:r>
            <a:endParaRPr lang="es-AR" dirty="0"/>
          </a:p>
          <a:p>
            <a:pPr lvl="0"/>
            <a:r>
              <a:rPr lang="es-ES_tradnl" dirty="0"/>
              <a:t>1024 MB     </a:t>
            </a:r>
            <a:r>
              <a:rPr lang="es-ES_tradnl" dirty="0">
                <a:sym typeface="Symbol"/>
              </a:rPr>
              <a:t></a:t>
            </a:r>
            <a:r>
              <a:rPr lang="es-ES_tradnl" dirty="0"/>
              <a:t> 1 Gigabyte     </a:t>
            </a:r>
            <a:r>
              <a:rPr lang="es-ES_tradnl" b="1" dirty="0"/>
              <a:t>GB</a:t>
            </a:r>
            <a:endParaRPr lang="es-AR" dirty="0"/>
          </a:p>
          <a:p>
            <a:pPr lvl="0"/>
            <a:r>
              <a:rPr lang="es-ES_tradnl" dirty="0"/>
              <a:t>1024 GB      </a:t>
            </a:r>
            <a:r>
              <a:rPr lang="es-ES_tradnl" dirty="0">
                <a:sym typeface="Symbol"/>
              </a:rPr>
              <a:t></a:t>
            </a:r>
            <a:r>
              <a:rPr lang="es-ES_tradnl" dirty="0"/>
              <a:t> 1 Terabyte     </a:t>
            </a:r>
            <a:r>
              <a:rPr lang="es-ES_tradnl" b="1" dirty="0"/>
              <a:t>TB</a:t>
            </a:r>
          </a:p>
          <a:p>
            <a:pPr lvl="0"/>
            <a:endParaRPr lang="es-AR" dirty="0"/>
          </a:p>
          <a:p>
            <a:r>
              <a:rPr lang="es-ES_tradnl" dirty="0"/>
              <a:t>El concepto de </a:t>
            </a:r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palabra</a:t>
            </a:r>
            <a:r>
              <a:rPr lang="es-ES_tradnl" dirty="0"/>
              <a:t> deviene del uso de las computadoras con representación de un digito / </a:t>
            </a:r>
            <a:r>
              <a:rPr lang="es-ES_tradnl" dirty="0" err="1"/>
              <a:t>caracter</a:t>
            </a:r>
            <a:r>
              <a:rPr lang="es-ES_tradnl" dirty="0"/>
              <a:t> de 8 bits, hoy existen máquinas cuya palabra es de 16, 32, 64 bits.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3481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Operaciones</a:t>
            </a:r>
            <a:br>
              <a:rPr lang="es-ES_tradnl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Binario Suma y Multiplicación </a:t>
            </a:r>
            <a:endParaRPr lang="es-ES" sz="16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1562100"/>
            <a:ext cx="6192688" cy="467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703512" y="1412776"/>
          <a:ext cx="27558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Tabla del 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+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=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+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=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Tabla del 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+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=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+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=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0 con acarreo 1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6 Elipse"/>
          <p:cNvSpPr/>
          <p:nvPr/>
        </p:nvSpPr>
        <p:spPr>
          <a:xfrm>
            <a:off x="3287689" y="2348880"/>
            <a:ext cx="72008" cy="216024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5015880" y="1772816"/>
            <a:ext cx="4392488" cy="2880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5015880" y="3284984"/>
            <a:ext cx="4392488" cy="2880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6 Elipse"/>
          <p:cNvSpPr/>
          <p:nvPr/>
        </p:nvSpPr>
        <p:spPr>
          <a:xfrm>
            <a:off x="6672064" y="4797152"/>
            <a:ext cx="288032" cy="288032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6 Elipse"/>
          <p:cNvSpPr/>
          <p:nvPr/>
        </p:nvSpPr>
        <p:spPr>
          <a:xfrm>
            <a:off x="6312024" y="4797152"/>
            <a:ext cx="288032" cy="288032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6 Elipse"/>
          <p:cNvSpPr/>
          <p:nvPr/>
        </p:nvSpPr>
        <p:spPr>
          <a:xfrm>
            <a:off x="6672064" y="5589240"/>
            <a:ext cx="288032" cy="288032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6 Elipse"/>
          <p:cNvSpPr/>
          <p:nvPr/>
        </p:nvSpPr>
        <p:spPr>
          <a:xfrm>
            <a:off x="6312024" y="5589240"/>
            <a:ext cx="288032" cy="288032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63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Operaciones</a:t>
            </a:r>
            <a:br>
              <a:rPr lang="es-ES_tradnl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Binario Resta </a:t>
            </a:r>
            <a:endParaRPr lang="es-ES" sz="1600" dirty="0">
              <a:solidFill>
                <a:srgbClr val="FF0000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1991545" y="1412776"/>
          <a:ext cx="215900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Tabla del 0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-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=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-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=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NO Cabe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Tabla del 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-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=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1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-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=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0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1528764"/>
            <a:ext cx="6049267" cy="463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6 Elipse"/>
          <p:cNvSpPr/>
          <p:nvPr/>
        </p:nvSpPr>
        <p:spPr>
          <a:xfrm>
            <a:off x="7032104" y="2276872"/>
            <a:ext cx="288032" cy="288032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6 Elipse"/>
          <p:cNvSpPr/>
          <p:nvPr/>
        </p:nvSpPr>
        <p:spPr>
          <a:xfrm>
            <a:off x="6528048" y="2492896"/>
            <a:ext cx="288032" cy="288032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8519122" y="3033828"/>
            <a:ext cx="601215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5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4443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Operaciones</a:t>
            </a:r>
            <a:br>
              <a:rPr lang="es-ES_tradnl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Binario Multiplicación y División ¿?</a:t>
            </a:r>
            <a:b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sz="1600" dirty="0">
              <a:solidFill>
                <a:srgbClr val="FF0000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063553" y="1484784"/>
          <a:ext cx="2159001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Tabla del 0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x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=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x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=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Tabla del 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x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0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=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x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=</a:t>
                      </a:r>
                      <a:endParaRPr lang="es-AR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 dirty="0">
                          <a:effectLst/>
                        </a:rPr>
                        <a:t>1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007768" y="3429001"/>
            <a:ext cx="2151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Multiplicar 53 por 13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Multiplicar 26 por 42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Multiplicar 63 por 42</a:t>
            </a:r>
          </a:p>
          <a:p>
            <a:endParaRPr lang="es-ES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240016" y="3429001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 0 1 0 1 1 0 0 1</a:t>
            </a:r>
          </a:p>
          <a:p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 0 0 0 1 0 0 0 1 0 0</a:t>
            </a:r>
          </a:p>
          <a:p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 0 1 0 0 1 0 1 0 1 1 0</a:t>
            </a:r>
          </a:p>
          <a:p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92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Ejercitación Operaciones (+; -)</a:t>
            </a:r>
          </a:p>
        </p:txBody>
      </p:sp>
    </p:spTree>
    <p:extLst>
      <p:ext uri="{BB962C8B-B14F-4D97-AF65-F5344CB8AC3E}">
        <p14:creationId xmlns:p14="http://schemas.microsoft.com/office/powerpoint/2010/main" val="2578159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209800" y="2679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 de números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501603" y="4365104"/>
            <a:ext cx="454111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Lectura recomendada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Organización y Arquitectura de computadoras.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William </a:t>
            </a:r>
            <a:r>
              <a:rPr lang="es-E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Stalling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Edición 7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Capitulo 9: Aritmética del computador.</a:t>
            </a:r>
            <a:endParaRPr lang="es-A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34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Sistemas de Numeración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Algebra de Boole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Hardware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Teleinformatica</a:t>
            </a:r>
            <a:r>
              <a:rPr lang="es-ES" dirty="0"/>
              <a:t> (Redes)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9190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209800" y="404665"/>
            <a:ext cx="7772400" cy="5904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A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computadoras digitales utilizan cuatro métodos para la representación interna de números enteros (positivos y negativos).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 y signo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 a 1 (C-1)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 a 2 (C-2)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Exceso 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s-ES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just"/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estas representaciones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utiliza el sistema binario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se considera, como realmente ocurre, que se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 un número limitado de bits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cada dato numérico (denominado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palabra de la computadora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algn="just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número de bits disponible para una palabra la representaremos por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209800" y="692696"/>
            <a:ext cx="7772400" cy="144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 u="sng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Representación de números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226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847528" y="1052736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En este sistema de representación el bit que está situado más a la izquierda representa </a:t>
            </a:r>
            <a:r>
              <a:rPr lang="es-A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signo</a:t>
            </a:r>
            <a:r>
              <a:rPr lang="es-AR" dirty="0"/>
              <a:t>, y su valor será </a:t>
            </a:r>
            <a:r>
              <a:rPr lang="es-A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s-AR" dirty="0"/>
              <a:t> para el </a:t>
            </a:r>
            <a:r>
              <a:rPr lang="es-A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signo positivo</a:t>
            </a:r>
            <a:r>
              <a:rPr lang="es-AR" dirty="0"/>
              <a:t> y </a:t>
            </a:r>
            <a:r>
              <a:rPr lang="es-A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AR" dirty="0"/>
              <a:t> para el signo negativo.</a:t>
            </a:r>
          </a:p>
          <a:p>
            <a:r>
              <a:rPr lang="es-AR" dirty="0"/>
              <a:t> El resto de bits (n-1) representa el módulo del número.</a:t>
            </a:r>
          </a:p>
          <a:p>
            <a:r>
              <a:rPr lang="es-AR" dirty="0"/>
              <a:t> Si tenemos (a nivel didáctico) </a:t>
            </a:r>
            <a:r>
              <a:rPr lang="es-A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palabra de 8 bits (n=8)</a:t>
            </a:r>
            <a:r>
              <a:rPr lang="es-AR" dirty="0"/>
              <a:t> y queremos representar los números 10 y –10 sería: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492896"/>
            <a:ext cx="828092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981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 y Signo</a:t>
            </a:r>
            <a:endParaRPr lang="es-ES_tradnl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068930" y="4797153"/>
            <a:ext cx="5563574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de Representación: en 8 bits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 </a:t>
            </a:r>
            <a:r>
              <a:rPr lang="es-E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  ≤ x ≤ 2 </a:t>
            </a:r>
            <a:r>
              <a:rPr lang="es-E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-1</a:t>
            </a:r>
          </a:p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-127 ≤ x ≤ 127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de Representación: en 16 bits ?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de Representación: en 32 bits ?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59496" y="4797152"/>
            <a:ext cx="3384376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Ventaja: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Rango simétrico</a:t>
            </a:r>
          </a:p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Desventaja: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cero tiene 2 representaciones (+ 0 y -0)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1711896" y="6074712"/>
            <a:ext cx="8920608" cy="73866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del sistema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ALU resulta mas dificultoso comprobar el valor cero positivo o el cero negativo.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sistema no es utilizado para operaciones con números enteros.</a:t>
            </a:r>
            <a:endParaRPr lang="es-A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543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992419" y="12576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de Complemento a la Base (C – B)</a:t>
            </a:r>
            <a:endParaRPr lang="es-ES_tradnl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775520" y="908720"/>
            <a:ext cx="8640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 de números negativos</a:t>
            </a:r>
            <a:endParaRPr lang="es-ES_tradnl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775521" y="1662475"/>
            <a:ext cx="864095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operaciones matemáticas con números posicionales son métodos mecánicos que se resumen en ir agregando unidades hasta que se llegue a la base y en ese momento restar la base para agregarla a la columna de la izquierda. </a:t>
            </a:r>
          </a:p>
          <a:p>
            <a:endParaRPr lang="es-ES" dirty="0"/>
          </a:p>
          <a:p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operaciones matemáticas (todas) derivan de la suma.</a:t>
            </a:r>
            <a:r>
              <a:rPr lang="es-ES" dirty="0"/>
              <a:t> Se diseñaron máquinas mecánicas para hacer las operaciones básicas (suma, resta, multiplicación y división) y las máquinas son incapaces de abstracción.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Resumiendo, entonces, para hacer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resta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hace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suma del complemento del valor a restar.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es decir si se quiere restar el número 2 </a:t>
            </a:r>
            <a:r>
              <a:rPr lang="es-ES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suma en complemento a la base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(10-2); </a:t>
            </a:r>
            <a:r>
              <a:rPr lang="es-E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entonces  8 </a:t>
            </a:r>
            <a:r>
              <a:rPr lang="es-ES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 al -2</a:t>
            </a:r>
          </a:p>
          <a:p>
            <a:r>
              <a:rPr lang="es-ES" dirty="0"/>
              <a:t>Supongamos que  queremos hacer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+ (-2)</a:t>
            </a:r>
            <a:r>
              <a:rPr lang="es-ES" dirty="0"/>
              <a:t> y el (-2) estaría representado por el 8.</a:t>
            </a:r>
            <a:endParaRPr lang="es-ES_tradnl" dirty="0"/>
          </a:p>
          <a:p>
            <a:r>
              <a:rPr lang="es-ES" dirty="0"/>
              <a:t>Lo que hemos hecho no es mágico, en realidad se expresaría de la siguiente forma:</a:t>
            </a:r>
          </a:p>
          <a:p>
            <a:r>
              <a:rPr lang="es-E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R = 4 – 2</a:t>
            </a:r>
          </a:p>
          <a:p>
            <a:r>
              <a:rPr lang="es-E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R = 4 </a:t>
            </a:r>
            <a:r>
              <a:rPr lang="es-ES" sz="2000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(10</a:t>
            </a:r>
            <a:r>
              <a:rPr lang="es-ES" sz="2000" b="1" baseline="30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ES" sz="2000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2)</a:t>
            </a:r>
            <a:r>
              <a:rPr lang="es-E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4 </a:t>
            </a:r>
            <a:r>
              <a:rPr lang="es-ES" sz="2000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</a:t>
            </a:r>
            <a:r>
              <a:rPr lang="es-E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sz="2000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(10</a:t>
            </a:r>
            <a:r>
              <a:rPr lang="es-ES" sz="2000" b="1" baseline="30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ES" sz="2000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10</a:t>
            </a:r>
            <a:r>
              <a:rPr lang="es-ES" sz="2000" b="1" baseline="30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ES" sz="2000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s-ES" dirty="0"/>
              <a:t>i asumimos que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</a:t>
            </a:r>
            <a:r>
              <a:rPr lang="es-ES" dirty="0"/>
              <a:t>es el </a:t>
            </a:r>
            <a:r>
              <a:rPr lang="es-ES" i="1" u="sng" dirty="0">
                <a:solidFill>
                  <a:srgbClr val="FF0000"/>
                </a:solidFill>
              </a:rPr>
              <a:t>resultado</a:t>
            </a:r>
            <a:r>
              <a:rPr lang="es-ES" dirty="0"/>
              <a:t>,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s-ES" dirty="0"/>
              <a:t> es el </a:t>
            </a:r>
            <a:r>
              <a:rPr lang="es-ES" i="1" u="sng" dirty="0">
                <a:solidFill>
                  <a:srgbClr val="FF0000"/>
                </a:solidFill>
              </a:rPr>
              <a:t>minuendo</a:t>
            </a:r>
            <a:r>
              <a:rPr lang="es-ES" dirty="0"/>
              <a:t>,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s-ES" dirty="0"/>
              <a:t> el </a:t>
            </a:r>
            <a:r>
              <a:rPr lang="es-ES" i="1" u="sng" dirty="0">
                <a:solidFill>
                  <a:srgbClr val="FF0000"/>
                </a:solidFill>
              </a:rPr>
              <a:t>sustraendo</a:t>
            </a:r>
            <a:r>
              <a:rPr lang="es-ES" dirty="0"/>
              <a:t> y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s-ES" dirty="0"/>
              <a:t> la </a:t>
            </a:r>
            <a:r>
              <a:rPr lang="es-ES" u="sng" dirty="0">
                <a:solidFill>
                  <a:srgbClr val="FF0000"/>
                </a:solidFill>
              </a:rPr>
              <a:t>cantidad de dígitos</a:t>
            </a:r>
            <a:r>
              <a:rPr lang="es-ES" dirty="0"/>
              <a:t> con la que trabajamos quedaría:</a:t>
            </a:r>
          </a:p>
          <a:p>
            <a:pPr algn="ctr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M + (10</a:t>
            </a:r>
            <a:r>
              <a:rPr lang="es-ES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S)  = M +  (</a:t>
            </a:r>
            <a:r>
              <a:rPr lang="es-E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CbS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= M – S + 10</a:t>
            </a:r>
            <a:r>
              <a:rPr lang="es-ES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10</a:t>
            </a:r>
            <a:r>
              <a:rPr lang="es-ES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s-ES_tradnl" b="1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/>
          </a:p>
        </p:txBody>
      </p:sp>
      <p:sp>
        <p:nvSpPr>
          <p:cNvPr id="3" name="Elipse 2"/>
          <p:cNvSpPr/>
          <p:nvPr/>
        </p:nvSpPr>
        <p:spPr>
          <a:xfrm>
            <a:off x="4583832" y="6093296"/>
            <a:ext cx="792088" cy="36004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/>
          <p:cNvSpPr/>
          <p:nvPr/>
        </p:nvSpPr>
        <p:spPr>
          <a:xfrm>
            <a:off x="6023992" y="6093296"/>
            <a:ext cx="648072" cy="36004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1454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992419" y="12576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 a 1 (C – 1)</a:t>
            </a:r>
            <a:endParaRPr lang="es-ES_tradnl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996922" y="3463241"/>
            <a:ext cx="5599070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de Representación: en 8 bits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 </a:t>
            </a:r>
            <a:r>
              <a:rPr lang="es-E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  ≤ x ≤ 2 </a:t>
            </a:r>
            <a:r>
              <a:rPr lang="es-E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-1</a:t>
            </a:r>
          </a:p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-127 ≤ x ≤ 127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de Representación: en 16 bits ?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de Representación: en 32 bits ?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992419" y="832058"/>
            <a:ext cx="84249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representar un número positivo es igual al método de Modulo y Signo. </a:t>
            </a:r>
          </a:p>
          <a:p>
            <a:endPara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_tradnl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Pero en el caso de los negativos, se obtiene complementando al positivo (cambiando 1 por 0 y viceversa)</a:t>
            </a:r>
            <a:endParaRPr lang="es-AR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_tradnl" dirty="0"/>
              <a:t>Por ejemplo : 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r>
              <a:rPr lang="es-ES_tradnl" dirty="0"/>
              <a:t> se representa </a:t>
            </a:r>
            <a:r>
              <a:rPr lang="es-ES_tradnl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8 bits</a:t>
            </a:r>
            <a:r>
              <a:rPr lang="es-ES_tradnl" dirty="0"/>
              <a:t> como </a:t>
            </a:r>
            <a:endParaRPr lang="es-AR" dirty="0"/>
          </a:p>
          <a:p>
            <a:r>
              <a:rPr lang="es-ES_tradnl" dirty="0"/>
              <a:t>		</a:t>
            </a:r>
            <a:r>
              <a:rPr lang="es-ES_tradn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Signo</a:t>
            </a:r>
            <a:r>
              <a:rPr lang="es-ES_tradnl" dirty="0"/>
              <a:t> </a:t>
            </a:r>
            <a:r>
              <a:rPr lang="es-ES_tradnl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Mantisa</a:t>
            </a:r>
            <a:endParaRPr lang="es-AR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+19</a:t>
            </a:r>
            <a:r>
              <a:rPr lang="es-ES_tradnl" dirty="0"/>
              <a:t>   	</a:t>
            </a:r>
            <a:r>
              <a:rPr lang="es-ES_tradn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0</a:t>
            </a:r>
            <a:r>
              <a:rPr lang="es-ES_tradnl" dirty="0"/>
              <a:t>     </a:t>
            </a:r>
            <a:r>
              <a:rPr lang="es-ES_tradnl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0010011</a:t>
            </a:r>
            <a:r>
              <a:rPr lang="es-ES_tradnl" dirty="0"/>
              <a:t> </a:t>
            </a:r>
            <a:endParaRPr lang="es-AR" dirty="0"/>
          </a:p>
          <a:p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-19</a:t>
            </a:r>
            <a:r>
              <a:rPr lang="es-ES_tradnl" dirty="0"/>
              <a:t>	</a:t>
            </a:r>
            <a:r>
              <a:rPr lang="es-ES_tradn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1  </a:t>
            </a:r>
            <a:r>
              <a:rPr lang="es-ES_tradnl" dirty="0"/>
              <a:t>   </a:t>
            </a:r>
            <a:r>
              <a:rPr lang="es-ES_tradnl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1101100 </a:t>
            </a:r>
            <a:endParaRPr lang="es-AR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método presenta iguales ventajas y desventajas que el anterior.</a:t>
            </a:r>
          </a:p>
          <a:p>
            <a:endPara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</a:t>
            </a:r>
          </a:p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Sumar en </a:t>
            </a:r>
            <a:r>
              <a:rPr lang="es-ES_tradnl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 a 1 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+ (-3)</a:t>
            </a:r>
          </a:p>
          <a:p>
            <a:pPr algn="ctr"/>
            <a:r>
              <a:rPr lang="es-ES_tradn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(10)    0 0001010</a:t>
            </a:r>
          </a:p>
          <a:p>
            <a:pPr algn="ctr"/>
            <a:r>
              <a:rPr lang="es-ES_tradn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(-3)     1 1111100    </a:t>
            </a:r>
          </a:p>
          <a:p>
            <a:pPr algn="ctr"/>
            <a:r>
              <a:rPr lang="es-ES_tradn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1  0 0000110</a:t>
            </a:r>
          </a:p>
          <a:p>
            <a:pPr algn="ctr"/>
            <a:r>
              <a:rPr lang="es-ES_tradn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1</a:t>
            </a:r>
          </a:p>
          <a:p>
            <a:pPr algn="ctr"/>
            <a:r>
              <a:rPr lang="es-ES_tradn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( 7)   0 0000111</a:t>
            </a:r>
            <a:endParaRPr lang="es-A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559496" y="3463240"/>
            <a:ext cx="3384376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Ventaja: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Rango simétrico</a:t>
            </a:r>
          </a:p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Desventaja: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cero tiene 2 representaciones (+ 0 y -0)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lipse 3"/>
          <p:cNvSpPr/>
          <p:nvPr/>
        </p:nvSpPr>
        <p:spPr>
          <a:xfrm>
            <a:off x="5735960" y="5805264"/>
            <a:ext cx="216024" cy="288032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Conector recto 5"/>
          <p:cNvCxnSpPr/>
          <p:nvPr/>
        </p:nvCxnSpPr>
        <p:spPr>
          <a:xfrm>
            <a:off x="5699956" y="5733256"/>
            <a:ext cx="1332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816080" y="6093296"/>
            <a:ext cx="216024" cy="288032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11"/>
          <p:cNvCxnSpPr/>
          <p:nvPr/>
        </p:nvCxnSpPr>
        <p:spPr>
          <a:xfrm>
            <a:off x="5771964" y="6381328"/>
            <a:ext cx="1332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295801" y="5733257"/>
            <a:ext cx="754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Acarreo</a:t>
            </a:r>
            <a:endParaRPr lang="es-AR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106404" y="5949280"/>
            <a:ext cx="557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>
            <a:off x="4583832" y="6041033"/>
            <a:ext cx="2071182" cy="225896"/>
          </a:xfrm>
          <a:prstGeom prst="bentConnector3">
            <a:avLst>
              <a:gd name="adj1" fmla="val 333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11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847528" y="887809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/>
              <a:t>Este sistema de representación utiliza el bit más a la izquierda para el signo, correspondiendo el 0 para el signo + y el 1 para el -.</a:t>
            </a:r>
          </a:p>
          <a:p>
            <a:r>
              <a:rPr lang="es-AR" sz="1600" dirty="0"/>
              <a:t> En el caso de los números positivos, los n-1 bits de la derecha representan el módulo (igual en los dos casos anteriores).</a:t>
            </a:r>
          </a:p>
          <a:p>
            <a:r>
              <a:rPr lang="es-AR" sz="1600" dirty="0"/>
              <a:t> </a:t>
            </a:r>
            <a:r>
              <a:rPr lang="es-AR" sz="16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negativo de un número se obtiene en dos pasos:</a:t>
            </a:r>
          </a:p>
          <a:p>
            <a:r>
              <a:rPr lang="es-AR" sz="1600" dirty="0"/>
              <a:t> </a:t>
            </a:r>
            <a:r>
              <a:rPr lang="es-AR" sz="1600" b="1" dirty="0"/>
              <a:t>1) </a:t>
            </a:r>
            <a:r>
              <a:rPr lang="es-AR" sz="1600" dirty="0"/>
              <a:t>Se complementa el número positivo en todos sus bits (cambiando los ceros por 1 y viceversa), incluido el bit de signo, es decir se realiza el complemento a 1.</a:t>
            </a:r>
          </a:p>
          <a:p>
            <a:r>
              <a:rPr lang="es-AR" sz="1600" dirty="0"/>
              <a:t> </a:t>
            </a:r>
            <a:r>
              <a:rPr lang="es-AR" sz="1600" b="1" dirty="0"/>
              <a:t>2) </a:t>
            </a:r>
            <a:r>
              <a:rPr lang="es-AR" sz="1600" dirty="0"/>
              <a:t>Al resultado obtenido anteriormente se le suma 1 (en binario) despreciando el último acarreo si existe.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996952"/>
            <a:ext cx="619268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992419" y="12576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 a 2 (C – 2)</a:t>
            </a:r>
            <a:endParaRPr lang="es-ES_tradnl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425390" y="5877273"/>
            <a:ext cx="4135106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de Representación: en 8 bits 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 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≤ x ≤ 2 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-1 </a:t>
            </a:r>
          </a:p>
          <a:p>
            <a:pPr algn="ctr"/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-128 ≤ x ≤ 127</a:t>
            </a:r>
          </a:p>
          <a:p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de Representación: en 16 bits ?</a:t>
            </a:r>
          </a:p>
          <a:p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de Representación: en 32 bits ?</a:t>
            </a:r>
            <a:endParaRPr lang="es-A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847528" y="5890046"/>
            <a:ext cx="3384376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asimétrico</a:t>
            </a:r>
          </a:p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Ventaja: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cero tiene una única representación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6578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19536" y="1026602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Este método de representación </a:t>
            </a:r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utiliza ningún bit para el signo</a:t>
            </a:r>
            <a:r>
              <a:rPr lang="es-AR" dirty="0"/>
              <a:t>, con lo cual todos los bits representan un módulo o valor.</a:t>
            </a:r>
          </a:p>
          <a:p>
            <a:r>
              <a:rPr lang="es-AR" dirty="0"/>
              <a:t> </a:t>
            </a:r>
          </a:p>
          <a:p>
            <a:r>
              <a:rPr lang="es-AR" dirty="0"/>
              <a:t>Este valor se corresponde con </a:t>
            </a:r>
            <a:r>
              <a:rPr lang="es-A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número representado más el exceso</a:t>
            </a:r>
            <a:r>
              <a:rPr lang="es-AR" dirty="0"/>
              <a:t>, que para n bits viene representado por 2</a:t>
            </a:r>
            <a:r>
              <a:rPr lang="es-E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baseline="30000" dirty="0"/>
              <a:t>n-1</a:t>
            </a:r>
            <a:endParaRPr lang="es-AR" dirty="0"/>
          </a:p>
          <a:p>
            <a:r>
              <a:rPr lang="es-AR" dirty="0"/>
              <a:t>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456880"/>
            <a:ext cx="8280920" cy="262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992419" y="12576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Exceso a 2 </a:t>
            </a:r>
            <a:r>
              <a:rPr lang="es-AR" b="1" u="sng" baseline="30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endParaRPr lang="es-ES_tradnl" b="1" baseline="30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777318" y="5715254"/>
            <a:ext cx="4135106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de Representación: en 8 bits 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 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≤ x ≤ 2 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-1 </a:t>
            </a:r>
          </a:p>
          <a:p>
            <a:pPr algn="ctr"/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-128 ≤ x ≤ 127</a:t>
            </a:r>
          </a:p>
          <a:p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de Representación: en 16 bits ?</a:t>
            </a:r>
          </a:p>
          <a:p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de Representación: en 32 bits ?</a:t>
            </a:r>
            <a:endParaRPr lang="es-A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207568" y="5746030"/>
            <a:ext cx="3384376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Asimétrico</a:t>
            </a:r>
          </a:p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Desventaja: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cero tiene una única representación (0 = 0 +128)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2567608" y="5085184"/>
            <a:ext cx="626469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5303912" y="5013176"/>
            <a:ext cx="28803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4007769" y="5085185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118               128                138</a:t>
            </a:r>
          </a:p>
          <a:p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-10</a:t>
            </a:r>
            <a:r>
              <a:rPr lang="es-ES" dirty="0"/>
              <a:t>                  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s-ES" dirty="0"/>
              <a:t>                 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+10</a:t>
            </a:r>
            <a:endParaRPr lang="es-A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4151784" y="5013176"/>
            <a:ext cx="28803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6456040" y="5013176"/>
            <a:ext cx="28803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5179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2783632" y="1628801"/>
          <a:ext cx="6192686" cy="34115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5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5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5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5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0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Suma en Complemento a 1</a:t>
                      </a:r>
                      <a:endParaRPr lang="es-ES" sz="2000" b="1" i="0" u="none" strike="noStrike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50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50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-3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504">
                <a:tc>
                  <a:txBody>
                    <a:bodyPr/>
                    <a:lstStyle/>
                    <a:p>
                      <a:pPr algn="l" fontAlgn="b"/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504">
                <a:tc>
                  <a:txBody>
                    <a:bodyPr/>
                    <a:lstStyle/>
                    <a:p>
                      <a:pPr algn="l" fontAlgn="b"/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s-AR" sz="1600" b="1" i="0" u="none" strike="noStrike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504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1600" b="1" u="none" strike="noStrik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1600" b="1" u="none" strike="noStrik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1600" b="1" u="none" strike="noStrik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1600" b="1" u="none" strike="noStrik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1600" b="1" u="none" strike="noStrik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1600" b="1" u="none" strike="noStrik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1600" b="1" u="none" strike="noStrik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1600" b="1" u="none" strike="noStrik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504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06">
                <a:tc gridSpan="10">
                  <a:txBody>
                    <a:bodyPr/>
                    <a:lstStyle/>
                    <a:p>
                      <a:pPr algn="ctr" fontAlgn="b"/>
                      <a:endParaRPr lang="es-ES" sz="2000" b="1" u="none" strike="noStrike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 fontAlgn="b"/>
                      <a:r>
                        <a:rPr lang="es-ES" sz="2000" b="1" u="none" strike="noStrike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Suma en Complemento a 2</a:t>
                      </a:r>
                      <a:endParaRPr lang="es-ES" sz="2000" b="1" i="0" u="none" strike="noStrike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50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50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-3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504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4" name="3 Conector angular"/>
          <p:cNvCxnSpPr/>
          <p:nvPr/>
        </p:nvCxnSpPr>
        <p:spPr>
          <a:xfrm>
            <a:off x="4655840" y="2780928"/>
            <a:ext cx="3960440" cy="216024"/>
          </a:xfrm>
          <a:prstGeom prst="bentConnector3">
            <a:avLst>
              <a:gd name="adj1" fmla="val -312"/>
            </a:avLst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4655840" y="5013176"/>
            <a:ext cx="0" cy="50405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431705" y="5291916"/>
            <a:ext cx="232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acarreo se desprecia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1992419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 en Complemento 1 y 2 </a:t>
            </a:r>
            <a:endParaRPr lang="es-ES_tradnl" b="1" baseline="30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4511824" y="2564904"/>
            <a:ext cx="288032" cy="216024"/>
          </a:xfrm>
          <a:prstGeom prst="ellipse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 de flecha"/>
          <p:cNvCxnSpPr>
            <a:stCxn id="11" idx="2"/>
          </p:cNvCxnSpPr>
          <p:nvPr/>
        </p:nvCxnSpPr>
        <p:spPr>
          <a:xfrm flipH="1">
            <a:off x="3359696" y="2672916"/>
            <a:ext cx="1152128" cy="360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2130064" y="2575938"/>
            <a:ext cx="1229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Desbordamiento</a:t>
            </a:r>
            <a:endParaRPr lang="es-AR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4517320" y="4797152"/>
            <a:ext cx="288032" cy="216024"/>
          </a:xfrm>
          <a:prstGeom prst="ellipse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17 Conector recto de flecha"/>
          <p:cNvCxnSpPr>
            <a:stCxn id="17" idx="2"/>
            <a:endCxn id="19" idx="3"/>
          </p:cNvCxnSpPr>
          <p:nvPr/>
        </p:nvCxnSpPr>
        <p:spPr>
          <a:xfrm flipH="1">
            <a:off x="3365192" y="4905165"/>
            <a:ext cx="1152128" cy="3655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2135560" y="5132222"/>
            <a:ext cx="1229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Desbordamiento</a:t>
            </a:r>
            <a:endParaRPr lang="es-AR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8616280" y="2852936"/>
            <a:ext cx="288032" cy="216024"/>
          </a:xfrm>
          <a:prstGeom prst="ellipse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5121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 en Punto Fijo</a:t>
            </a:r>
          </a:p>
        </p:txBody>
      </p:sp>
    </p:spTree>
    <p:extLst>
      <p:ext uri="{BB962C8B-B14F-4D97-AF65-F5344CB8AC3E}">
        <p14:creationId xmlns:p14="http://schemas.microsoft.com/office/powerpoint/2010/main" val="3465406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64242" y="1167136"/>
            <a:ext cx="5640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u="heavy" dirty="0"/>
              <a:t>REPRESENTACIÓN EN COMA O PUNTO FIJO</a:t>
            </a:r>
            <a:endParaRPr lang="es-AR" sz="2400" b="1" dirty="0"/>
          </a:p>
        </p:txBody>
      </p:sp>
      <p:sp>
        <p:nvSpPr>
          <p:cNvPr id="4" name="3 Rectángulo"/>
          <p:cNvSpPr/>
          <p:nvPr/>
        </p:nvSpPr>
        <p:spPr>
          <a:xfrm>
            <a:off x="1919536" y="1926567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El punto fijo es utilizado para los </a:t>
            </a:r>
            <a:r>
              <a:rPr lang="es-AR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números enteros</a:t>
            </a:r>
            <a:r>
              <a:rPr lang="es-AR" dirty="0"/>
              <a:t>, suponiendo el punto decimal implícitamente a la derecha de los bits.</a:t>
            </a:r>
          </a:p>
          <a:p>
            <a:r>
              <a:rPr lang="es-AR" dirty="0"/>
              <a:t> Existen tres formas de representar números en coma fija:</a:t>
            </a:r>
          </a:p>
          <a:p>
            <a:endParaRPr lang="es-AR" dirty="0"/>
          </a:p>
          <a:p>
            <a:r>
              <a:rPr lang="es-AR" dirty="0"/>
              <a:t> </a:t>
            </a:r>
            <a:r>
              <a:rPr lang="en-US" dirty="0"/>
              <a:t></a:t>
            </a:r>
            <a:r>
              <a:rPr lang="es-AR" dirty="0"/>
              <a:t>	</a:t>
            </a:r>
            <a:r>
              <a:rPr lang="es-A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BINARIO PURO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</a:t>
            </a:r>
            <a:r>
              <a:rPr lang="es-A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s-A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</a:t>
            </a:r>
            <a:r>
              <a:rPr lang="es-A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DECIMAL DESEMPAQUETADO</a:t>
            </a: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</a:t>
            </a:r>
            <a:r>
              <a:rPr lang="es-A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DECIMAL EMPAQUETADO</a:t>
            </a:r>
          </a:p>
        </p:txBody>
      </p:sp>
    </p:spTree>
    <p:extLst>
      <p:ext uri="{BB962C8B-B14F-4D97-AF65-F5344CB8AC3E}">
        <p14:creationId xmlns:p14="http://schemas.microsoft.com/office/powerpoint/2010/main" val="2778850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332656"/>
            <a:ext cx="8352927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608168" y="2204864"/>
            <a:ext cx="2016224" cy="216024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Elipse 2"/>
          <p:cNvSpPr/>
          <p:nvPr/>
        </p:nvSpPr>
        <p:spPr>
          <a:xfrm>
            <a:off x="3287688" y="3212976"/>
            <a:ext cx="288032" cy="288032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4"/>
          <p:cNvSpPr/>
          <p:nvPr/>
        </p:nvSpPr>
        <p:spPr>
          <a:xfrm>
            <a:off x="3791744" y="6021288"/>
            <a:ext cx="288032" cy="288032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3791744" y="6011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006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1</a:t>
            </a:r>
          </a:p>
        </p:txBody>
      </p:sp>
    </p:spTree>
    <p:extLst>
      <p:ext uri="{BB962C8B-B14F-4D97-AF65-F5344CB8AC3E}">
        <p14:creationId xmlns:p14="http://schemas.microsoft.com/office/powerpoint/2010/main" val="2109873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32656"/>
            <a:ext cx="8280920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071664" y="3429000"/>
            <a:ext cx="576064" cy="2349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Zona</a:t>
            </a:r>
            <a:endParaRPr lang="es-AR" sz="1400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439816" y="3429000"/>
            <a:ext cx="576064" cy="2349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Zona</a:t>
            </a:r>
            <a:endParaRPr lang="es-AR" sz="1400" dirty="0">
              <a:solidFill>
                <a:srgbClr val="FF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23992" y="3429000"/>
            <a:ext cx="576064" cy="2349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Zona</a:t>
            </a:r>
            <a:endParaRPr lang="es-AR" sz="1400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608168" y="3986188"/>
            <a:ext cx="648072" cy="2349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Signo</a:t>
            </a:r>
            <a:endParaRPr lang="es-AR" sz="1400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71664" y="5157192"/>
            <a:ext cx="576064" cy="2349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Zona</a:t>
            </a:r>
            <a:endParaRPr lang="es-AR" sz="1400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439816" y="5157192"/>
            <a:ext cx="576064" cy="2349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Zona</a:t>
            </a:r>
            <a:endParaRPr lang="es-AR" sz="1400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023992" y="5157192"/>
            <a:ext cx="576064" cy="2349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Zona</a:t>
            </a:r>
            <a:endParaRPr lang="es-AR" sz="1400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608168" y="5714380"/>
            <a:ext cx="648072" cy="2349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Signo</a:t>
            </a:r>
            <a:endParaRPr lang="es-A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50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60648"/>
            <a:ext cx="7704856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8256240" y="3122092"/>
            <a:ext cx="648072" cy="2349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Signo</a:t>
            </a:r>
            <a:endParaRPr lang="es-AR" sz="1400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56240" y="5498356"/>
            <a:ext cx="648072" cy="2349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Signo</a:t>
            </a:r>
            <a:endParaRPr lang="es-A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50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9800" y="2391024"/>
            <a:ext cx="7772400" cy="1470025"/>
          </a:xfrm>
        </p:spPr>
        <p:txBody>
          <a:bodyPr>
            <a:normAutofit/>
          </a:bodyPr>
          <a:lstStyle/>
          <a:p>
            <a: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4</a:t>
            </a:r>
          </a:p>
        </p:txBody>
      </p:sp>
    </p:spTree>
    <p:extLst>
      <p:ext uri="{BB962C8B-B14F-4D97-AF65-F5344CB8AC3E}">
        <p14:creationId xmlns:p14="http://schemas.microsoft.com/office/powerpoint/2010/main" val="3327850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 en Punto Flotante</a:t>
            </a:r>
          </a:p>
        </p:txBody>
      </p:sp>
    </p:spTree>
    <p:extLst>
      <p:ext uri="{BB962C8B-B14F-4D97-AF65-F5344CB8AC3E}">
        <p14:creationId xmlns:p14="http://schemas.microsoft.com/office/powerpoint/2010/main" val="1697564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692697"/>
            <a:ext cx="6120680" cy="3490441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5159896" y="3610577"/>
            <a:ext cx="1296144" cy="576064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6960096" y="3610577"/>
            <a:ext cx="720080" cy="576064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de flecha 9"/>
          <p:cNvCxnSpPr>
            <a:stCxn id="7" idx="4"/>
          </p:cNvCxnSpPr>
          <p:nvPr/>
        </p:nvCxnSpPr>
        <p:spPr>
          <a:xfrm>
            <a:off x="5807968" y="4186641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7320136" y="4186641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371896" y="4762705"/>
            <a:ext cx="9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Mantiza</a:t>
            </a:r>
            <a:endParaRPr lang="es-MX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418686" y="4753413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y Exponente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/>
        </p:nvGraphicFramePr>
        <p:xfrm>
          <a:off x="3359698" y="5122745"/>
          <a:ext cx="5760639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213">
                  <a:extLst>
                    <a:ext uri="{9D8B030D-6E8A-4147-A177-3AD203B41FA5}">
                      <a16:colId xmlns:a16="http://schemas.microsoft.com/office/drawing/2014/main" val="3151138380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4098874178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14940226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u="none" strike="noStrike">
                          <a:effectLst/>
                        </a:rPr>
                        <a:t>Exponente</a:t>
                      </a:r>
                      <a:endParaRPr lang="es-MX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u="none" strike="noStrike">
                          <a:effectLst/>
                        </a:rPr>
                        <a:t>Base</a:t>
                      </a:r>
                      <a:endParaRPr lang="es-MX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u="none" strike="noStrike">
                          <a:effectLst/>
                        </a:rPr>
                        <a:t>Mantiza</a:t>
                      </a:r>
                      <a:endParaRPr lang="es-MX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4692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u="none" strike="noStrike">
                          <a:effectLst/>
                        </a:rPr>
                        <a:t>3</a:t>
                      </a:r>
                      <a:endParaRPr lang="es-MX" sz="20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u="none" strike="noStrike">
                          <a:effectLst/>
                        </a:rPr>
                        <a:t>10</a:t>
                      </a:r>
                      <a:endParaRPr lang="es-MX" sz="20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u="none" strike="noStrike" dirty="0">
                          <a:effectLst/>
                        </a:rPr>
                        <a:t>0,8354</a:t>
                      </a:r>
                      <a:endParaRPr lang="es-MX" sz="20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7087067"/>
                  </a:ext>
                </a:extLst>
              </a:tr>
            </a:tbl>
          </a:graphicData>
        </a:graphic>
      </p:graphicFrame>
      <p:cxnSp>
        <p:nvCxnSpPr>
          <p:cNvPr id="16" name="Conector recto de flecha 15"/>
          <p:cNvCxnSpPr/>
          <p:nvPr/>
        </p:nvCxnSpPr>
        <p:spPr>
          <a:xfrm>
            <a:off x="7752184" y="389860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256240" y="3745301"/>
            <a:ext cx="23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Expresión Normalizada</a:t>
            </a:r>
          </a:p>
        </p:txBody>
      </p:sp>
    </p:spTree>
    <p:extLst>
      <p:ext uri="{BB962C8B-B14F-4D97-AF65-F5344CB8AC3E}">
        <p14:creationId xmlns:p14="http://schemas.microsoft.com/office/powerpoint/2010/main" val="1871840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6437"/>
            <a:ext cx="8280919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287688" y="1052736"/>
            <a:ext cx="5112568" cy="216024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5303912" y="5445224"/>
            <a:ext cx="4896544" cy="216024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2639616" y="5661248"/>
            <a:ext cx="216024" cy="216024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9132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8640"/>
            <a:ext cx="8676456" cy="6713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012" y="5589240"/>
            <a:ext cx="4442445" cy="93610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81490" y="5384250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(128 + 4 = 132)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287688" y="2492896"/>
            <a:ext cx="4320480" cy="216024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3287688" y="3284984"/>
            <a:ext cx="4968552" cy="216024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3359696" y="3573016"/>
            <a:ext cx="432048" cy="360040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5663952" y="3789040"/>
            <a:ext cx="576064" cy="360040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7968208" y="2609528"/>
            <a:ext cx="144016" cy="342800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6816080" y="548680"/>
            <a:ext cx="2376264" cy="216024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/>
          <p:cNvSpPr/>
          <p:nvPr/>
        </p:nvSpPr>
        <p:spPr>
          <a:xfrm>
            <a:off x="6744072" y="980728"/>
            <a:ext cx="2376264" cy="216024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9399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3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124744"/>
            <a:ext cx="820891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641" y="5309964"/>
            <a:ext cx="6841745" cy="99935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888088" y="2420888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10000100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5591944" y="3429000"/>
            <a:ext cx="33123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2351584" y="3789040"/>
            <a:ext cx="388843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040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Trabajo Practico 1</a:t>
            </a:r>
            <a:b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Conversiones</a:t>
            </a:r>
            <a:b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</a:t>
            </a:r>
            <a:b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1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de Entrega en Aula Virtual:</a:t>
            </a:r>
            <a:endParaRPr lang="es-AR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677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Numeración</a:t>
            </a:r>
          </a:p>
        </p:txBody>
      </p:sp>
    </p:spTree>
    <p:extLst>
      <p:ext uri="{BB962C8B-B14F-4D97-AF65-F5344CB8AC3E}">
        <p14:creationId xmlns:p14="http://schemas.microsoft.com/office/powerpoint/2010/main" val="23144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Fundamental de la Numeración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75520" y="1672210"/>
            <a:ext cx="8784976" cy="1180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1800" b="1" i="1" dirty="0"/>
              <a:t>Todos  los  sistemas  posicionales  están  basados  en  el  Teorema Fundamental  de  la Numeración  (TFN), que sirve para relacionar una cantidad expresada </a:t>
            </a:r>
            <a:r>
              <a:rPr lang="es-AR" sz="1800" b="1" i="1" dirty="0">
                <a:solidFill>
                  <a:srgbClr val="FF0000"/>
                </a:solidFill>
              </a:rPr>
              <a:t>en cualquier sistema de numeración</a:t>
            </a:r>
            <a:r>
              <a:rPr lang="es-AR" sz="1800" b="1" i="1" dirty="0"/>
              <a:t> con la misma cantidad </a:t>
            </a:r>
            <a:r>
              <a:rPr lang="es-AR" sz="1800" b="1" i="1" dirty="0">
                <a:solidFill>
                  <a:srgbClr val="FF0000"/>
                </a:solidFill>
              </a:rPr>
              <a:t>expresada en el sistema decimal</a:t>
            </a:r>
            <a:r>
              <a:rPr lang="es-AR" sz="1800" b="1" i="1" dirty="0"/>
              <a:t>.</a:t>
            </a:r>
          </a:p>
          <a:p>
            <a:pPr marL="0" indent="0">
              <a:buNone/>
            </a:pPr>
            <a:r>
              <a:rPr lang="es-AR" dirty="0"/>
              <a:t>                      </a:t>
            </a: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25216" y="2636913"/>
            <a:ext cx="80752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2"/>
                </a:solidFill>
              </a:rPr>
              <a:t>… </a:t>
            </a:r>
            <a:r>
              <a:rPr lang="es-MX" sz="2400" dirty="0" err="1">
                <a:solidFill>
                  <a:schemeClr val="tx2"/>
                </a:solidFill>
              </a:rPr>
              <a:t>C</a:t>
            </a:r>
            <a:r>
              <a:rPr lang="es-MX" sz="2400" baseline="-25000" dirty="0" err="1">
                <a:solidFill>
                  <a:schemeClr val="tx2"/>
                </a:solidFill>
              </a:rPr>
              <a:t>n</a:t>
            </a:r>
            <a:r>
              <a:rPr lang="es-MX" sz="2400" baseline="-25000" dirty="0">
                <a:solidFill>
                  <a:schemeClr val="tx2"/>
                </a:solidFill>
              </a:rPr>
              <a:t>   </a:t>
            </a:r>
            <a:r>
              <a:rPr lang="es-MX" sz="2400" dirty="0">
                <a:solidFill>
                  <a:schemeClr val="tx2"/>
                </a:solidFill>
              </a:rPr>
              <a:t>C</a:t>
            </a:r>
            <a:r>
              <a:rPr lang="es-MX" sz="2400" baseline="-25000" dirty="0">
                <a:solidFill>
                  <a:schemeClr val="tx2"/>
                </a:solidFill>
              </a:rPr>
              <a:t>n-1 …</a:t>
            </a:r>
            <a:r>
              <a:rPr lang="es-MX" sz="2400" dirty="0">
                <a:solidFill>
                  <a:schemeClr val="tx2"/>
                </a:solidFill>
              </a:rPr>
              <a:t>C</a:t>
            </a:r>
            <a:r>
              <a:rPr lang="es-MX" sz="2400" baseline="-25000" dirty="0">
                <a:solidFill>
                  <a:schemeClr val="tx2"/>
                </a:solidFill>
              </a:rPr>
              <a:t>3  </a:t>
            </a:r>
            <a:r>
              <a:rPr lang="es-MX" sz="2400" dirty="0">
                <a:solidFill>
                  <a:schemeClr val="tx2"/>
                </a:solidFill>
              </a:rPr>
              <a:t>C</a:t>
            </a:r>
            <a:r>
              <a:rPr lang="es-MX" sz="2400" baseline="-25000" dirty="0">
                <a:solidFill>
                  <a:schemeClr val="tx2"/>
                </a:solidFill>
              </a:rPr>
              <a:t>2   </a:t>
            </a:r>
            <a:r>
              <a:rPr lang="es-MX" sz="2400" dirty="0">
                <a:solidFill>
                  <a:schemeClr val="tx2"/>
                </a:solidFill>
              </a:rPr>
              <a:t>C</a:t>
            </a:r>
            <a:r>
              <a:rPr lang="es-MX" sz="2400" baseline="-25000" dirty="0">
                <a:solidFill>
                  <a:schemeClr val="tx2"/>
                </a:solidFill>
              </a:rPr>
              <a:t>1   </a:t>
            </a:r>
            <a:r>
              <a:rPr lang="es-MX" sz="2400" dirty="0">
                <a:solidFill>
                  <a:schemeClr val="tx2"/>
                </a:solidFill>
              </a:rPr>
              <a:t>C</a:t>
            </a:r>
            <a:r>
              <a:rPr lang="es-MX" sz="2400" baseline="-25000" dirty="0">
                <a:solidFill>
                  <a:schemeClr val="tx2"/>
                </a:solidFill>
              </a:rPr>
              <a:t>0</a:t>
            </a:r>
            <a:r>
              <a:rPr lang="es-MX" sz="2400" baseline="-25000" dirty="0"/>
              <a:t> </a:t>
            </a:r>
            <a:r>
              <a:rPr lang="es-MX" sz="2400" dirty="0"/>
              <a:t> </a:t>
            </a:r>
            <a:r>
              <a:rPr lang="es-MX" sz="2400" dirty="0">
                <a:solidFill>
                  <a:srgbClr val="FF0000"/>
                </a:solidFill>
              </a:rPr>
              <a:t>.</a:t>
            </a:r>
            <a:r>
              <a:rPr lang="es-MX" sz="2400" dirty="0"/>
              <a:t>  </a:t>
            </a:r>
            <a:r>
              <a:rPr lang="es-MX" sz="2400" dirty="0">
                <a:solidFill>
                  <a:srgbClr val="FF0000"/>
                </a:solidFill>
              </a:rPr>
              <a:t>C</a:t>
            </a:r>
            <a:r>
              <a:rPr lang="es-MX" sz="2400" baseline="-25000" dirty="0">
                <a:solidFill>
                  <a:srgbClr val="FF0000"/>
                </a:solidFill>
              </a:rPr>
              <a:t>-1   </a:t>
            </a:r>
            <a:r>
              <a:rPr lang="es-MX" sz="2400" dirty="0">
                <a:solidFill>
                  <a:srgbClr val="FF0000"/>
                </a:solidFill>
              </a:rPr>
              <a:t>C</a:t>
            </a:r>
            <a:r>
              <a:rPr lang="es-MX" sz="2400" baseline="-25000" dirty="0">
                <a:solidFill>
                  <a:srgbClr val="FF0000"/>
                </a:solidFill>
              </a:rPr>
              <a:t>-2   </a:t>
            </a:r>
            <a:r>
              <a:rPr lang="es-MX" sz="2400" dirty="0">
                <a:solidFill>
                  <a:srgbClr val="FF0000"/>
                </a:solidFill>
              </a:rPr>
              <a:t>C</a:t>
            </a:r>
            <a:r>
              <a:rPr lang="es-MX" sz="2400" baseline="-25000" dirty="0">
                <a:solidFill>
                  <a:srgbClr val="FF0000"/>
                </a:solidFill>
              </a:rPr>
              <a:t>1   </a:t>
            </a:r>
            <a:r>
              <a:rPr lang="es-MX" sz="2400" dirty="0">
                <a:solidFill>
                  <a:srgbClr val="FF0000"/>
                </a:solidFill>
              </a:rPr>
              <a:t>C</a:t>
            </a:r>
            <a:r>
              <a:rPr lang="es-MX" sz="2400" baseline="-25000" dirty="0">
                <a:solidFill>
                  <a:srgbClr val="FF0000"/>
                </a:solidFill>
              </a:rPr>
              <a:t>-3</a:t>
            </a:r>
            <a:r>
              <a:rPr lang="es-MX" sz="2400" dirty="0">
                <a:solidFill>
                  <a:srgbClr val="FF0000"/>
                </a:solidFill>
              </a:rPr>
              <a:t> …. C</a:t>
            </a:r>
            <a:r>
              <a:rPr lang="es-MX" sz="2400" baseline="-25000" dirty="0">
                <a:solidFill>
                  <a:srgbClr val="FF0000"/>
                </a:solidFill>
              </a:rPr>
              <a:t>(m-1)   </a:t>
            </a:r>
            <a:r>
              <a:rPr lang="es-MX" sz="2400" dirty="0">
                <a:solidFill>
                  <a:srgbClr val="FF0000"/>
                </a:solidFill>
              </a:rPr>
              <a:t>C</a:t>
            </a:r>
            <a:r>
              <a:rPr lang="es-MX" sz="2400" baseline="-25000" dirty="0">
                <a:solidFill>
                  <a:srgbClr val="FF0000"/>
                </a:solidFill>
              </a:rPr>
              <a:t>-m</a:t>
            </a:r>
            <a:endParaRPr lang="es-MX" sz="2400" dirty="0">
              <a:solidFill>
                <a:srgbClr val="FF0000"/>
              </a:solidFill>
            </a:endParaRPr>
          </a:p>
          <a:p>
            <a:r>
              <a:rPr lang="es-MX" sz="2400" baseline="-25000" dirty="0"/>
              <a:t>             n</a:t>
            </a:r>
            <a:endParaRPr lang="es-MX" sz="2400" dirty="0"/>
          </a:p>
          <a:p>
            <a:r>
              <a:rPr lang="es-MX" sz="2400" dirty="0"/>
              <a:t>N = </a:t>
            </a:r>
            <a:r>
              <a:rPr lang="es-MX" sz="4000" dirty="0">
                <a:solidFill>
                  <a:srgbClr val="00B050"/>
                </a:solidFill>
              </a:rPr>
              <a:t>∑</a:t>
            </a:r>
            <a:r>
              <a:rPr lang="es-MX" sz="2400" dirty="0"/>
              <a:t> (dígito)</a:t>
            </a:r>
            <a:r>
              <a:rPr lang="es-MX" sz="2400" baseline="-25000" dirty="0"/>
              <a:t>i  </a:t>
            </a:r>
            <a:r>
              <a:rPr lang="es-MX" sz="2400" dirty="0"/>
              <a:t>* (Base)</a:t>
            </a:r>
            <a:r>
              <a:rPr lang="es-MX" sz="2400" baseline="30000" dirty="0"/>
              <a:t>i</a:t>
            </a:r>
            <a:endParaRPr lang="es-MX" sz="2400" dirty="0"/>
          </a:p>
          <a:p>
            <a:r>
              <a:rPr lang="es-MX" sz="2400" baseline="-25000" dirty="0"/>
              <a:t>            i= -m</a:t>
            </a:r>
            <a:endParaRPr lang="es-MX" sz="2400" dirty="0"/>
          </a:p>
          <a:p>
            <a:r>
              <a:rPr lang="es-MX" sz="2400" dirty="0"/>
              <a:t>Donde:</a:t>
            </a:r>
          </a:p>
          <a:p>
            <a:r>
              <a:rPr lang="es-MX" sz="2400" dirty="0"/>
              <a:t>	base	= 10</a:t>
            </a:r>
          </a:p>
          <a:p>
            <a:r>
              <a:rPr lang="es-MX" sz="2400" dirty="0"/>
              <a:t>	i	= posición respecto a la coma</a:t>
            </a:r>
          </a:p>
          <a:p>
            <a:r>
              <a:rPr lang="es-MX" sz="2400" dirty="0"/>
              <a:t>	m    	= número de dígitos a la derecha de la coma</a:t>
            </a:r>
          </a:p>
          <a:p>
            <a:r>
              <a:rPr lang="es-MX" sz="2400" dirty="0"/>
              <a:t>	n     	= número de dígitos a la izquierda de la coma – 1</a:t>
            </a:r>
          </a:p>
          <a:p>
            <a:r>
              <a:rPr lang="es-MX" sz="2400" dirty="0"/>
              <a:t>	dígito 	= cada uno de los que componen el número</a:t>
            </a:r>
          </a:p>
        </p:txBody>
      </p:sp>
    </p:spTree>
    <p:extLst>
      <p:ext uri="{BB962C8B-B14F-4D97-AF65-F5344CB8AC3E}">
        <p14:creationId xmlns:p14="http://schemas.microsoft.com/office/powerpoint/2010/main" val="389712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03512" y="4437112"/>
            <a:ext cx="8496944" cy="79208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775520" y="1926118"/>
            <a:ext cx="856895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i="1" dirty="0"/>
              <a:t>Un sistema de numeración posicional </a:t>
            </a:r>
            <a:r>
              <a:rPr lang="es-AR" b="1" i="1" dirty="0">
                <a:solidFill>
                  <a:srgbClr val="FF0000"/>
                </a:solidFill>
              </a:rPr>
              <a:t>en base b</a:t>
            </a:r>
            <a:r>
              <a:rPr lang="es-AR" b="1" i="1" dirty="0"/>
              <a:t> usa un </a:t>
            </a:r>
            <a:r>
              <a:rPr lang="es-A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alfabeto de b símbolos distintos </a:t>
            </a:r>
            <a:r>
              <a:rPr lang="es-AR" b="1" i="1" dirty="0"/>
              <a:t>(o cifras), y cada posición tiene un peso especifico. Así, cada número se representará como una secuencia de cifras, contribuyendo cada una de ellas con un valor que dependerá de:</a:t>
            </a:r>
            <a:endParaRPr lang="es-ES_tradnl" b="1" i="1" dirty="0"/>
          </a:p>
          <a:p>
            <a:r>
              <a:rPr lang="es-A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cifra en sí.</a:t>
            </a:r>
            <a:endParaRPr lang="es-ES_tradnl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posición de la cifra dentro de la secuencia.</a:t>
            </a:r>
            <a:endParaRPr lang="es-ES_tradnl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= ... + n3 x b</a:t>
            </a:r>
            <a:r>
              <a:rPr lang="es-AR" sz="20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AR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n2 x b</a:t>
            </a:r>
            <a:r>
              <a:rPr lang="es-AR" sz="20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s-AR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n1 x b</a:t>
            </a:r>
            <a:r>
              <a:rPr lang="es-AR" sz="20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s-AR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n0 x b</a:t>
            </a:r>
            <a:r>
              <a:rPr lang="es-AR" sz="20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s-AR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n-1 x b</a:t>
            </a:r>
            <a:r>
              <a:rPr lang="es-AR" sz="20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s-AR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n-2 x b</a:t>
            </a:r>
            <a:r>
              <a:rPr lang="es-AR" sz="20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r>
              <a:rPr lang="es-AR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n-3 x b</a:t>
            </a:r>
            <a:r>
              <a:rPr lang="es-AR" sz="20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r>
              <a:rPr lang="es-AR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...</a:t>
            </a:r>
            <a:endParaRPr lang="es-ES_tradnl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/>
              <a:t>(Valor numérico del número N interpretado en base b).</a:t>
            </a:r>
            <a:endParaRPr lang="es-ES_tradnl" dirty="0"/>
          </a:p>
          <a:p>
            <a:endParaRPr lang="es-AR" dirty="0"/>
          </a:p>
          <a:p>
            <a:r>
              <a:rPr lang="es-AR" dirty="0"/>
              <a:t>Ejemplo: el número 3278,52 puede verse como:</a:t>
            </a:r>
            <a:endParaRPr lang="es-ES_tradnl" dirty="0"/>
          </a:p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3278,52 </a:t>
            </a:r>
            <a:r>
              <a:rPr lang="es-AR" dirty="0"/>
              <a:t>= </a:t>
            </a:r>
            <a:r>
              <a:rPr lang="es-AR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3·10</a:t>
            </a:r>
            <a:r>
              <a:rPr lang="es-AR" b="1" baseline="30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s-AR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+ 2·10</a:t>
            </a:r>
            <a:r>
              <a:rPr lang="es-AR" b="1" baseline="30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s-AR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+ 7·10</a:t>
            </a:r>
            <a:r>
              <a:rPr lang="es-AR" b="1" baseline="30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s-AR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+ 8·10</a:t>
            </a:r>
            <a:r>
              <a:rPr lang="es-AR" b="1" baseline="30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s-AR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+ 5·10</a:t>
            </a:r>
            <a:r>
              <a:rPr lang="es-AR" b="1" baseline="30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 </a:t>
            </a:r>
            <a:r>
              <a:rPr lang="es-AR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+ 2·10</a:t>
            </a:r>
            <a:r>
              <a:rPr lang="es-AR" b="1" baseline="30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 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s-AR" dirty="0"/>
              <a:t> </a:t>
            </a:r>
            <a:r>
              <a:rPr lang="es-A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3000 + 200 + 70 + 8 + 0,5 + 0,02 </a:t>
            </a:r>
            <a:endParaRPr lang="es-ES_tradnl" b="1" baseline="30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_tradnl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Fundamental de la Numeración</a:t>
            </a:r>
          </a:p>
        </p:txBody>
      </p:sp>
    </p:spTree>
    <p:extLst>
      <p:ext uri="{BB962C8B-B14F-4D97-AF65-F5344CB8AC3E}">
        <p14:creationId xmlns:p14="http://schemas.microsoft.com/office/powerpoint/2010/main" val="221065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de Numeración para Informática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2 (b=2):</a:t>
            </a:r>
            <a:r>
              <a:rPr lang="es-AR" dirty="0"/>
              <a:t> Sistema binario  natural. El alfabeto de símbolos será </a:t>
            </a:r>
            <a:r>
              <a:rPr lang="es-A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0,1 }</a:t>
            </a:r>
            <a:endParaRPr lang="es-ES_tradn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8 (b=8):</a:t>
            </a:r>
            <a:r>
              <a:rPr lang="es-AR" dirty="0"/>
              <a:t> Sistema octal. El alfabeto de símbolos será </a:t>
            </a:r>
            <a:r>
              <a:rPr lang="es-A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0,...,7 }</a:t>
            </a:r>
            <a:endParaRPr lang="es-ES_tradn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10 (b=10):</a:t>
            </a:r>
            <a:r>
              <a:rPr lang="es-AR" dirty="0"/>
              <a:t> Sistema decimal. El alfabeto de símbolos será </a:t>
            </a:r>
            <a:r>
              <a:rPr lang="es-A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0,...,9 }</a:t>
            </a:r>
            <a:endParaRPr lang="es-ES_tradn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16 (b=16):</a:t>
            </a:r>
            <a:r>
              <a:rPr lang="es-AR" dirty="0"/>
              <a:t> Sistema hexadecimal.  El alfabeto de símbolos será </a:t>
            </a:r>
            <a:r>
              <a:rPr lang="es-A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0,...,9,A,...,F }</a:t>
            </a:r>
            <a:endParaRPr lang="es-ES_tradn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3185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209800" y="2679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Conversión entre sistemas de numeración</a:t>
            </a:r>
          </a:p>
        </p:txBody>
      </p:sp>
    </p:spTree>
    <p:extLst>
      <p:ext uri="{BB962C8B-B14F-4D97-AF65-F5344CB8AC3E}">
        <p14:creationId xmlns:p14="http://schemas.microsoft.com/office/powerpoint/2010/main" val="4229596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2584</Words>
  <Application>Microsoft Office PowerPoint</Application>
  <PresentationFormat>Panorámica</PresentationFormat>
  <Paragraphs>654</Paragraphs>
  <Slides>48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Tema de Office</vt:lpstr>
      <vt:lpstr>Organización de Computadoras</vt:lpstr>
      <vt:lpstr>Bienvenidos</vt:lpstr>
      <vt:lpstr>Contenidos</vt:lpstr>
      <vt:lpstr>Clase 1</vt:lpstr>
      <vt:lpstr>Numeración</vt:lpstr>
      <vt:lpstr>Teorema Fundamental de la Numeración</vt:lpstr>
      <vt:lpstr>Teorema Fundamental de la Numeración</vt:lpstr>
      <vt:lpstr>Bases de Numeración para Informática</vt:lpstr>
      <vt:lpstr>Presentación de PowerPoint</vt:lpstr>
      <vt:lpstr>Tablas de Trabajo  </vt:lpstr>
      <vt:lpstr>Conversiones (Decimal a Binario -&gt; divisiones sucesivas)</vt:lpstr>
      <vt:lpstr>Conversiones (Decimal a Binario -&gt; multiplicaciones sucesivas)</vt:lpstr>
      <vt:lpstr>Conversiones (Binario a Decimal -&gt; TFN)</vt:lpstr>
      <vt:lpstr>Conversiones (Binario a Decimal -&gt; TFN)</vt:lpstr>
      <vt:lpstr>Conversiones (Octal a Binario -&gt; transformación digito a digito)</vt:lpstr>
      <vt:lpstr>Conversiones (Binario a Octal -&gt; transformación digito a digito)</vt:lpstr>
      <vt:lpstr>Conversiones (Hexadecimal a Binario -&gt; transformación digito a digito)</vt:lpstr>
      <vt:lpstr>Conversiones (Binario a Hexadecimal -&gt; transformación digito a digito)</vt:lpstr>
      <vt:lpstr>Conversiones</vt:lpstr>
      <vt:lpstr>Conversiones (Ejercitación)</vt:lpstr>
      <vt:lpstr>Clase 2 / 3</vt:lpstr>
      <vt:lpstr>Repaso Conversiones Revisión de Metodos</vt:lpstr>
      <vt:lpstr>Presentación de PowerPoint</vt:lpstr>
      <vt:lpstr>Operaciones Sistema Binario </vt:lpstr>
      <vt:lpstr>Operaciones Sistema Binario Suma y Multiplicación </vt:lpstr>
      <vt:lpstr>Operaciones Sistema Binario Resta </vt:lpstr>
      <vt:lpstr>Operaciones Sistema Binario Multiplicación y División ¿?  </vt:lpstr>
      <vt:lpstr>Ejercitación Operaciones (+; -)</vt:lpstr>
      <vt:lpstr>Presentación de PowerPoint</vt:lpstr>
      <vt:lpstr>Presentación de PowerPoint</vt:lpstr>
      <vt:lpstr>Módulo y Signo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Representación en Punto Fijo</vt:lpstr>
      <vt:lpstr>Presentación de PowerPoint</vt:lpstr>
      <vt:lpstr>Presentación de PowerPoint</vt:lpstr>
      <vt:lpstr>Presentación de PowerPoint</vt:lpstr>
      <vt:lpstr>Presentación de PowerPoint</vt:lpstr>
      <vt:lpstr>Clase 4</vt:lpstr>
      <vt:lpstr>Representación en Punto Flotante</vt:lpstr>
      <vt:lpstr>Presentación de PowerPoint</vt:lpstr>
      <vt:lpstr>Presentación de PowerPoint</vt:lpstr>
      <vt:lpstr>Presentación de PowerPoint</vt:lpstr>
      <vt:lpstr>Presentación de PowerPoint</vt:lpstr>
      <vt:lpstr>Trabajo Practico 1 Conversiones Representación Fecha de Entrega en Aula Virtual: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de Computadoras</dc:title>
  <dc:creator>Roberto García</dc:creator>
  <cp:lastModifiedBy>Roberto García</cp:lastModifiedBy>
  <cp:revision>1</cp:revision>
  <dcterms:created xsi:type="dcterms:W3CDTF">2021-04-09T17:10:09Z</dcterms:created>
  <dcterms:modified xsi:type="dcterms:W3CDTF">2021-04-09T17:12:08Z</dcterms:modified>
</cp:coreProperties>
</file>