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12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2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13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3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9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f034aa9a86_0_16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gf034aa9a86_0_16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f034aa9a86_0_16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14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4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16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6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15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5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:notes"/>
          <p:cNvSpPr/>
          <p:nvPr>
            <p:ph idx="2" type="sldImg"/>
          </p:nvPr>
        </p:nvSpPr>
        <p:spPr>
          <a:xfrm>
            <a:off x="685800" y="1143000"/>
            <a:ext cx="5484240" cy="3084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17:notes"/>
          <p:cNvSpPr txBox="1"/>
          <p:nvPr>
            <p:ph idx="1"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7:notes"/>
          <p:cNvSpPr txBox="1"/>
          <p:nvPr>
            <p:ph idx="12"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:notes"/>
          <p:cNvSpPr/>
          <p:nvPr>
            <p:ph idx="2" type="sldImg"/>
          </p:nvPr>
        </p:nvSpPr>
        <p:spPr>
          <a:xfrm>
            <a:off x="685800" y="1143000"/>
            <a:ext cx="5484240" cy="3084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18:notes"/>
          <p:cNvSpPr txBox="1"/>
          <p:nvPr>
            <p:ph idx="1"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8:notes"/>
          <p:cNvSpPr txBox="1"/>
          <p:nvPr>
            <p:ph idx="12"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685800" y="1143000"/>
            <a:ext cx="5484240" cy="3084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:notes"/>
          <p:cNvSpPr txBox="1"/>
          <p:nvPr>
            <p:ph idx="12"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/>
          <p:nvPr>
            <p:ph idx="2" type="sldImg"/>
          </p:nvPr>
        </p:nvSpPr>
        <p:spPr>
          <a:xfrm>
            <a:off x="685800" y="1143000"/>
            <a:ext cx="5484240" cy="3084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400640"/>
            <a:ext cx="5484240" cy="359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:notes"/>
          <p:cNvSpPr txBox="1"/>
          <p:nvPr>
            <p:ph idx="12" type="sldNum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8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685800" y="1143000"/>
            <a:ext cx="5484300" cy="3084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10:notes"/>
          <p:cNvSpPr txBox="1"/>
          <p:nvPr>
            <p:ph idx="1" type="body"/>
          </p:nvPr>
        </p:nvSpPr>
        <p:spPr>
          <a:xfrm>
            <a:off x="685800" y="4400640"/>
            <a:ext cx="5484300" cy="3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0:notes"/>
          <p:cNvSpPr txBox="1"/>
          <p:nvPr>
            <p:ph idx="12" type="sldNum"/>
          </p:nvPr>
        </p:nvSpPr>
        <p:spPr>
          <a:xfrm>
            <a:off x="3884760" y="8685360"/>
            <a:ext cx="29697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b="0" lang="es-ES" sz="1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TITLE_AND_BOD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30480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88" name="Google Shape;88;p16"/>
          <p:cNvSpPr/>
          <p:nvPr/>
        </p:nvSpPr>
        <p:spPr>
          <a:xfrm>
            <a:off x="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1117800" y="2057400"/>
            <a:ext cx="709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117667" y="32258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">
  <p:cSld name="TITLE_AND_BODY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30480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</p:sp>
      <p:sp>
        <p:nvSpPr>
          <p:cNvPr id="93" name="Google Shape;93;p17"/>
          <p:cNvSpPr/>
          <p:nvPr/>
        </p:nvSpPr>
        <p:spPr>
          <a:xfrm>
            <a:off x="0" y="-13916"/>
            <a:ext cx="10972693" cy="6886021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1117800" y="2057400"/>
            <a:ext cx="7098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117667" y="3225800"/>
            <a:ext cx="7098900" cy="30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79200" y="0"/>
            <a:ext cx="7207920" cy="6887160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C00000">
              <a:alpha val="5490"/>
            </a:srgbClr>
          </a:solidFill>
          <a:ln>
            <a:noFill/>
          </a:ln>
        </p:spPr>
      </p:sp>
      <p:sp>
        <p:nvSpPr>
          <p:cNvPr id="12" name="Google Shape;12;p1"/>
          <p:cNvSpPr/>
          <p:nvPr/>
        </p:nvSpPr>
        <p:spPr>
          <a:xfrm>
            <a:off x="0" y="0"/>
            <a:ext cx="7033680" cy="6887160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 flipH="1" rot="10800000">
            <a:off x="0" y="1227240"/>
            <a:ext cx="12197880" cy="115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575">
            <a:solidFill>
              <a:srgbClr val="DD7E0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4"/>
          <p:cNvSpPr/>
          <p:nvPr/>
        </p:nvSpPr>
        <p:spPr>
          <a:xfrm>
            <a:off x="-3960" y="6789960"/>
            <a:ext cx="12197880" cy="6588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F3A4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28800" y="-14040"/>
            <a:ext cx="12228119" cy="6894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27000" y="-5400"/>
            <a:ext cx="268200" cy="113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-7920" y="14040"/>
            <a:ext cx="12189960" cy="1110960"/>
          </a:xfrm>
          <a:prstGeom prst="rect">
            <a:avLst/>
          </a:prstGeom>
          <a:noFill/>
          <a:ln cap="flat" cmpd="sng" w="38100">
            <a:solidFill>
              <a:srgbClr val="F098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 rot="5400000">
            <a:off x="-149400" y="394920"/>
            <a:ext cx="726120" cy="348480"/>
          </a:xfrm>
          <a:prstGeom prst="triangle">
            <a:avLst>
              <a:gd fmla="val 50000" name="adj"/>
            </a:avLst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2140640" y="-24480"/>
            <a:ext cx="60120" cy="689436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-27000" y="14040"/>
            <a:ext cx="60120" cy="685584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 rot="-5400000">
            <a:off x="6057000" y="-6104160"/>
            <a:ext cx="60120" cy="12228119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 rot="-5400000">
            <a:off x="6028200" y="756720"/>
            <a:ext cx="60120" cy="1217052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-7920" y="6595920"/>
            <a:ext cx="249120" cy="25992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 rot="2127600">
            <a:off x="11759040" y="5795280"/>
            <a:ext cx="567360" cy="15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 rot="-1725000">
            <a:off x="11916720" y="-323280"/>
            <a:ext cx="567360" cy="15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 rot="-1644600">
            <a:off x="11855520" y="-176400"/>
            <a:ext cx="179640" cy="149436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/>
          <p:nvPr/>
        </p:nvSpPr>
        <p:spPr>
          <a:xfrm rot="2208600">
            <a:off x="11751120" y="5655240"/>
            <a:ext cx="179640" cy="1494360"/>
          </a:xfrm>
          <a:prstGeom prst="rect">
            <a:avLst/>
          </a:prstGeom>
          <a:solidFill>
            <a:srgbClr val="F098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rot="-5400000">
            <a:off x="10775160" y="4071960"/>
            <a:ext cx="1698120" cy="7341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2192120" y="-338040"/>
            <a:ext cx="1664640" cy="7341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rot="-5400000">
            <a:off x="10393920" y="-4550760"/>
            <a:ext cx="1698120" cy="73414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91640" y="135720"/>
            <a:ext cx="867240" cy="86724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/>
          <p:nvPr/>
        </p:nvSpPr>
        <p:spPr>
          <a:xfrm>
            <a:off x="0" y="-14040"/>
            <a:ext cx="12189960" cy="6869880"/>
          </a:xfrm>
          <a:prstGeom prst="rect">
            <a:avLst/>
          </a:prstGeom>
          <a:solidFill>
            <a:srgbClr val="FF4343"/>
          </a:solidFill>
          <a:ln cap="flat" cmpd="sng" w="12700">
            <a:solidFill>
              <a:srgbClr val="78846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304920" y="-14040"/>
            <a:ext cx="10970280" cy="6883560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490"/>
            </a:srgbClr>
          </a:solidFill>
          <a:ln>
            <a:noFill/>
          </a:ln>
        </p:spPr>
      </p:sp>
      <p:sp>
        <p:nvSpPr>
          <p:cNvPr id="146" name="Google Shape;146;p29"/>
          <p:cNvSpPr/>
          <p:nvPr/>
        </p:nvSpPr>
        <p:spPr>
          <a:xfrm>
            <a:off x="0" y="-14040"/>
            <a:ext cx="10970280" cy="6883560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7" name="Google Shape;147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hyperlink" Target="https://codeutnfra.github.io/programacion_2_laboratorio_2_apunte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hyperlink" Target="https://codeutnfra.github.io/programacion_2_laboratorio_2_apunt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720" y="274680"/>
            <a:ext cx="3314160" cy="3314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2"/>
          <p:cNvSpPr txBox="1"/>
          <p:nvPr>
            <p:ph idx="4294967295" type="title"/>
          </p:nvPr>
        </p:nvSpPr>
        <p:spPr>
          <a:xfrm>
            <a:off x="7370640" y="1257840"/>
            <a:ext cx="470556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4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Programación y Laboratorio II</a:t>
            </a: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360" y="426960"/>
            <a:ext cx="3314160" cy="3314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2"/>
          <p:cNvSpPr/>
          <p:nvPr/>
        </p:nvSpPr>
        <p:spPr>
          <a:xfrm>
            <a:off x="9221400" y="4659120"/>
            <a:ext cx="2968560" cy="2027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2"/>
          <p:cNvSpPr txBox="1"/>
          <p:nvPr>
            <p:ph idx="4294967295" type="title"/>
          </p:nvPr>
        </p:nvSpPr>
        <p:spPr>
          <a:xfrm>
            <a:off x="864360" y="4350240"/>
            <a:ext cx="525564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48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Clase 0</a:t>
            </a:r>
            <a:r>
              <a:rPr b="1" lang="es-ES" sz="4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4000">
                <a:latin typeface="Roboto"/>
                <a:ea typeface="Roboto"/>
                <a:cs typeface="Roboto"/>
                <a:sym typeface="Roboto"/>
              </a:rPr>
              <a:t>Herencia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/>
          <p:nvPr>
            <p:ph idx="4294967295" type="title"/>
          </p:nvPr>
        </p:nvSpPr>
        <p:spPr>
          <a:xfrm>
            <a:off x="387000" y="3354120"/>
            <a:ext cx="4651200" cy="2987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72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>
                <a:latin typeface="Roboto"/>
                <a:ea typeface="Roboto"/>
                <a:cs typeface="Roboto"/>
                <a:sym typeface="Roboto"/>
              </a:rPr>
              <a:t>Herencia en C#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825" y="1726825"/>
            <a:ext cx="2789600" cy="27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idx="4294967295" type="title"/>
          </p:nvPr>
        </p:nvSpPr>
        <p:spPr>
          <a:xfrm>
            <a:off x="385920" y="-93960"/>
            <a:ext cx="9422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-ES" sz="36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Implementación</a:t>
            </a:r>
            <a:endParaRPr b="0" i="0" sz="36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84740"/>
            <a:ext cx="6099213" cy="532086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2"/>
          <p:cNvSpPr txBox="1"/>
          <p:nvPr/>
        </p:nvSpPr>
        <p:spPr>
          <a:xfrm>
            <a:off x="6389750" y="3183275"/>
            <a:ext cx="568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implementar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herencia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una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derivada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 único que tenemos que hacer es al final de la declaración de la clase debemos darle el nombre de la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base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precedido por el operador (:).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52"/>
          <p:cNvCxnSpPr>
            <a:stCxn id="311" idx="3"/>
          </p:cNvCxnSpPr>
          <p:nvPr/>
        </p:nvCxnSpPr>
        <p:spPr>
          <a:xfrm rot="10800000">
            <a:off x="5693613" y="4045171"/>
            <a:ext cx="5580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>
            <p:ph idx="4294967295" type="title"/>
          </p:nvPr>
        </p:nvSpPr>
        <p:spPr>
          <a:xfrm>
            <a:off x="385920" y="-93960"/>
            <a:ext cx="9422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6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Implementación</a:t>
            </a:r>
            <a:endParaRPr b="0" i="0" sz="36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3"/>
          <p:cNvSpPr txBox="1"/>
          <p:nvPr/>
        </p:nvSpPr>
        <p:spPr>
          <a:xfrm>
            <a:off x="5995050" y="3552325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3"/>
          <p:cNvSpPr txBox="1"/>
          <p:nvPr/>
        </p:nvSpPr>
        <p:spPr>
          <a:xfrm>
            <a:off x="385925" y="1628150"/>
            <a:ext cx="117018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ES" sz="21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Puntos importantes</a:t>
            </a:r>
            <a:endParaRPr b="0" i="0" sz="21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clases derivadas heredan todos los miembros de la clase base excepto los constructores.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accesibilidad de una clase derivada no puede ser mayor a la de su clase base, por ej una clase pública no puede heredar de una clase privada.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miembros públicos de una clase base implícitamente se convierten en miembros públicos de la clase derivada.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Aunque una clase herede todos los miembros si estos son privados, solo la clase base tiene acceso a ellos,</a:t>
            </a: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aunque la clase derivada también los hereda.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Por </a:t>
            </a:r>
            <a:r>
              <a:rPr b="1" lang="es-ES" sz="1800">
                <a:solidFill>
                  <a:schemeClr val="dk1"/>
                </a:solidFill>
              </a:rPr>
              <a:t>transitividad</a:t>
            </a:r>
            <a:r>
              <a:rPr lang="es-ES" sz="1800">
                <a:solidFill>
                  <a:schemeClr val="dk1"/>
                </a:solidFill>
              </a:rPr>
              <a:t>, una clase C que hereda de una clase B que a su vez hereda de una clase A, </a:t>
            </a:r>
            <a:r>
              <a:rPr lang="es-ES" sz="1800">
                <a:solidFill>
                  <a:schemeClr val="dk1"/>
                </a:solidFill>
              </a:rPr>
              <a:t>también</a:t>
            </a:r>
            <a:r>
              <a:rPr lang="es-ES" sz="1800">
                <a:solidFill>
                  <a:schemeClr val="dk1"/>
                </a:solidFill>
              </a:rPr>
              <a:t> hereda de la clase 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Herencia en la clase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System.Windows.Forms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25" y="1581025"/>
            <a:ext cx="6282424" cy="47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274" y="1581015"/>
            <a:ext cx="5560952" cy="44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Herencia en la clase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System.Windows.Forms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25" y="1581025"/>
            <a:ext cx="6282424" cy="47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274" y="1581015"/>
            <a:ext cx="5560952" cy="44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idx="4294967295" type="title"/>
          </p:nvPr>
        </p:nvSpPr>
        <p:spPr>
          <a:xfrm>
            <a:off x="385920" y="-93960"/>
            <a:ext cx="9422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6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Constructores</a:t>
            </a:r>
            <a:endParaRPr b="0" i="0" sz="36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8300" y="1433500"/>
            <a:ext cx="8536775" cy="27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 txBox="1"/>
          <p:nvPr/>
        </p:nvSpPr>
        <p:spPr>
          <a:xfrm>
            <a:off x="187475" y="1232350"/>
            <a:ext cx="797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la clase base sobrescribe su constructor por defecto tenemos que llamarlo desde la clase derivada.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9425" y="1574675"/>
            <a:ext cx="4304161" cy="24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6"/>
          <p:cNvSpPr txBox="1"/>
          <p:nvPr/>
        </p:nvSpPr>
        <p:spPr>
          <a:xfrm>
            <a:off x="276300" y="3853850"/>
            <a:ext cx="5683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hacer esto utilizaremos la palabra dedicada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precedida del operador (:) con todos los argumentos del constructor de la clase base.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6"/>
          <p:cNvSpPr txBox="1"/>
          <p:nvPr/>
        </p:nvSpPr>
        <p:spPr>
          <a:xfrm>
            <a:off x="276300" y="5091725"/>
            <a:ext cx="568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el constructor de la clase base está sobrecargado de puede llamar a cualquiera de estos.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8300" y="3875100"/>
            <a:ext cx="4039300" cy="3048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56"/>
          <p:cNvCxnSpPr/>
          <p:nvPr/>
        </p:nvCxnSpPr>
        <p:spPr>
          <a:xfrm>
            <a:off x="5960100" y="5330450"/>
            <a:ext cx="8682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1" name="Google Shape;351;p56"/>
          <p:cNvCxnSpPr/>
          <p:nvPr/>
        </p:nvCxnSpPr>
        <p:spPr>
          <a:xfrm>
            <a:off x="7864500" y="2822150"/>
            <a:ext cx="8190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2" name="Google Shape;352;p56"/>
          <p:cNvSpPr txBox="1"/>
          <p:nvPr/>
        </p:nvSpPr>
        <p:spPr>
          <a:xfrm>
            <a:off x="7793150" y="2353625"/>
            <a:ext cx="11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Hereda de</a:t>
            </a:r>
            <a:endParaRPr b="0" i="0" sz="14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7"/>
          <p:cNvSpPr txBox="1"/>
          <p:nvPr>
            <p:ph idx="4294967295" type="title"/>
          </p:nvPr>
        </p:nvSpPr>
        <p:spPr>
          <a:xfrm>
            <a:off x="385920" y="-93960"/>
            <a:ext cx="9422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Modificador </a:t>
            </a:r>
            <a:r>
              <a:rPr b="1" lang="es-ES" sz="36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endParaRPr b="0" i="0" sz="36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7"/>
          <p:cNvSpPr txBox="1"/>
          <p:nvPr/>
        </p:nvSpPr>
        <p:spPr>
          <a:xfrm>
            <a:off x="720325" y="1588700"/>
            <a:ext cx="10173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estamos frente a una relación de herencia el modificador de visibilidad protected nos ayuda a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extender la visibilidad de nuestros miembros heredados mientras al mismo tiempo no romper el encapsulamiento de nuestras clases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quiere decir que para cualquier clase afuera de nuestra relación de herencia (base - derivada) estos miembros se van a comportar como privados, pero para nuestras clases derivadas se van a comportar como miembros públicos.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00" y="3556925"/>
            <a:ext cx="4436051" cy="30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7"/>
          <p:cNvSpPr txBox="1"/>
          <p:nvPr/>
        </p:nvSpPr>
        <p:spPr>
          <a:xfrm>
            <a:off x="5575200" y="49831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Declaración de atributos protected en una clase base.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2" name="Google Shape;362;p57"/>
          <p:cNvCxnSpPr/>
          <p:nvPr/>
        </p:nvCxnSpPr>
        <p:spPr>
          <a:xfrm rot="10800000">
            <a:off x="4292525" y="5170625"/>
            <a:ext cx="11544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idx="4294967295" type="title"/>
          </p:nvPr>
        </p:nvSpPr>
        <p:spPr>
          <a:xfrm>
            <a:off x="385920" y="-93960"/>
            <a:ext cx="9422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600">
                <a:latin typeface="Roboto"/>
                <a:ea typeface="Roboto"/>
                <a:cs typeface="Roboto"/>
                <a:sym typeface="Roboto"/>
              </a:rPr>
              <a:t>Clases </a:t>
            </a:r>
            <a:r>
              <a:rPr b="1" lang="es-ES" sz="36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selladas</a:t>
            </a:r>
            <a:endParaRPr b="0" i="0" sz="36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8"/>
          <p:cNvSpPr txBox="1"/>
          <p:nvPr/>
        </p:nvSpPr>
        <p:spPr>
          <a:xfrm>
            <a:off x="385925" y="572325"/>
            <a:ext cx="113172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s-E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todas las clases están diseñadas para que otras deriven de ellas y </a:t>
            </a:r>
            <a:r>
              <a:rPr b="0" i="0" lang="es-E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C# nos permite crear un tipo de clase llamado </a:t>
            </a:r>
            <a:r>
              <a:rPr b="1" i="0" lang="es-E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sealed</a:t>
            </a:r>
            <a:r>
              <a:rPr b="0" i="0" lang="es-E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(sellada) y lo que esto logra es evitar que esa clase puede tener derivadas.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32975"/>
            <a:ext cx="5630754" cy="29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8"/>
          <p:cNvSpPr txBox="1"/>
          <p:nvPr/>
        </p:nvSpPr>
        <p:spPr>
          <a:xfrm>
            <a:off x="5630750" y="4923950"/>
            <a:ext cx="568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Declaración de una clase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sellada.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58"/>
          <p:cNvCxnSpPr>
            <a:stCxn id="371" idx="1"/>
          </p:cNvCxnSpPr>
          <p:nvPr/>
        </p:nvCxnSpPr>
        <p:spPr>
          <a:xfrm rot="10800000">
            <a:off x="5062250" y="5154800"/>
            <a:ext cx="568500" cy="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9"/>
          <p:cNvSpPr txBox="1"/>
          <p:nvPr>
            <p:ph idx="4294967295" type="title"/>
          </p:nvPr>
        </p:nvSpPr>
        <p:spPr>
          <a:xfrm>
            <a:off x="1117800" y="1412280"/>
            <a:ext cx="7096680" cy="1326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Ejercicios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9"/>
          <p:cNvSpPr txBox="1"/>
          <p:nvPr>
            <p:ph idx="4294967295" type="body"/>
          </p:nvPr>
        </p:nvSpPr>
        <p:spPr>
          <a:xfrm>
            <a:off x="1117800" y="3225960"/>
            <a:ext cx="7096680" cy="14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I01 - 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El viajar es un placer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4064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Char char="•"/>
            </a:pP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I02 - La centralita: Episodio I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2285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120" y="1456920"/>
            <a:ext cx="2855520" cy="168372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9"/>
          <p:cNvSpPr/>
          <p:nvPr/>
        </p:nvSpPr>
        <p:spPr>
          <a:xfrm>
            <a:off x="748440" y="5292720"/>
            <a:ext cx="9002520" cy="53568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https://codeutnfra.github.io/programacion_2_laboratorio_2_apuntes/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>
            <p:ph idx="4294967295" type="title"/>
          </p:nvPr>
        </p:nvSpPr>
        <p:spPr>
          <a:xfrm>
            <a:off x="1117800" y="1412280"/>
            <a:ext cx="7096680" cy="1326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Tarea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0"/>
          <p:cNvSpPr txBox="1"/>
          <p:nvPr>
            <p:ph idx="4294967295" type="body"/>
          </p:nvPr>
        </p:nvSpPr>
        <p:spPr>
          <a:xfrm>
            <a:off x="1117800" y="3225960"/>
            <a:ext cx="7096680" cy="14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40644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0" i="0" lang="es-E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01 - 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Herencia deportiva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39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C02 - </a:t>
            </a:r>
            <a:r>
              <a:rPr lang="es-ES" sz="2800">
                <a:latin typeface="Roboto"/>
                <a:ea typeface="Roboto"/>
                <a:cs typeface="Roboto"/>
                <a:sym typeface="Roboto"/>
              </a:rPr>
              <a:t>Go Speed Racer Go!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2120" y="1456920"/>
            <a:ext cx="2855520" cy="168372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0"/>
          <p:cNvSpPr/>
          <p:nvPr/>
        </p:nvSpPr>
        <p:spPr>
          <a:xfrm>
            <a:off x="748440" y="5292720"/>
            <a:ext cx="9002520" cy="53568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s-ES" sz="2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https://codeutnfra.github.io/programacion_2_laboratorio_2_apuntes/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/>
          <p:nvPr>
            <p:ph idx="4294967295" type="title"/>
          </p:nvPr>
        </p:nvSpPr>
        <p:spPr>
          <a:xfrm>
            <a:off x="385920" y="-93960"/>
            <a:ext cx="9007560" cy="1326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s-E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Temario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385926" y="1405450"/>
            <a:ext cx="6906300" cy="4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Herencia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es la herencia?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Tipos de herencia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3079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Razones de utilizar la herencia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Clases bases y derivadas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Principio de </a:t>
            </a:r>
            <a:r>
              <a:rPr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Sustitución</a:t>
            </a:r>
            <a:r>
              <a:rPr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Liskov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3"/>
          <p:cNvSpPr/>
          <p:nvPr/>
        </p:nvSpPr>
        <p:spPr>
          <a:xfrm>
            <a:off x="5969925" y="1405450"/>
            <a:ext cx="6680400" cy="5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Herencia en C#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Implementación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s-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Herencia en la clase base System.Windows.Forms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b="0" i="0" lang="es-E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Constructores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Modificador protected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3079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es-ES" sz="1800">
                <a:latin typeface="Roboto"/>
                <a:ea typeface="Roboto"/>
                <a:cs typeface="Roboto"/>
                <a:sym typeface="Roboto"/>
              </a:rPr>
              <a:t>Clases selladas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idx="4294967295" type="title"/>
          </p:nvPr>
        </p:nvSpPr>
        <p:spPr>
          <a:xfrm>
            <a:off x="540000" y="3354120"/>
            <a:ext cx="5600880" cy="2987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s-ES" sz="72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br>
              <a:rPr b="0" i="0" lang="es-ES" sz="1800" u="none" cap="none" strike="noStrike"/>
            </a:br>
            <a:r>
              <a:rPr lang="es-ES" sz="3600">
                <a:latin typeface="Roboto"/>
                <a:ea typeface="Roboto"/>
                <a:cs typeface="Roboto"/>
                <a:sym typeface="Roboto"/>
              </a:rPr>
              <a:t>Herencia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025" y="1963650"/>
            <a:ext cx="2428525" cy="24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00" y="7814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5"/>
          <p:cNvSpPr txBox="1"/>
          <p:nvPr/>
        </p:nvSpPr>
        <p:spPr>
          <a:xfrm>
            <a:off x="2296150" y="675225"/>
            <a:ext cx="69768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4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es la </a:t>
            </a:r>
            <a:r>
              <a:rPr b="0" i="0" lang="es-ES" sz="45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Herencia</a:t>
            </a:r>
            <a:r>
              <a:rPr b="0" i="0" lang="es-ES" sz="4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0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5"/>
          <p:cNvSpPr txBox="1"/>
          <p:nvPr/>
        </p:nvSpPr>
        <p:spPr>
          <a:xfrm>
            <a:off x="702025" y="2201975"/>
            <a:ext cx="9259500" cy="45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3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La herencia es uno de los cuatro pilares de la programación orientada a objetos.</a:t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3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Es una relación entre una o más clases en la que se comparte el comportamiento y funcionalidad definido en otra clase.</a:t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0" i="0" lang="es-ES" sz="3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5"/>
          <p:cNvSpPr txBox="1"/>
          <p:nvPr/>
        </p:nvSpPr>
        <p:spPr>
          <a:xfrm>
            <a:off x="3078700" y="2516250"/>
            <a:ext cx="56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Que es la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erencia?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5150" y="1281690"/>
            <a:ext cx="7725477" cy="532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7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-E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Clases </a:t>
            </a:r>
            <a:r>
              <a:rPr b="1" lang="es-ES" sz="36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bases </a:t>
            </a:r>
            <a:r>
              <a:rPr b="1" lang="es-ES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</a:t>
            </a:r>
            <a:r>
              <a:rPr b="1" lang="es-ES" sz="36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derivadas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7"/>
          <p:cNvSpPr txBox="1"/>
          <p:nvPr/>
        </p:nvSpPr>
        <p:spPr>
          <a:xfrm>
            <a:off x="6463275" y="2782675"/>
            <a:ext cx="568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derivada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posee los atributos y métodos de la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base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además de los propios.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850" y="1549225"/>
            <a:ext cx="6236626" cy="453482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7"/>
          <p:cNvSpPr txBox="1"/>
          <p:nvPr/>
        </p:nvSpPr>
        <p:spPr>
          <a:xfrm>
            <a:off x="6463275" y="4114800"/>
            <a:ext cx="568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ejemplo tenemos la clase persona que tiene dos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derivadas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Profesor y estudiante además de tener sus propios miembros,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posee los miembros heredados de persona.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7"/>
          <p:cNvSpPr txBox="1"/>
          <p:nvPr/>
        </p:nvSpPr>
        <p:spPr>
          <a:xfrm>
            <a:off x="6463275" y="1401225"/>
            <a:ext cx="5683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clase principal en la que se basaran las siguientes clases se la conoce como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base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mientras que la subclase de esta se la conoce como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derivada.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00" y="82297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8"/>
          <p:cNvSpPr txBox="1"/>
          <p:nvPr/>
        </p:nvSpPr>
        <p:spPr>
          <a:xfrm>
            <a:off x="1048250" y="2322838"/>
            <a:ext cx="85659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rPr b="0" i="0" lang="es-ES" sz="3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La herencia nos permite llevar la generalidad de una clase a una especialización en base a clases ya existentes en lugar de crear nuevas clases desde cero.</a:t>
            </a:r>
            <a:endParaRPr b="0" i="0" sz="28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48"/>
          <p:cNvCxnSpPr>
            <a:stCxn id="254" idx="2"/>
            <a:endCxn id="255" idx="0"/>
          </p:cNvCxnSpPr>
          <p:nvPr/>
        </p:nvCxnSpPr>
        <p:spPr>
          <a:xfrm flipH="1" rot="-5400000">
            <a:off x="8399641" y="4159823"/>
            <a:ext cx="487200" cy="1468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DD7E0E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56" name="Google Shape;256;p48"/>
          <p:cNvCxnSpPr>
            <a:stCxn id="257" idx="2"/>
            <a:endCxn id="258" idx="0"/>
          </p:cNvCxnSpPr>
          <p:nvPr/>
        </p:nvCxnSpPr>
        <p:spPr>
          <a:xfrm flipH="1" rot="-5400000">
            <a:off x="6489667" y="5584820"/>
            <a:ext cx="603000" cy="70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DD7E0E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59" name="Google Shape;259;p48"/>
          <p:cNvCxnSpPr>
            <a:stCxn id="260" idx="0"/>
            <a:endCxn id="257" idx="2"/>
          </p:cNvCxnSpPr>
          <p:nvPr/>
        </p:nvCxnSpPr>
        <p:spPr>
          <a:xfrm rot="-5400000">
            <a:off x="5788575" y="5584904"/>
            <a:ext cx="603000" cy="70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DD7E0E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61" name="Google Shape;261;p48"/>
          <p:cNvCxnSpPr>
            <a:stCxn id="255" idx="2"/>
            <a:endCxn id="262" idx="0"/>
          </p:cNvCxnSpPr>
          <p:nvPr/>
        </p:nvCxnSpPr>
        <p:spPr>
          <a:xfrm flipH="1" rot="-5400000">
            <a:off x="9426415" y="5584820"/>
            <a:ext cx="603000" cy="70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DD7E0E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63" name="Google Shape;263;p48"/>
          <p:cNvCxnSpPr>
            <a:stCxn id="264" idx="0"/>
            <a:endCxn id="255" idx="2"/>
          </p:cNvCxnSpPr>
          <p:nvPr/>
        </p:nvCxnSpPr>
        <p:spPr>
          <a:xfrm rot="-5400000">
            <a:off x="8725323" y="5584904"/>
            <a:ext cx="603000" cy="70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DD7E0E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65" name="Google Shape;265;p48"/>
          <p:cNvCxnSpPr>
            <a:stCxn id="257" idx="0"/>
            <a:endCxn id="254" idx="2"/>
          </p:cNvCxnSpPr>
          <p:nvPr/>
        </p:nvCxnSpPr>
        <p:spPr>
          <a:xfrm rot="-5400000">
            <a:off x="6931267" y="4159820"/>
            <a:ext cx="487200" cy="1468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DD7E0E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54" name="Google Shape;254;p48"/>
          <p:cNvSpPr txBox="1"/>
          <p:nvPr/>
        </p:nvSpPr>
        <p:spPr>
          <a:xfrm>
            <a:off x="7271041" y="4154273"/>
            <a:ext cx="12759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ES" sz="13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Vehículo</a:t>
            </a:r>
            <a:endParaRPr b="0" i="0" sz="1300" u="none" cap="none" strike="noStrike">
              <a:solidFill>
                <a:srgbClr val="DD7E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48"/>
          <p:cNvSpPr txBox="1"/>
          <p:nvPr/>
        </p:nvSpPr>
        <p:spPr>
          <a:xfrm>
            <a:off x="5802667" y="5137670"/>
            <a:ext cx="12759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3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Vehículo Terrestre</a:t>
            </a:r>
            <a:endParaRPr b="0" i="0" sz="1300" u="none" cap="none" strike="noStrike">
              <a:solidFill>
                <a:srgbClr val="DD7E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8"/>
          <p:cNvSpPr txBox="1"/>
          <p:nvPr/>
        </p:nvSpPr>
        <p:spPr>
          <a:xfrm>
            <a:off x="8739415" y="5137670"/>
            <a:ext cx="12759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ES" sz="13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Vehículo Aéreo</a:t>
            </a:r>
            <a:endParaRPr b="0" i="0" sz="1300" u="none" cap="none" strike="noStrike">
              <a:solidFill>
                <a:srgbClr val="DD7E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48"/>
          <p:cNvSpPr txBox="1"/>
          <p:nvPr/>
        </p:nvSpPr>
        <p:spPr>
          <a:xfrm>
            <a:off x="9440507" y="6236954"/>
            <a:ext cx="12759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ES" sz="13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Helicóptero</a:t>
            </a:r>
            <a:endParaRPr b="0" i="0" sz="1300" u="none" cap="none" strike="noStrike">
              <a:solidFill>
                <a:srgbClr val="DD7E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8"/>
          <p:cNvSpPr txBox="1"/>
          <p:nvPr/>
        </p:nvSpPr>
        <p:spPr>
          <a:xfrm>
            <a:off x="8038323" y="6236954"/>
            <a:ext cx="12759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ES" sz="13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Avión</a:t>
            </a:r>
            <a:endParaRPr b="0" i="0" sz="1300" u="none" cap="none" strike="noStrike">
              <a:solidFill>
                <a:srgbClr val="DD7E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48"/>
          <p:cNvSpPr txBox="1"/>
          <p:nvPr/>
        </p:nvSpPr>
        <p:spPr>
          <a:xfrm>
            <a:off x="6503759" y="6236954"/>
            <a:ext cx="12759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ES" sz="13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Moto</a:t>
            </a:r>
            <a:endParaRPr b="0" i="0" sz="1300" u="none" cap="none" strike="noStrike">
              <a:solidFill>
                <a:srgbClr val="DD7E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8"/>
          <p:cNvSpPr txBox="1"/>
          <p:nvPr/>
        </p:nvSpPr>
        <p:spPr>
          <a:xfrm>
            <a:off x="5101575" y="6236954"/>
            <a:ext cx="12759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ES" sz="13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Auto</a:t>
            </a:r>
            <a:endParaRPr b="0" i="0" sz="1300" u="none" cap="none" strike="noStrike">
              <a:solidFill>
                <a:srgbClr val="DD7E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48"/>
          <p:cNvSpPr txBox="1"/>
          <p:nvPr/>
        </p:nvSpPr>
        <p:spPr>
          <a:xfrm>
            <a:off x="2296150" y="675225"/>
            <a:ext cx="6976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4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Razones de utilizar </a:t>
            </a:r>
            <a:r>
              <a:rPr b="0" i="0" lang="es-ES" sz="4500" u="none" cap="none" strike="noStrike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Herencia </a:t>
            </a:r>
            <a:endParaRPr b="0" i="0" sz="45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Tipos de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erencia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9"/>
          <p:cNvSpPr txBox="1"/>
          <p:nvPr/>
        </p:nvSpPr>
        <p:spPr>
          <a:xfrm>
            <a:off x="198850" y="1568950"/>
            <a:ext cx="7922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E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Herencia Simple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Una clase derivada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sólo puede heredar de una clase base.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framework de .NET solo soporta este tipo de herencia.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9"/>
          <p:cNvSpPr txBox="1"/>
          <p:nvPr/>
        </p:nvSpPr>
        <p:spPr>
          <a:xfrm>
            <a:off x="198850" y="4079700"/>
            <a:ext cx="8001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s-E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Herencia Múltiple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Una clase derivada </a:t>
            </a:r>
            <a:r>
              <a:rPr b="1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heredar de una o más clases base.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9"/>
          <p:cNvSpPr/>
          <p:nvPr/>
        </p:nvSpPr>
        <p:spPr>
          <a:xfrm>
            <a:off x="8866125" y="1786050"/>
            <a:ext cx="1973400" cy="44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Clase base</a:t>
            </a:r>
            <a:endParaRPr b="0" i="0" sz="14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9"/>
          <p:cNvSpPr/>
          <p:nvPr/>
        </p:nvSpPr>
        <p:spPr>
          <a:xfrm>
            <a:off x="8713125" y="3207000"/>
            <a:ext cx="2279400" cy="44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Clase derivada</a:t>
            </a:r>
            <a:endParaRPr b="0" i="0" sz="14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49"/>
          <p:cNvCxnSpPr>
            <a:stCxn id="275" idx="2"/>
            <a:endCxn id="276" idx="0"/>
          </p:cNvCxnSpPr>
          <p:nvPr/>
        </p:nvCxnSpPr>
        <p:spPr>
          <a:xfrm>
            <a:off x="9852825" y="2230050"/>
            <a:ext cx="0" cy="97680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8" name="Google Shape;278;p49"/>
          <p:cNvSpPr/>
          <p:nvPr/>
        </p:nvSpPr>
        <p:spPr>
          <a:xfrm>
            <a:off x="8086575" y="4434950"/>
            <a:ext cx="1973400" cy="44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rgbClr val="DD7E0E"/>
                </a:solidFill>
              </a:rPr>
              <a:t>        </a:t>
            </a:r>
            <a:r>
              <a:rPr b="0" i="0" lang="es-ES" sz="14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Clase base 1</a:t>
            </a:r>
            <a:endParaRPr b="0" i="0" sz="14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9"/>
          <p:cNvSpPr/>
          <p:nvPr/>
        </p:nvSpPr>
        <p:spPr>
          <a:xfrm>
            <a:off x="8713125" y="5855900"/>
            <a:ext cx="2279400" cy="44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Clase derivada</a:t>
            </a:r>
            <a:endParaRPr b="0" i="0" sz="14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49"/>
          <p:cNvCxnSpPr>
            <a:stCxn id="278" idx="2"/>
            <a:endCxn id="279" idx="0"/>
          </p:cNvCxnSpPr>
          <p:nvPr/>
        </p:nvCxnSpPr>
        <p:spPr>
          <a:xfrm>
            <a:off x="9073275" y="4878950"/>
            <a:ext cx="779400" cy="97680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1" name="Google Shape;281;p49"/>
          <p:cNvSpPr/>
          <p:nvPr/>
        </p:nvSpPr>
        <p:spPr>
          <a:xfrm>
            <a:off x="10123700" y="4434950"/>
            <a:ext cx="1973400" cy="44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rgbClr val="DD7E0E"/>
                </a:solidFill>
              </a:rPr>
              <a:t>       </a:t>
            </a:r>
            <a:r>
              <a:rPr b="0" i="0" lang="es-ES" sz="1400" u="none" cap="none" strike="noStrike">
                <a:solidFill>
                  <a:srgbClr val="DD7E0E"/>
                </a:solidFill>
                <a:latin typeface="Arial"/>
                <a:ea typeface="Arial"/>
                <a:cs typeface="Arial"/>
                <a:sym typeface="Arial"/>
              </a:rPr>
              <a:t>Clase base 2</a:t>
            </a:r>
            <a:endParaRPr b="0" i="0" sz="14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49"/>
          <p:cNvCxnSpPr>
            <a:stCxn id="281" idx="2"/>
            <a:endCxn id="279" idx="0"/>
          </p:cNvCxnSpPr>
          <p:nvPr/>
        </p:nvCxnSpPr>
        <p:spPr>
          <a:xfrm flipH="1">
            <a:off x="9852800" y="4878950"/>
            <a:ext cx="1257600" cy="97680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idx="4294967295" type="title"/>
          </p:nvPr>
        </p:nvSpPr>
        <p:spPr>
          <a:xfrm>
            <a:off x="385920" y="-93960"/>
            <a:ext cx="99696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ES" sz="3800">
                <a:latin typeface="Roboto"/>
                <a:ea typeface="Roboto"/>
                <a:cs typeface="Roboto"/>
                <a:sym typeface="Roboto"/>
              </a:rPr>
              <a:t>Principio de 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Sustitución</a:t>
            </a:r>
            <a:r>
              <a:rPr b="1" lang="es-ES" sz="3800">
                <a:solidFill>
                  <a:srgbClr val="DD7E0E"/>
                </a:solidFill>
                <a:latin typeface="Roboto"/>
                <a:ea typeface="Roboto"/>
                <a:cs typeface="Roboto"/>
                <a:sym typeface="Roboto"/>
              </a:rPr>
              <a:t> de Liskov</a:t>
            </a:r>
            <a:endParaRPr b="0" i="0" sz="3800" u="none" cap="none" strike="noStrike">
              <a:solidFill>
                <a:srgbClr val="DD7E0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5550" y="1617075"/>
            <a:ext cx="1489875" cy="2118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0"/>
          <p:cNvSpPr txBox="1"/>
          <p:nvPr/>
        </p:nvSpPr>
        <p:spPr>
          <a:xfrm>
            <a:off x="10291263" y="1180050"/>
            <a:ext cx="25854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450">
                <a:solidFill>
                  <a:srgbClr val="202124"/>
                </a:solidFill>
                <a:highlight>
                  <a:srgbClr val="FFFFFF"/>
                </a:highlight>
              </a:rPr>
              <a:t>Barbara Liskov</a:t>
            </a:r>
            <a:endParaRPr b="1" sz="14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1" name="Google Shape;291;p50"/>
          <p:cNvSpPr txBox="1"/>
          <p:nvPr/>
        </p:nvSpPr>
        <p:spPr>
          <a:xfrm>
            <a:off x="177600" y="2151150"/>
            <a:ext cx="857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Si </a:t>
            </a:r>
            <a:r>
              <a:rPr b="1" lang="es-ES" sz="1800"/>
              <a:t>S</a:t>
            </a:r>
            <a:r>
              <a:rPr lang="es-ES" sz="1800"/>
              <a:t> es un subtipo de </a:t>
            </a:r>
            <a:r>
              <a:rPr b="1" lang="es-ES" sz="1800"/>
              <a:t>T</a:t>
            </a:r>
            <a:r>
              <a:rPr lang="es-ES" sz="1800"/>
              <a:t>, entonces los objetos de tipo </a:t>
            </a:r>
            <a:r>
              <a:rPr b="1" lang="es-ES" sz="1800"/>
              <a:t>T</a:t>
            </a:r>
            <a:r>
              <a:rPr lang="es-ES" sz="1800"/>
              <a:t> en un programa de computadora pueden ser sustituidos por objetos de tipo </a:t>
            </a:r>
            <a:r>
              <a:rPr b="1" lang="es-ES" sz="1800"/>
              <a:t>S. </a:t>
            </a:r>
            <a:endParaRPr b="1" sz="1800"/>
          </a:p>
        </p:txBody>
      </p:sp>
      <p:sp>
        <p:nvSpPr>
          <p:cNvPr id="292" name="Google Shape;292;p50"/>
          <p:cNvSpPr txBox="1"/>
          <p:nvPr/>
        </p:nvSpPr>
        <p:spPr>
          <a:xfrm>
            <a:off x="10291275" y="3884300"/>
            <a:ext cx="1865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000">
                <a:solidFill>
                  <a:srgbClr val="565656"/>
                </a:solidFill>
                <a:highlight>
                  <a:srgbClr val="FFFFFF"/>
                </a:highlight>
              </a:rPr>
              <a:t>Barbara Liskov</a:t>
            </a:r>
            <a:r>
              <a:rPr lang="es-ES" sz="1000">
                <a:solidFill>
                  <a:srgbClr val="565656"/>
                </a:solidFill>
                <a:highlight>
                  <a:srgbClr val="FFFFFF"/>
                </a:highlight>
              </a:rPr>
              <a:t>, reconocida ingeniera de software que fue la primera mujer de los Estados Unidos en conseguir un doctorado en Ciencias de la Computación, ganadora de un premio Turing y nombrada doctora honoris causa por la UPM.</a:t>
            </a:r>
            <a:endParaRPr sz="1200"/>
          </a:p>
        </p:txBody>
      </p:sp>
      <p:sp>
        <p:nvSpPr>
          <p:cNvPr id="293" name="Google Shape;293;p50"/>
          <p:cNvSpPr txBox="1"/>
          <p:nvPr/>
        </p:nvSpPr>
        <p:spPr>
          <a:xfrm>
            <a:off x="177600" y="1322300"/>
            <a:ext cx="878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/>
              <a:t>Cada </a:t>
            </a:r>
            <a:r>
              <a:rPr b="1" lang="es-ES" sz="1800"/>
              <a:t>clase</a:t>
            </a:r>
            <a:r>
              <a:rPr b="1" lang="es-ES" sz="1800"/>
              <a:t> que hereda de otra puede usarse como su padre sin necesidad de conocer las diferencias entre ellas.</a:t>
            </a:r>
            <a:endParaRPr b="1" sz="1800"/>
          </a:p>
        </p:txBody>
      </p:sp>
      <p:sp>
        <p:nvSpPr>
          <p:cNvPr id="294" name="Google Shape;294;p50"/>
          <p:cNvSpPr txBox="1"/>
          <p:nvPr/>
        </p:nvSpPr>
        <p:spPr>
          <a:xfrm>
            <a:off x="819000" y="2980000"/>
            <a:ext cx="582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000"/>
              <a:t>T</a:t>
            </a:r>
            <a:endParaRPr b="1" sz="5000"/>
          </a:p>
        </p:txBody>
      </p:sp>
      <p:sp>
        <p:nvSpPr>
          <p:cNvPr id="295" name="Google Shape;295;p50"/>
          <p:cNvSpPr txBox="1"/>
          <p:nvPr/>
        </p:nvSpPr>
        <p:spPr>
          <a:xfrm>
            <a:off x="769650" y="5032550"/>
            <a:ext cx="681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000"/>
              <a:t>S</a:t>
            </a:r>
            <a:endParaRPr b="1" sz="5000"/>
          </a:p>
        </p:txBody>
      </p:sp>
      <p:cxnSp>
        <p:nvCxnSpPr>
          <p:cNvPr id="296" name="Google Shape;296;p50"/>
          <p:cNvCxnSpPr>
            <a:stCxn id="295" idx="0"/>
            <a:endCxn id="294" idx="2"/>
          </p:cNvCxnSpPr>
          <p:nvPr/>
        </p:nvCxnSpPr>
        <p:spPr>
          <a:xfrm rot="10800000">
            <a:off x="1110150" y="3934250"/>
            <a:ext cx="0" cy="1098300"/>
          </a:xfrm>
          <a:prstGeom prst="straightConnector1">
            <a:avLst/>
          </a:prstGeom>
          <a:noFill/>
          <a:ln cap="flat" cmpd="sng" w="9525">
            <a:solidFill>
              <a:srgbClr val="DD7E0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50"/>
          <p:cNvSpPr txBox="1"/>
          <p:nvPr/>
        </p:nvSpPr>
        <p:spPr>
          <a:xfrm>
            <a:off x="2740488" y="3088900"/>
            <a:ext cx="568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16A57F"/>
                </a:solidFill>
              </a:rPr>
              <a:t>T</a:t>
            </a:r>
            <a:r>
              <a:rPr lang="es-ES" sz="3000"/>
              <a:t> objeto = </a:t>
            </a:r>
            <a:r>
              <a:rPr lang="es-ES" sz="3000">
                <a:solidFill>
                  <a:srgbClr val="0000FF"/>
                </a:solidFill>
              </a:rPr>
              <a:t>new </a:t>
            </a:r>
            <a:r>
              <a:rPr b="1" lang="es-ES" sz="3000">
                <a:solidFill>
                  <a:srgbClr val="16A57F"/>
                </a:solidFill>
              </a:rPr>
              <a:t>S</a:t>
            </a:r>
            <a:r>
              <a:rPr lang="es-ES" sz="3000"/>
              <a:t>();</a:t>
            </a:r>
            <a:endParaRPr sz="3000"/>
          </a:p>
        </p:txBody>
      </p:sp>
      <p:sp>
        <p:nvSpPr>
          <p:cNvPr id="298" name="Google Shape;298;p50"/>
          <p:cNvSpPr txBox="1"/>
          <p:nvPr/>
        </p:nvSpPr>
        <p:spPr>
          <a:xfrm>
            <a:off x="2858900" y="4200050"/>
            <a:ext cx="6354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16A57F"/>
                </a:solidFill>
              </a:rPr>
              <a:t>Animal </a:t>
            </a:r>
            <a:r>
              <a:rPr lang="es-ES" sz="3000"/>
              <a:t>animal = </a:t>
            </a:r>
            <a:r>
              <a:rPr lang="es-ES" sz="3000">
                <a:solidFill>
                  <a:srgbClr val="0000FF"/>
                </a:solidFill>
              </a:rPr>
              <a:t>new </a:t>
            </a:r>
            <a:r>
              <a:rPr b="1" lang="es-ES" sz="3000">
                <a:solidFill>
                  <a:srgbClr val="16A57F"/>
                </a:solidFill>
              </a:rPr>
              <a:t>Perro</a:t>
            </a:r>
            <a:r>
              <a:rPr lang="es-ES" sz="3000"/>
              <a:t>();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rgbClr val="16A57F"/>
                </a:solidFill>
              </a:rPr>
              <a:t>Persona </a:t>
            </a:r>
            <a:r>
              <a:rPr lang="es-ES" sz="3000"/>
              <a:t>persona = </a:t>
            </a:r>
            <a:r>
              <a:rPr lang="es-ES" sz="3000">
                <a:solidFill>
                  <a:srgbClr val="0000FF"/>
                </a:solidFill>
              </a:rPr>
              <a:t>new </a:t>
            </a:r>
            <a:r>
              <a:rPr b="1" lang="es-ES" sz="3000">
                <a:solidFill>
                  <a:srgbClr val="16A57F"/>
                </a:solidFill>
              </a:rPr>
              <a:t>Alumno</a:t>
            </a:r>
            <a:r>
              <a:rPr lang="es-ES" sz="3000"/>
              <a:t>();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