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  <p:sldMasterId id="214748367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6858000" cx="12192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Fjalla One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imd7n+eJoNEBTulRrX33mgHR7i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D6C380B-BE0D-4DD8-953B-A7888F205F8E}">
  <a:tblStyle styleId="{8D6C380B-BE0D-4DD8-953B-A7888F205F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FjallaOne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customschemas.google.com/relationships/presentationmetadata" Target="meta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2:notes"/>
          <p:cNvSpPr/>
          <p:nvPr>
            <p:ph idx="2" type="sldImg"/>
          </p:nvPr>
        </p:nvSpPr>
        <p:spPr>
          <a:xfrm>
            <a:off x="685800" y="1143000"/>
            <a:ext cx="5484300" cy="308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" name="Google Shape;292;p12:notes"/>
          <p:cNvSpPr txBox="1"/>
          <p:nvPr>
            <p:ph idx="1" type="body"/>
          </p:nvPr>
        </p:nvSpPr>
        <p:spPr>
          <a:xfrm>
            <a:off x="685800" y="4400640"/>
            <a:ext cx="54843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2:notes"/>
          <p:cNvSpPr txBox="1"/>
          <p:nvPr>
            <p:ph idx="12" type="sldNum"/>
          </p:nvPr>
        </p:nvSpPr>
        <p:spPr>
          <a:xfrm>
            <a:off x="3884760" y="8685360"/>
            <a:ext cx="2969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lang="es-ES" sz="14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215179991e_0_76:notes"/>
          <p:cNvSpPr/>
          <p:nvPr>
            <p:ph idx="2" type="sldImg"/>
          </p:nvPr>
        </p:nvSpPr>
        <p:spPr>
          <a:xfrm>
            <a:off x="685800" y="1143000"/>
            <a:ext cx="5484300" cy="308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1" name="Google Shape;301;g1215179991e_0_76:notes"/>
          <p:cNvSpPr txBox="1"/>
          <p:nvPr>
            <p:ph idx="1" type="body"/>
          </p:nvPr>
        </p:nvSpPr>
        <p:spPr>
          <a:xfrm>
            <a:off x="685800" y="4400640"/>
            <a:ext cx="54843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1215179991e_0_76:notes"/>
          <p:cNvSpPr txBox="1"/>
          <p:nvPr>
            <p:ph idx="12" type="sldNum"/>
          </p:nvPr>
        </p:nvSpPr>
        <p:spPr>
          <a:xfrm>
            <a:off x="3884760" y="8685360"/>
            <a:ext cx="2969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lang="es-ES" sz="14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7:notes"/>
          <p:cNvSpPr/>
          <p:nvPr>
            <p:ph idx="2" type="sldImg"/>
          </p:nvPr>
        </p:nvSpPr>
        <p:spPr>
          <a:xfrm>
            <a:off x="685800" y="1143000"/>
            <a:ext cx="5484240" cy="30841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5" name="Google Shape;315;p17:notes"/>
          <p:cNvSpPr txBox="1"/>
          <p:nvPr>
            <p:ph idx="1"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7:notes"/>
          <p:cNvSpPr txBox="1"/>
          <p:nvPr>
            <p:ph idx="12" type="sldNum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lang="es-ES" sz="14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8:notes"/>
          <p:cNvSpPr/>
          <p:nvPr>
            <p:ph idx="2" type="sldImg"/>
          </p:nvPr>
        </p:nvSpPr>
        <p:spPr>
          <a:xfrm>
            <a:off x="685800" y="1143000"/>
            <a:ext cx="5484240" cy="30841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Google Shape;324;p18:notes"/>
          <p:cNvSpPr txBox="1"/>
          <p:nvPr>
            <p:ph idx="1"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8:notes"/>
          <p:cNvSpPr txBox="1"/>
          <p:nvPr>
            <p:ph idx="12" type="sldNum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lang="es-ES" sz="14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:notes"/>
          <p:cNvSpPr/>
          <p:nvPr>
            <p:ph idx="2" type="sldImg"/>
          </p:nvPr>
        </p:nvSpPr>
        <p:spPr>
          <a:xfrm>
            <a:off x="685800" y="1143000"/>
            <a:ext cx="5484240" cy="30841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p2:notes"/>
          <p:cNvSpPr txBox="1"/>
          <p:nvPr>
            <p:ph idx="1"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:notes"/>
          <p:cNvSpPr txBox="1"/>
          <p:nvPr>
            <p:ph idx="12" type="sldNum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lang="es-ES" sz="14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1" name="Google Shape;221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9" name="Google Shape;229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:notes"/>
          <p:cNvSpPr/>
          <p:nvPr>
            <p:ph idx="2" type="sldImg"/>
          </p:nvPr>
        </p:nvSpPr>
        <p:spPr>
          <a:xfrm>
            <a:off x="685800" y="1143000"/>
            <a:ext cx="5484300" cy="308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4" name="Google Shape;244;p8:notes"/>
          <p:cNvSpPr txBox="1"/>
          <p:nvPr>
            <p:ph idx="1" type="body"/>
          </p:nvPr>
        </p:nvSpPr>
        <p:spPr>
          <a:xfrm>
            <a:off x="685800" y="4400640"/>
            <a:ext cx="54843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8:notes"/>
          <p:cNvSpPr txBox="1"/>
          <p:nvPr>
            <p:ph idx="12" type="sldNum"/>
          </p:nvPr>
        </p:nvSpPr>
        <p:spPr>
          <a:xfrm>
            <a:off x="3884760" y="8685360"/>
            <a:ext cx="2969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lang="es-ES" sz="14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:notes"/>
          <p:cNvSpPr/>
          <p:nvPr>
            <p:ph idx="2" type="sldImg"/>
          </p:nvPr>
        </p:nvSpPr>
        <p:spPr>
          <a:xfrm>
            <a:off x="685800" y="1143000"/>
            <a:ext cx="5484300" cy="308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Google Shape;261;p9:notes"/>
          <p:cNvSpPr txBox="1"/>
          <p:nvPr>
            <p:ph idx="1" type="body"/>
          </p:nvPr>
        </p:nvSpPr>
        <p:spPr>
          <a:xfrm>
            <a:off x="685800" y="4400640"/>
            <a:ext cx="54843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9:notes"/>
          <p:cNvSpPr txBox="1"/>
          <p:nvPr>
            <p:ph idx="12" type="sldNum"/>
          </p:nvPr>
        </p:nvSpPr>
        <p:spPr>
          <a:xfrm>
            <a:off x="3884760" y="8685360"/>
            <a:ext cx="2969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lang="es-ES" sz="14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0:notes"/>
          <p:cNvSpPr/>
          <p:nvPr>
            <p:ph idx="2" type="sldImg"/>
          </p:nvPr>
        </p:nvSpPr>
        <p:spPr>
          <a:xfrm>
            <a:off x="685800" y="1143000"/>
            <a:ext cx="5484300" cy="308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0" name="Google Shape;270;p10:notes"/>
          <p:cNvSpPr txBox="1"/>
          <p:nvPr>
            <p:ph idx="1" type="body"/>
          </p:nvPr>
        </p:nvSpPr>
        <p:spPr>
          <a:xfrm>
            <a:off x="685800" y="4400640"/>
            <a:ext cx="54843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0:notes"/>
          <p:cNvSpPr txBox="1"/>
          <p:nvPr>
            <p:ph idx="12" type="sldNum"/>
          </p:nvPr>
        </p:nvSpPr>
        <p:spPr>
          <a:xfrm>
            <a:off x="3884760" y="8685360"/>
            <a:ext cx="2969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lang="es-ES" sz="14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:notes"/>
          <p:cNvSpPr/>
          <p:nvPr>
            <p:ph idx="2" type="sldImg"/>
          </p:nvPr>
        </p:nvSpPr>
        <p:spPr>
          <a:xfrm>
            <a:off x="685800" y="1143000"/>
            <a:ext cx="5484300" cy="308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" name="Google Shape;279;p11:notes"/>
          <p:cNvSpPr txBox="1"/>
          <p:nvPr>
            <p:ph idx="1" type="body"/>
          </p:nvPr>
        </p:nvSpPr>
        <p:spPr>
          <a:xfrm>
            <a:off x="685800" y="4400640"/>
            <a:ext cx="54843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1:notes"/>
          <p:cNvSpPr txBox="1"/>
          <p:nvPr>
            <p:ph idx="12" type="sldNum"/>
          </p:nvPr>
        </p:nvSpPr>
        <p:spPr>
          <a:xfrm>
            <a:off x="3884760" y="8685360"/>
            <a:ext cx="2969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lang="es-ES" sz="14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5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6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6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7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7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7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7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7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>
  <p:cSld name="TITLE_AND_BODY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/>
          <p:nvPr/>
        </p:nvSpPr>
        <p:spPr>
          <a:xfrm>
            <a:off x="304800" y="-13916"/>
            <a:ext cx="10972693" cy="6886021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5098"/>
            </a:srgbClr>
          </a:solidFill>
          <a:ln>
            <a:noFill/>
          </a:ln>
        </p:spPr>
      </p:sp>
      <p:sp>
        <p:nvSpPr>
          <p:cNvPr id="88" name="Google Shape;88;p23"/>
          <p:cNvSpPr/>
          <p:nvPr/>
        </p:nvSpPr>
        <p:spPr>
          <a:xfrm>
            <a:off x="0" y="-13916"/>
            <a:ext cx="10972693" cy="6886021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9" name="Google Shape;89;p23"/>
          <p:cNvSpPr txBox="1"/>
          <p:nvPr>
            <p:ph type="title"/>
          </p:nvPr>
        </p:nvSpPr>
        <p:spPr>
          <a:xfrm>
            <a:off x="1117800" y="2057400"/>
            <a:ext cx="70989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1117667" y="3225800"/>
            <a:ext cx="7098900" cy="30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1">
  <p:cSld name="TITLE_AND_BODY_2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/>
        </p:nvSpPr>
        <p:spPr>
          <a:xfrm>
            <a:off x="304800" y="-13916"/>
            <a:ext cx="10972693" cy="6886021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5098"/>
            </a:srgbClr>
          </a:solidFill>
          <a:ln>
            <a:noFill/>
          </a:ln>
        </p:spPr>
      </p:sp>
      <p:sp>
        <p:nvSpPr>
          <p:cNvPr id="93" name="Google Shape;93;p24"/>
          <p:cNvSpPr/>
          <p:nvPr/>
        </p:nvSpPr>
        <p:spPr>
          <a:xfrm>
            <a:off x="0" y="-13916"/>
            <a:ext cx="10972693" cy="6886021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4" name="Google Shape;94;p24"/>
          <p:cNvSpPr txBox="1"/>
          <p:nvPr>
            <p:ph type="title"/>
          </p:nvPr>
        </p:nvSpPr>
        <p:spPr>
          <a:xfrm>
            <a:off x="1117800" y="2057400"/>
            <a:ext cx="70989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5" name="Google Shape;95;p24"/>
          <p:cNvSpPr txBox="1"/>
          <p:nvPr>
            <p:ph idx="1" type="body"/>
          </p:nvPr>
        </p:nvSpPr>
        <p:spPr>
          <a:xfrm>
            <a:off x="1117667" y="3225800"/>
            <a:ext cx="7098900" cy="30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8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9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0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0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7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2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3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3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3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4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44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44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5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6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6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7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7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7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7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8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8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8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48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48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8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49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50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8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51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51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3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54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54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54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55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5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55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5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56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56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57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57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5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5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58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58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59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59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59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59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59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59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9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1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2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2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3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4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4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9"/>
          <p:cNvSpPr/>
          <p:nvPr/>
        </p:nvSpPr>
        <p:spPr>
          <a:xfrm>
            <a:off x="979200" y="0"/>
            <a:ext cx="7207920" cy="6887160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C00000">
              <a:alpha val="3921"/>
            </a:srgbClr>
          </a:solidFill>
          <a:ln>
            <a:noFill/>
          </a:ln>
        </p:spPr>
      </p:sp>
      <p:sp>
        <p:nvSpPr>
          <p:cNvPr id="12" name="Google Shape;12;p19"/>
          <p:cNvSpPr/>
          <p:nvPr/>
        </p:nvSpPr>
        <p:spPr>
          <a:xfrm>
            <a:off x="0" y="0"/>
            <a:ext cx="7033680" cy="6887160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" name="Google Shape;13;p1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"/>
          <p:cNvSpPr/>
          <p:nvPr/>
        </p:nvSpPr>
        <p:spPr>
          <a:xfrm flipH="1" rot="10800000">
            <a:off x="0" y="1227240"/>
            <a:ext cx="12197880" cy="115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575">
            <a:solidFill>
              <a:srgbClr val="DD7E0E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21"/>
          <p:cNvSpPr/>
          <p:nvPr/>
        </p:nvSpPr>
        <p:spPr>
          <a:xfrm>
            <a:off x="-3960" y="6789960"/>
            <a:ext cx="12197880" cy="6588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F3A4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1"/>
          <p:cNvSpPr/>
          <p:nvPr/>
        </p:nvSpPr>
        <p:spPr>
          <a:xfrm>
            <a:off x="-28800" y="-14040"/>
            <a:ext cx="12228119" cy="68943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1"/>
          <p:cNvSpPr/>
          <p:nvPr/>
        </p:nvSpPr>
        <p:spPr>
          <a:xfrm>
            <a:off x="-27000" y="-5400"/>
            <a:ext cx="268200" cy="113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1"/>
          <p:cNvSpPr/>
          <p:nvPr/>
        </p:nvSpPr>
        <p:spPr>
          <a:xfrm>
            <a:off x="-7920" y="14040"/>
            <a:ext cx="12189960" cy="1110960"/>
          </a:xfrm>
          <a:prstGeom prst="rect">
            <a:avLst/>
          </a:prstGeom>
          <a:noFill/>
          <a:ln cap="flat" cmpd="sng" w="38100">
            <a:solidFill>
              <a:srgbClr val="F098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1"/>
          <p:cNvSpPr/>
          <p:nvPr/>
        </p:nvSpPr>
        <p:spPr>
          <a:xfrm rot="5400000">
            <a:off x="-149400" y="394920"/>
            <a:ext cx="726120" cy="348480"/>
          </a:xfrm>
          <a:prstGeom prst="triangle">
            <a:avLst>
              <a:gd fmla="val 50000" name="adj"/>
            </a:avLst>
          </a:prstGeom>
          <a:solidFill>
            <a:srgbClr val="F098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1"/>
          <p:cNvSpPr/>
          <p:nvPr/>
        </p:nvSpPr>
        <p:spPr>
          <a:xfrm>
            <a:off x="12140640" y="-24480"/>
            <a:ext cx="60120" cy="6894360"/>
          </a:xfrm>
          <a:prstGeom prst="rect">
            <a:avLst/>
          </a:prstGeom>
          <a:solidFill>
            <a:srgbClr val="F098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1"/>
          <p:cNvSpPr/>
          <p:nvPr/>
        </p:nvSpPr>
        <p:spPr>
          <a:xfrm>
            <a:off x="-27000" y="14040"/>
            <a:ext cx="60120" cy="6855840"/>
          </a:xfrm>
          <a:prstGeom prst="rect">
            <a:avLst/>
          </a:prstGeom>
          <a:solidFill>
            <a:srgbClr val="F098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1"/>
          <p:cNvSpPr/>
          <p:nvPr/>
        </p:nvSpPr>
        <p:spPr>
          <a:xfrm rot="-5400000">
            <a:off x="6057000" y="-6104160"/>
            <a:ext cx="60120" cy="12228119"/>
          </a:xfrm>
          <a:prstGeom prst="rect">
            <a:avLst/>
          </a:prstGeom>
          <a:solidFill>
            <a:srgbClr val="F098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1"/>
          <p:cNvSpPr/>
          <p:nvPr/>
        </p:nvSpPr>
        <p:spPr>
          <a:xfrm rot="-5400000">
            <a:off x="6028200" y="756720"/>
            <a:ext cx="60120" cy="12170520"/>
          </a:xfrm>
          <a:prstGeom prst="rect">
            <a:avLst/>
          </a:prstGeom>
          <a:solidFill>
            <a:srgbClr val="F098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1"/>
          <p:cNvSpPr/>
          <p:nvPr/>
        </p:nvSpPr>
        <p:spPr>
          <a:xfrm>
            <a:off x="-7920" y="6595920"/>
            <a:ext cx="249120" cy="259920"/>
          </a:xfrm>
          <a:prstGeom prst="rect">
            <a:avLst/>
          </a:prstGeom>
          <a:solidFill>
            <a:srgbClr val="F098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1"/>
          <p:cNvSpPr/>
          <p:nvPr/>
        </p:nvSpPr>
        <p:spPr>
          <a:xfrm rot="2127600">
            <a:off x="11759040" y="5795280"/>
            <a:ext cx="567360" cy="15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1"/>
          <p:cNvSpPr/>
          <p:nvPr/>
        </p:nvSpPr>
        <p:spPr>
          <a:xfrm rot="-1725000">
            <a:off x="11916720" y="-323280"/>
            <a:ext cx="567360" cy="15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1"/>
          <p:cNvSpPr/>
          <p:nvPr/>
        </p:nvSpPr>
        <p:spPr>
          <a:xfrm rot="-1644600">
            <a:off x="11855520" y="-176400"/>
            <a:ext cx="179640" cy="1494360"/>
          </a:xfrm>
          <a:prstGeom prst="rect">
            <a:avLst/>
          </a:prstGeom>
          <a:solidFill>
            <a:srgbClr val="F098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1"/>
          <p:cNvSpPr/>
          <p:nvPr/>
        </p:nvSpPr>
        <p:spPr>
          <a:xfrm rot="2208600">
            <a:off x="11751120" y="5655240"/>
            <a:ext cx="179640" cy="1494360"/>
          </a:xfrm>
          <a:prstGeom prst="rect">
            <a:avLst/>
          </a:prstGeom>
          <a:solidFill>
            <a:srgbClr val="F098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1"/>
          <p:cNvSpPr/>
          <p:nvPr/>
        </p:nvSpPr>
        <p:spPr>
          <a:xfrm rot="-5400000">
            <a:off x="10775160" y="4071960"/>
            <a:ext cx="1698120" cy="734148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1"/>
          <p:cNvSpPr/>
          <p:nvPr/>
        </p:nvSpPr>
        <p:spPr>
          <a:xfrm>
            <a:off x="12192120" y="-338040"/>
            <a:ext cx="1664640" cy="734148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1"/>
          <p:cNvSpPr/>
          <p:nvPr/>
        </p:nvSpPr>
        <p:spPr>
          <a:xfrm rot="-5400000">
            <a:off x="10393920" y="-4550760"/>
            <a:ext cx="1698120" cy="734148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691640" y="135720"/>
            <a:ext cx="867240" cy="86724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2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/>
          <p:nvPr/>
        </p:nvSpPr>
        <p:spPr>
          <a:xfrm>
            <a:off x="0" y="-14040"/>
            <a:ext cx="12189960" cy="6869880"/>
          </a:xfrm>
          <a:prstGeom prst="rect">
            <a:avLst/>
          </a:prstGeom>
          <a:solidFill>
            <a:srgbClr val="FF4343"/>
          </a:solidFill>
          <a:ln cap="flat" cmpd="sng" w="12700">
            <a:solidFill>
              <a:srgbClr val="78846A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5"/>
          <p:cNvSpPr/>
          <p:nvPr/>
        </p:nvSpPr>
        <p:spPr>
          <a:xfrm>
            <a:off x="304920" y="-14040"/>
            <a:ext cx="10970280" cy="6883560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3921"/>
            </a:srgbClr>
          </a:solidFill>
          <a:ln>
            <a:noFill/>
          </a:ln>
        </p:spPr>
      </p:sp>
      <p:sp>
        <p:nvSpPr>
          <p:cNvPr id="146" name="Google Shape;146;p25"/>
          <p:cNvSpPr/>
          <p:nvPr/>
        </p:nvSpPr>
        <p:spPr>
          <a:xfrm>
            <a:off x="0" y="-14040"/>
            <a:ext cx="10970280" cy="6883560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7" name="Google Shape;147;p2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hyperlink" Target="https://codeutnfra.github.io/programacion_2_laboratorio_2_apuntes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hyperlink" Target="https://codeutnfra.github.io/programacion_2_laboratorio_2_apunte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720" y="274680"/>
            <a:ext cx="3314160" cy="331416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"/>
          <p:cNvSpPr txBox="1"/>
          <p:nvPr>
            <p:ph idx="4294967295" type="title"/>
          </p:nvPr>
        </p:nvSpPr>
        <p:spPr>
          <a:xfrm>
            <a:off x="7370640" y="1257840"/>
            <a:ext cx="4705560" cy="13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s-ES" sz="4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Programación y Laboratorio II</a:t>
            </a:r>
            <a:r>
              <a:rPr b="1" i="0" lang="es-ES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360" y="426960"/>
            <a:ext cx="3314160" cy="331416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"/>
          <p:cNvSpPr/>
          <p:nvPr/>
        </p:nvSpPr>
        <p:spPr>
          <a:xfrm>
            <a:off x="9221400" y="4659120"/>
            <a:ext cx="2968560" cy="20275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"/>
          <p:cNvSpPr txBox="1"/>
          <p:nvPr>
            <p:ph idx="4294967295" type="title"/>
          </p:nvPr>
        </p:nvSpPr>
        <p:spPr>
          <a:xfrm>
            <a:off x="1022225" y="4350250"/>
            <a:ext cx="5983800" cy="13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s-ES" sz="4800" u="none" cap="none" strike="noStrike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Clase 04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3600">
                <a:latin typeface="Roboto"/>
                <a:ea typeface="Roboto"/>
                <a:cs typeface="Roboto"/>
                <a:sym typeface="Roboto"/>
              </a:rPr>
              <a:t>Sobrecarga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"/>
          <p:cNvSpPr txBox="1"/>
          <p:nvPr>
            <p:ph idx="4294967295" type="title"/>
          </p:nvPr>
        </p:nvSpPr>
        <p:spPr>
          <a:xfrm>
            <a:off x="385920" y="-93960"/>
            <a:ext cx="99696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ES" sz="38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Sobrecarga de operadores</a:t>
            </a:r>
            <a:endParaRPr b="0" i="0" sz="3800" u="none" cap="none" strike="noStrike">
              <a:solidFill>
                <a:srgbClr val="DD7E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2"/>
          <p:cNvSpPr txBox="1"/>
          <p:nvPr/>
        </p:nvSpPr>
        <p:spPr>
          <a:xfrm>
            <a:off x="7177497" y="1881067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2"/>
          <p:cNvSpPr txBox="1"/>
          <p:nvPr/>
        </p:nvSpPr>
        <p:spPr>
          <a:xfrm>
            <a:off x="385925" y="1485900"/>
            <a:ext cx="10695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>
                <a:solidFill>
                  <a:srgbClr val="1C1E21"/>
                </a:solidFill>
                <a:latin typeface="Roboto"/>
                <a:ea typeface="Roboto"/>
                <a:cs typeface="Roboto"/>
                <a:sym typeface="Roboto"/>
              </a:rPr>
              <a:t>Una clase puede proporcionar la implementación personalizada de una operación en caso de que uno o ambos operandos sean del tipo de la clase.</a:t>
            </a:r>
            <a:endParaRPr sz="2100">
              <a:solidFill>
                <a:srgbClr val="19191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8" name="Google Shape;29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22325" y="1984150"/>
            <a:ext cx="13236650" cy="349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15179991e_0_76"/>
          <p:cNvSpPr txBox="1"/>
          <p:nvPr>
            <p:ph idx="4294967295" type="title"/>
          </p:nvPr>
        </p:nvSpPr>
        <p:spPr>
          <a:xfrm>
            <a:off x="385920" y="-93960"/>
            <a:ext cx="99696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ES" sz="38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Sobrecarga de Operadores de </a:t>
            </a:r>
            <a:r>
              <a:rPr b="1" lang="es-ES" sz="38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conversión</a:t>
            </a:r>
            <a:endParaRPr b="0" i="0" sz="3800" u="none" cap="none" strike="noStrike">
              <a:solidFill>
                <a:srgbClr val="DD7E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1215179991e_0_76"/>
          <p:cNvSpPr txBox="1"/>
          <p:nvPr/>
        </p:nvSpPr>
        <p:spPr>
          <a:xfrm>
            <a:off x="7177497" y="1881067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1215179991e_0_76"/>
          <p:cNvSpPr txBox="1"/>
          <p:nvPr/>
        </p:nvSpPr>
        <p:spPr>
          <a:xfrm>
            <a:off x="385925" y="1485900"/>
            <a:ext cx="117054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>
                <a:solidFill>
                  <a:srgbClr val="1C1E21"/>
                </a:solidFill>
                <a:latin typeface="Roboto"/>
                <a:ea typeface="Roboto"/>
                <a:cs typeface="Roboto"/>
                <a:sym typeface="Roboto"/>
              </a:rPr>
              <a:t>Una Clase puede definir una conversión implícita o explícita personalizada desde o hacia otro tipo.</a:t>
            </a:r>
            <a:endParaRPr sz="2100">
              <a:solidFill>
                <a:srgbClr val="19191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1C1E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7" name="Google Shape;307;g1215179991e_0_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2700" y="1698900"/>
            <a:ext cx="9257425" cy="331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g1215179991e_0_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52700" y="4000300"/>
            <a:ext cx="9257425" cy="3310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9" name="Google Shape;309;g1215179991e_0_76"/>
          <p:cNvCxnSpPr/>
          <p:nvPr/>
        </p:nvCxnSpPr>
        <p:spPr>
          <a:xfrm rot="10800000">
            <a:off x="8449988" y="3354300"/>
            <a:ext cx="1085700" cy="0"/>
          </a:xfrm>
          <a:prstGeom prst="straightConnector1">
            <a:avLst/>
          </a:prstGeom>
          <a:noFill/>
          <a:ln cap="flat" cmpd="sng" w="9525">
            <a:solidFill>
              <a:srgbClr val="DD7E0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0" name="Google Shape;310;g1215179991e_0_76"/>
          <p:cNvCxnSpPr/>
          <p:nvPr/>
        </p:nvCxnSpPr>
        <p:spPr>
          <a:xfrm rot="10800000">
            <a:off x="8449988" y="5655700"/>
            <a:ext cx="1085700" cy="0"/>
          </a:xfrm>
          <a:prstGeom prst="straightConnector1">
            <a:avLst/>
          </a:prstGeom>
          <a:noFill/>
          <a:ln cap="flat" cmpd="sng" w="9525">
            <a:solidFill>
              <a:srgbClr val="DD7E0E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1" name="Google Shape;311;g1215179991e_0_76"/>
          <p:cNvSpPr txBox="1"/>
          <p:nvPr/>
        </p:nvSpPr>
        <p:spPr>
          <a:xfrm>
            <a:off x="9736100" y="3154200"/>
            <a:ext cx="70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/>
              <a:t>IMPLÍCITA</a:t>
            </a:r>
            <a:endParaRPr b="1"/>
          </a:p>
        </p:txBody>
      </p:sp>
      <p:sp>
        <p:nvSpPr>
          <p:cNvPr id="312" name="Google Shape;312;g1215179991e_0_76"/>
          <p:cNvSpPr txBox="1"/>
          <p:nvPr/>
        </p:nvSpPr>
        <p:spPr>
          <a:xfrm>
            <a:off x="9736100" y="54762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chemeClr val="dk1"/>
                </a:solidFill>
              </a:rPr>
              <a:t>EXPLÍCITA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7"/>
          <p:cNvSpPr txBox="1"/>
          <p:nvPr>
            <p:ph idx="4294967295" type="title"/>
          </p:nvPr>
        </p:nvSpPr>
        <p:spPr>
          <a:xfrm>
            <a:off x="1117800" y="1412280"/>
            <a:ext cx="7096680" cy="13262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s-ES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Ejercicios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7"/>
          <p:cNvSpPr txBox="1"/>
          <p:nvPr>
            <p:ph idx="4294967295" type="body"/>
          </p:nvPr>
        </p:nvSpPr>
        <p:spPr>
          <a:xfrm>
            <a:off x="1117800" y="3225960"/>
            <a:ext cx="7096680" cy="1475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406439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I01 - </a:t>
            </a:r>
            <a:r>
              <a:rPr lang="es-ES" sz="2800">
                <a:latin typeface="Roboto"/>
                <a:ea typeface="Roboto"/>
                <a:cs typeface="Roboto"/>
                <a:sym typeface="Roboto"/>
              </a:rPr>
              <a:t>Sumador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-406439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•"/>
            </a:pPr>
            <a:r>
              <a:rPr lang="es-ES" sz="2800">
                <a:latin typeface="Roboto"/>
                <a:ea typeface="Roboto"/>
                <a:cs typeface="Roboto"/>
                <a:sym typeface="Roboto"/>
              </a:rPr>
              <a:t>C02 - La </a:t>
            </a:r>
            <a:r>
              <a:rPr lang="es-ES" sz="2800">
                <a:latin typeface="Roboto"/>
                <a:ea typeface="Roboto"/>
                <a:cs typeface="Roboto"/>
                <a:sym typeface="Roboto"/>
              </a:rPr>
              <a:t>estantería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0" lvl="0" marL="22856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2120" y="1456920"/>
            <a:ext cx="2855520" cy="168372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7"/>
          <p:cNvSpPr/>
          <p:nvPr/>
        </p:nvSpPr>
        <p:spPr>
          <a:xfrm>
            <a:off x="748440" y="5292720"/>
            <a:ext cx="9002520" cy="53568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s-ES" sz="22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https://codeutnfra.github.io/programacion_2_laboratorio_2_apuntes/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8"/>
          <p:cNvSpPr txBox="1"/>
          <p:nvPr>
            <p:ph idx="4294967295" type="title"/>
          </p:nvPr>
        </p:nvSpPr>
        <p:spPr>
          <a:xfrm>
            <a:off x="1117800" y="1412280"/>
            <a:ext cx="7096680" cy="13262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s-ES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Tarea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8"/>
          <p:cNvSpPr txBox="1"/>
          <p:nvPr>
            <p:ph idx="4294967295" type="body"/>
          </p:nvPr>
        </p:nvSpPr>
        <p:spPr>
          <a:xfrm>
            <a:off x="1117800" y="3225960"/>
            <a:ext cx="7096680" cy="1475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406439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ES" sz="2800">
                <a:latin typeface="Roboto"/>
                <a:ea typeface="Roboto"/>
                <a:cs typeface="Roboto"/>
                <a:sym typeface="Roboto"/>
              </a:rPr>
              <a:t>I02 - Cotizador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-406439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•"/>
            </a:pPr>
            <a:r>
              <a:rPr lang="es-ES" sz="2800">
                <a:latin typeface="Roboto"/>
                <a:ea typeface="Roboto"/>
                <a:cs typeface="Roboto"/>
                <a:sym typeface="Roboto"/>
              </a:rPr>
              <a:t>C01 - Conversor binario recargado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-406439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•"/>
            </a:pPr>
            <a:r>
              <a:rPr lang="es-ES" sz="2800">
                <a:latin typeface="Roboto"/>
                <a:ea typeface="Roboto"/>
                <a:cs typeface="Roboto"/>
                <a:sym typeface="Roboto"/>
              </a:rPr>
              <a:t>A01 - Fahrenheit 451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2120" y="1456920"/>
            <a:ext cx="2855520" cy="168372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8"/>
          <p:cNvSpPr/>
          <p:nvPr/>
        </p:nvSpPr>
        <p:spPr>
          <a:xfrm>
            <a:off x="748440" y="5292720"/>
            <a:ext cx="9002520" cy="53568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s-ES" sz="22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https://codeutnfra.github.io/programacion_2_laboratorio_2_apuntes/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"/>
          <p:cNvSpPr txBox="1"/>
          <p:nvPr>
            <p:ph idx="4294967295" type="title"/>
          </p:nvPr>
        </p:nvSpPr>
        <p:spPr>
          <a:xfrm>
            <a:off x="385920" y="-93960"/>
            <a:ext cx="9007560" cy="1326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s-ES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Temario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"/>
          <p:cNvSpPr/>
          <p:nvPr/>
        </p:nvSpPr>
        <p:spPr>
          <a:xfrm>
            <a:off x="385926" y="1405450"/>
            <a:ext cx="6906300" cy="4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-ES" sz="1800">
                <a:latin typeface="Roboto"/>
                <a:ea typeface="Roboto"/>
                <a:cs typeface="Roboto"/>
                <a:sym typeface="Roboto"/>
              </a:rPr>
              <a:t>Sobrecarga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79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</a:pPr>
            <a:r>
              <a:rPr b="0" i="0" lang="es-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¿Qué es </a:t>
            </a:r>
            <a:r>
              <a:rPr lang="es-ES" sz="1800">
                <a:latin typeface="Roboto"/>
                <a:ea typeface="Roboto"/>
                <a:cs typeface="Roboto"/>
                <a:sym typeface="Roboto"/>
              </a:rPr>
              <a:t>la sobrecarga</a:t>
            </a:r>
            <a:r>
              <a:rPr b="0" i="0" lang="es-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3079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s-ES" sz="1800">
                <a:latin typeface="Roboto"/>
                <a:ea typeface="Roboto"/>
                <a:cs typeface="Roboto"/>
                <a:sym typeface="Roboto"/>
              </a:rPr>
              <a:t>Sobrecarga de métodos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3079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s-ES" sz="1800">
                <a:latin typeface="Roboto"/>
                <a:ea typeface="Roboto"/>
                <a:cs typeface="Roboto"/>
                <a:sym typeface="Roboto"/>
              </a:rPr>
              <a:t>Sobrecarga de constructores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3079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s-ES" sz="1800">
                <a:latin typeface="Roboto"/>
                <a:ea typeface="Roboto"/>
                <a:cs typeface="Roboto"/>
                <a:sym typeface="Roboto"/>
              </a:rPr>
              <a:t>Sobrecarga de operadores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3079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s-ES" sz="1800">
                <a:latin typeface="Roboto"/>
                <a:ea typeface="Roboto"/>
                <a:cs typeface="Roboto"/>
                <a:sym typeface="Roboto"/>
              </a:rPr>
              <a:t>Operadores de conversión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"/>
          <p:cNvSpPr txBox="1"/>
          <p:nvPr>
            <p:ph idx="4294967295" type="title"/>
          </p:nvPr>
        </p:nvSpPr>
        <p:spPr>
          <a:xfrm>
            <a:off x="540000" y="3354120"/>
            <a:ext cx="5600880" cy="29876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s-ES" sz="7200" u="none" cap="none" strike="noStrike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br>
              <a:rPr b="0" i="0" lang="es-ES" sz="1800" u="none" cap="none" strike="noStrike"/>
            </a:br>
            <a:r>
              <a:rPr lang="es-ES" sz="3600">
                <a:latin typeface="Roboto"/>
                <a:ea typeface="Roboto"/>
                <a:cs typeface="Roboto"/>
                <a:sym typeface="Roboto"/>
              </a:rPr>
              <a:t>Sobrecarga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75" y="184580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000" y="781425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"/>
          <p:cNvSpPr txBox="1"/>
          <p:nvPr/>
        </p:nvSpPr>
        <p:spPr>
          <a:xfrm>
            <a:off x="2296150" y="675225"/>
            <a:ext cx="69768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4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¿Qué es la </a:t>
            </a:r>
            <a:r>
              <a:rPr lang="es-ES" sz="45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Sobrecarga</a:t>
            </a:r>
            <a:r>
              <a:rPr b="0" i="0" lang="es-ES" sz="4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b="0" i="0" sz="4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4"/>
          <p:cNvSpPr txBox="1"/>
          <p:nvPr/>
        </p:nvSpPr>
        <p:spPr>
          <a:xfrm>
            <a:off x="305900" y="2201975"/>
            <a:ext cx="9658500" cy="45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700">
                <a:solidFill>
                  <a:srgbClr val="1D1C1D"/>
                </a:solidFill>
                <a:highlight>
                  <a:srgbClr val="FFFFFF"/>
                </a:highlight>
              </a:rPr>
              <a:t>La </a:t>
            </a:r>
            <a:r>
              <a:rPr b="1" lang="es-ES" sz="2700">
                <a:solidFill>
                  <a:srgbClr val="1D1C1D"/>
                </a:solidFill>
                <a:highlight>
                  <a:srgbClr val="FFFFFF"/>
                </a:highlight>
              </a:rPr>
              <a:t>Sobrecarga </a:t>
            </a:r>
            <a:r>
              <a:rPr lang="es-ES" sz="2700">
                <a:solidFill>
                  <a:srgbClr val="1D1C1D"/>
                </a:solidFill>
                <a:highlight>
                  <a:srgbClr val="FFFFFF"/>
                </a:highlight>
              </a:rPr>
              <a:t>es una de las </a:t>
            </a:r>
            <a:r>
              <a:rPr lang="es-ES" sz="2700">
                <a:solidFill>
                  <a:srgbClr val="1D1C1D"/>
                </a:solidFill>
                <a:highlight>
                  <a:srgbClr val="FFFFFF"/>
                </a:highlight>
              </a:rPr>
              <a:t>técnicas</a:t>
            </a:r>
            <a:r>
              <a:rPr lang="es-ES" sz="2700">
                <a:solidFill>
                  <a:srgbClr val="1D1C1D"/>
                </a:solidFill>
                <a:highlight>
                  <a:srgbClr val="FFFFFF"/>
                </a:highlight>
              </a:rPr>
              <a:t> </a:t>
            </a:r>
            <a:r>
              <a:rPr lang="es-ES" sz="2700">
                <a:solidFill>
                  <a:srgbClr val="1D1C1D"/>
                </a:solidFill>
                <a:highlight>
                  <a:srgbClr val="FFFFFF"/>
                </a:highlight>
              </a:rPr>
              <a:t>más</a:t>
            </a:r>
            <a:r>
              <a:rPr lang="es-ES" sz="2700">
                <a:solidFill>
                  <a:srgbClr val="1D1C1D"/>
                </a:solidFill>
                <a:highlight>
                  <a:srgbClr val="FFFFFF"/>
                </a:highlight>
              </a:rPr>
              <a:t> importantes para mejorar la usabilidad, la productividad y la legibilidad de nuestro </a:t>
            </a:r>
            <a:r>
              <a:rPr lang="es-ES" sz="2700">
                <a:solidFill>
                  <a:srgbClr val="1D1C1D"/>
                </a:solidFill>
                <a:highlight>
                  <a:srgbClr val="FFFFFF"/>
                </a:highlight>
              </a:rPr>
              <a:t>código</a:t>
            </a:r>
            <a:r>
              <a:rPr lang="es-ES" sz="2700">
                <a:solidFill>
                  <a:srgbClr val="1D1C1D"/>
                </a:solidFill>
                <a:highlight>
                  <a:srgbClr val="FFFFFF"/>
                </a:highlight>
              </a:rPr>
              <a:t>. </a:t>
            </a:r>
            <a:r>
              <a:rPr lang="es-ES" sz="2700">
                <a:solidFill>
                  <a:srgbClr val="1D1C1D"/>
                </a:solidFill>
                <a:highlight>
                  <a:srgbClr val="FFFFFF"/>
                </a:highlight>
              </a:rPr>
              <a:t>Permite</a:t>
            </a:r>
            <a:r>
              <a:rPr lang="es-ES" sz="2700">
                <a:solidFill>
                  <a:srgbClr val="1D1C1D"/>
                </a:solidFill>
                <a:highlight>
                  <a:srgbClr val="FFFFFF"/>
                </a:highlight>
              </a:rPr>
              <a:t> declarar </a:t>
            </a:r>
            <a:r>
              <a:rPr b="1" lang="es-ES" sz="2700">
                <a:solidFill>
                  <a:srgbClr val="1D1C1D"/>
                </a:solidFill>
                <a:highlight>
                  <a:srgbClr val="FFFFFF"/>
                </a:highlight>
              </a:rPr>
              <a:t>miembros con el mismo nombre</a:t>
            </a:r>
            <a:r>
              <a:rPr lang="es-ES" sz="2700">
                <a:solidFill>
                  <a:srgbClr val="1D1C1D"/>
                </a:solidFill>
                <a:highlight>
                  <a:srgbClr val="FFFFFF"/>
                </a:highlight>
              </a:rPr>
              <a:t> en la misma clase, siempre y cuando tengan </a:t>
            </a:r>
            <a:r>
              <a:rPr b="1" lang="es-ES" sz="2700">
                <a:solidFill>
                  <a:srgbClr val="1D1C1D"/>
                </a:solidFill>
                <a:highlight>
                  <a:srgbClr val="FFFFFF"/>
                </a:highlight>
              </a:rPr>
              <a:t>distintos conjuntos de </a:t>
            </a:r>
            <a:r>
              <a:rPr b="1" lang="es-ES" sz="2700">
                <a:solidFill>
                  <a:srgbClr val="1D1C1D"/>
                </a:solidFill>
                <a:highlight>
                  <a:srgbClr val="FFFFFF"/>
                </a:highlight>
              </a:rPr>
              <a:t>parámetros</a:t>
            </a:r>
            <a:r>
              <a:rPr lang="es-ES" sz="2700">
                <a:solidFill>
                  <a:srgbClr val="1D1C1D"/>
                </a:solidFill>
                <a:highlight>
                  <a:srgbClr val="FFFFFF"/>
                </a:highlight>
              </a:rPr>
              <a:t>.</a:t>
            </a:r>
            <a:endParaRPr i="0" sz="2700" u="none" cap="none" strike="noStrike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b="0" i="0" lang="es-ES" sz="3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3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000" y="822975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5"/>
          <p:cNvSpPr txBox="1"/>
          <p:nvPr/>
        </p:nvSpPr>
        <p:spPr>
          <a:xfrm>
            <a:off x="2296150" y="675225"/>
            <a:ext cx="73179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45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Miembros sobrecargables</a:t>
            </a:r>
            <a:endParaRPr b="0" i="0" sz="4500" u="none" cap="none" strike="noStrike">
              <a:solidFill>
                <a:srgbClr val="DD7E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5"/>
          <p:cNvSpPr txBox="1"/>
          <p:nvPr/>
        </p:nvSpPr>
        <p:spPr>
          <a:xfrm>
            <a:off x="1826357" y="3041304"/>
            <a:ext cx="32376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700">
                <a:solidFill>
                  <a:srgbClr val="DD7E0E"/>
                </a:solidFill>
              </a:rPr>
              <a:t>MÉTODOS</a:t>
            </a:r>
            <a:endParaRPr b="1" sz="2700">
              <a:solidFill>
                <a:srgbClr val="DD7E0E"/>
              </a:solidFill>
            </a:endParaRPr>
          </a:p>
        </p:txBody>
      </p:sp>
      <p:sp>
        <p:nvSpPr>
          <p:cNvPr id="235" name="Google Shape;235;p5"/>
          <p:cNvSpPr txBox="1"/>
          <p:nvPr/>
        </p:nvSpPr>
        <p:spPr>
          <a:xfrm>
            <a:off x="6444475" y="3041300"/>
            <a:ext cx="34503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700">
                <a:solidFill>
                  <a:srgbClr val="DD7E0E"/>
                </a:solidFill>
              </a:rPr>
              <a:t>CONSTRUCTORES</a:t>
            </a:r>
            <a:endParaRPr b="1" sz="2700">
              <a:solidFill>
                <a:srgbClr val="DD7E0E"/>
              </a:solidFill>
            </a:endParaRPr>
          </a:p>
        </p:txBody>
      </p:sp>
      <p:sp>
        <p:nvSpPr>
          <p:cNvPr id="236" name="Google Shape;236;p5"/>
          <p:cNvSpPr txBox="1"/>
          <p:nvPr/>
        </p:nvSpPr>
        <p:spPr>
          <a:xfrm>
            <a:off x="6444480" y="5682096"/>
            <a:ext cx="32376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700">
                <a:solidFill>
                  <a:srgbClr val="DD7E0E"/>
                </a:solidFill>
              </a:rPr>
              <a:t>INDEXADORES</a:t>
            </a:r>
            <a:endParaRPr b="1" sz="2700">
              <a:solidFill>
                <a:srgbClr val="DD7E0E"/>
              </a:solidFill>
            </a:endParaRPr>
          </a:p>
        </p:txBody>
      </p:sp>
      <p:sp>
        <p:nvSpPr>
          <p:cNvPr id="237" name="Google Shape;237;p5"/>
          <p:cNvSpPr txBox="1"/>
          <p:nvPr/>
        </p:nvSpPr>
        <p:spPr>
          <a:xfrm>
            <a:off x="1793075" y="5682096"/>
            <a:ext cx="32376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700">
                <a:solidFill>
                  <a:srgbClr val="DD7E0E"/>
                </a:solidFill>
              </a:rPr>
              <a:t>OPERADORES</a:t>
            </a:r>
            <a:endParaRPr b="1" sz="2700">
              <a:solidFill>
                <a:srgbClr val="DD7E0E"/>
              </a:solidFill>
            </a:endParaRPr>
          </a:p>
        </p:txBody>
      </p:sp>
      <p:sp>
        <p:nvSpPr>
          <p:cNvPr id="238" name="Google Shape;238;p5"/>
          <p:cNvSpPr txBox="1"/>
          <p:nvPr/>
        </p:nvSpPr>
        <p:spPr>
          <a:xfrm>
            <a:off x="2834468" y="2141050"/>
            <a:ext cx="12213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900">
                <a:solidFill>
                  <a:srgbClr val="101122"/>
                </a:solidFill>
                <a:latin typeface="Fjalla One"/>
                <a:ea typeface="Fjalla One"/>
                <a:cs typeface="Fjalla One"/>
                <a:sym typeface="Fjalla One"/>
              </a:rPr>
              <a:t>01.</a:t>
            </a:r>
            <a:endParaRPr b="1" sz="2900">
              <a:solidFill>
                <a:srgbClr val="10112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39" name="Google Shape;239;p5"/>
          <p:cNvSpPr txBox="1"/>
          <p:nvPr/>
        </p:nvSpPr>
        <p:spPr>
          <a:xfrm>
            <a:off x="7452557" y="2141050"/>
            <a:ext cx="12213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900">
                <a:solidFill>
                  <a:srgbClr val="101122"/>
                </a:solidFill>
                <a:latin typeface="Fjalla One"/>
                <a:ea typeface="Fjalla One"/>
                <a:cs typeface="Fjalla One"/>
                <a:sym typeface="Fjalla One"/>
              </a:rPr>
              <a:t>02.</a:t>
            </a:r>
            <a:endParaRPr b="1" sz="2900">
              <a:solidFill>
                <a:srgbClr val="10112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40" name="Google Shape;240;p5"/>
          <p:cNvSpPr txBox="1"/>
          <p:nvPr/>
        </p:nvSpPr>
        <p:spPr>
          <a:xfrm>
            <a:off x="2801117" y="4781842"/>
            <a:ext cx="12213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900">
                <a:solidFill>
                  <a:srgbClr val="101122"/>
                </a:solidFill>
                <a:latin typeface="Fjalla One"/>
                <a:ea typeface="Fjalla One"/>
                <a:cs typeface="Fjalla One"/>
                <a:sym typeface="Fjalla One"/>
              </a:rPr>
              <a:t>03.</a:t>
            </a:r>
            <a:endParaRPr b="1" sz="2900">
              <a:solidFill>
                <a:srgbClr val="10112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41" name="Google Shape;241;p5"/>
          <p:cNvSpPr txBox="1"/>
          <p:nvPr/>
        </p:nvSpPr>
        <p:spPr>
          <a:xfrm>
            <a:off x="7452592" y="4781842"/>
            <a:ext cx="12213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900">
                <a:solidFill>
                  <a:srgbClr val="101122"/>
                </a:solidFill>
                <a:latin typeface="Fjalla One"/>
                <a:ea typeface="Fjalla One"/>
                <a:cs typeface="Fjalla One"/>
                <a:sym typeface="Fjalla One"/>
              </a:rPr>
              <a:t>04.</a:t>
            </a:r>
            <a:endParaRPr b="1" sz="2900">
              <a:solidFill>
                <a:srgbClr val="10112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8"/>
          <p:cNvSpPr txBox="1"/>
          <p:nvPr>
            <p:ph idx="4294967295" type="title"/>
          </p:nvPr>
        </p:nvSpPr>
        <p:spPr>
          <a:xfrm>
            <a:off x="385920" y="-93960"/>
            <a:ext cx="99696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ES" sz="38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Sobrecarga de </a:t>
            </a:r>
            <a:r>
              <a:rPr b="1" lang="es-ES" sz="38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métodos</a:t>
            </a:r>
            <a:endParaRPr b="0" i="0" sz="3800" u="none" cap="none" strike="noStrike">
              <a:solidFill>
                <a:srgbClr val="DD7E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8"/>
          <p:cNvSpPr txBox="1"/>
          <p:nvPr/>
        </p:nvSpPr>
        <p:spPr>
          <a:xfrm>
            <a:off x="7177497" y="1881067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8"/>
          <p:cNvSpPr txBox="1"/>
          <p:nvPr/>
        </p:nvSpPr>
        <p:spPr>
          <a:xfrm>
            <a:off x="385925" y="1462225"/>
            <a:ext cx="115932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>
                <a:solidFill>
                  <a:srgbClr val="191919"/>
                </a:solidFill>
              </a:rPr>
              <a:t>Utilizamos la sobrecarga para crear varios métodos con el mismo nombre pero con distintos parámetros:</a:t>
            </a:r>
            <a:endParaRPr sz="21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9191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9191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8"/>
          <p:cNvSpPr txBox="1"/>
          <p:nvPr/>
        </p:nvSpPr>
        <p:spPr>
          <a:xfrm>
            <a:off x="7827200" y="2376400"/>
            <a:ext cx="3892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2100"/>
              <a:t>Cantidad de los </a:t>
            </a:r>
            <a:r>
              <a:rPr lang="es-ES" sz="2100"/>
              <a:t>parámetros</a:t>
            </a:r>
            <a:endParaRPr i="0" sz="2100" u="none" cap="none" strike="noStrike">
              <a:solidFill>
                <a:srgbClr val="000000"/>
              </a:solidFill>
            </a:endParaRPr>
          </a:p>
        </p:txBody>
      </p:sp>
      <p:sp>
        <p:nvSpPr>
          <p:cNvPr id="251" name="Google Shape;251;p8"/>
          <p:cNvSpPr txBox="1"/>
          <p:nvPr/>
        </p:nvSpPr>
        <p:spPr>
          <a:xfrm>
            <a:off x="7827200" y="4028350"/>
            <a:ext cx="378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2100"/>
              <a:t>Tipo de los </a:t>
            </a:r>
            <a:r>
              <a:rPr lang="es-ES" sz="2100"/>
              <a:t>parámetros</a:t>
            </a:r>
            <a:endParaRPr i="0" sz="2100" u="none" cap="none" strike="noStrike">
              <a:solidFill>
                <a:srgbClr val="000000"/>
              </a:solidFill>
            </a:endParaRPr>
          </a:p>
        </p:txBody>
      </p:sp>
      <p:sp>
        <p:nvSpPr>
          <p:cNvPr id="252" name="Google Shape;252;p8"/>
          <p:cNvSpPr txBox="1"/>
          <p:nvPr/>
        </p:nvSpPr>
        <p:spPr>
          <a:xfrm>
            <a:off x="7827200" y="5515825"/>
            <a:ext cx="378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2100"/>
              <a:t>Orden de los </a:t>
            </a:r>
            <a:r>
              <a:rPr lang="es-ES" sz="2100"/>
              <a:t>parámetros</a:t>
            </a:r>
            <a:endParaRPr i="0" sz="21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253" name="Google Shape;253;p8"/>
          <p:cNvCxnSpPr/>
          <p:nvPr/>
        </p:nvCxnSpPr>
        <p:spPr>
          <a:xfrm rot="10800000">
            <a:off x="6546363" y="4254025"/>
            <a:ext cx="1085700" cy="0"/>
          </a:xfrm>
          <a:prstGeom prst="straightConnector1">
            <a:avLst/>
          </a:prstGeom>
          <a:noFill/>
          <a:ln cap="flat" cmpd="sng" w="9525">
            <a:solidFill>
              <a:srgbClr val="DD7E0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4" name="Google Shape;254;p8"/>
          <p:cNvCxnSpPr/>
          <p:nvPr/>
        </p:nvCxnSpPr>
        <p:spPr>
          <a:xfrm rot="10800000">
            <a:off x="6546363" y="2630350"/>
            <a:ext cx="1085700" cy="0"/>
          </a:xfrm>
          <a:prstGeom prst="straightConnector1">
            <a:avLst/>
          </a:prstGeom>
          <a:noFill/>
          <a:ln cap="flat" cmpd="sng" w="9525">
            <a:solidFill>
              <a:srgbClr val="DD7E0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5" name="Google Shape;255;p8"/>
          <p:cNvCxnSpPr/>
          <p:nvPr/>
        </p:nvCxnSpPr>
        <p:spPr>
          <a:xfrm rot="10800000">
            <a:off x="6653938" y="5769775"/>
            <a:ext cx="1085700" cy="0"/>
          </a:xfrm>
          <a:prstGeom prst="straightConnector1">
            <a:avLst/>
          </a:prstGeom>
          <a:noFill/>
          <a:ln cap="flat" cmpd="sng" w="9525">
            <a:solidFill>
              <a:srgbClr val="DD7E0E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56" name="Google Shape;25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525" y="4536250"/>
            <a:ext cx="6323924" cy="244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450" y="2884300"/>
            <a:ext cx="6323926" cy="246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200" y="1450875"/>
            <a:ext cx="6137625" cy="235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"/>
          <p:cNvSpPr txBox="1"/>
          <p:nvPr>
            <p:ph idx="4294967295" type="title"/>
          </p:nvPr>
        </p:nvSpPr>
        <p:spPr>
          <a:xfrm>
            <a:off x="385920" y="-93960"/>
            <a:ext cx="99696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ES" sz="38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Sobrecarga de métodos</a:t>
            </a:r>
            <a:endParaRPr b="0" i="0" sz="3800" u="none" cap="none" strike="noStrike">
              <a:solidFill>
                <a:srgbClr val="DD7E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9"/>
          <p:cNvSpPr txBox="1"/>
          <p:nvPr/>
        </p:nvSpPr>
        <p:spPr>
          <a:xfrm>
            <a:off x="7177497" y="1881067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9"/>
          <p:cNvSpPr txBox="1"/>
          <p:nvPr/>
        </p:nvSpPr>
        <p:spPr>
          <a:xfrm>
            <a:off x="190475" y="1567800"/>
            <a:ext cx="5143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DD7E0E"/>
                </a:solidFill>
              </a:rPr>
              <a:t>Buenas </a:t>
            </a:r>
            <a:r>
              <a:rPr lang="es-ES" sz="2400">
                <a:solidFill>
                  <a:srgbClr val="DD7E0E"/>
                </a:solidFill>
              </a:rPr>
              <a:t>prácticas</a:t>
            </a:r>
            <a:r>
              <a:rPr lang="es-ES" sz="2400">
                <a:solidFill>
                  <a:srgbClr val="DD7E0E"/>
                </a:solidFill>
              </a:rPr>
              <a:t> a tener en cuenta</a:t>
            </a:r>
            <a:endParaRPr sz="2400">
              <a:solidFill>
                <a:srgbClr val="DD7E0E"/>
              </a:solidFill>
            </a:endParaRPr>
          </a:p>
        </p:txBody>
      </p:sp>
      <p:sp>
        <p:nvSpPr>
          <p:cNvPr id="267" name="Google Shape;267;p9"/>
          <p:cNvSpPr txBox="1"/>
          <p:nvPr/>
        </p:nvSpPr>
        <p:spPr>
          <a:xfrm>
            <a:off x="385925" y="2411150"/>
            <a:ext cx="114477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s-ES" sz="2100">
                <a:solidFill>
                  <a:schemeClr val="dk1"/>
                </a:solidFill>
              </a:rPr>
              <a:t>Utilizar nombres de </a:t>
            </a:r>
            <a:r>
              <a:rPr lang="es-ES" sz="2100">
                <a:solidFill>
                  <a:schemeClr val="dk1"/>
                </a:solidFill>
              </a:rPr>
              <a:t>parámetros</a:t>
            </a:r>
            <a:r>
              <a:rPr lang="es-ES" sz="2100">
                <a:solidFill>
                  <a:schemeClr val="dk1"/>
                </a:solidFill>
              </a:rPr>
              <a:t> descriptivos</a:t>
            </a:r>
            <a:r>
              <a:rPr lang="es-ES" sz="2100">
                <a:solidFill>
                  <a:schemeClr val="dk1"/>
                </a:solidFill>
              </a:rPr>
              <a:t>.</a:t>
            </a:r>
            <a:endParaRPr sz="2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s-ES" sz="2100">
                <a:solidFill>
                  <a:schemeClr val="dk1"/>
                </a:solidFill>
              </a:rPr>
              <a:t>Evitar variar arbitrariamente los nombres de los </a:t>
            </a:r>
            <a:r>
              <a:rPr lang="es-ES" sz="2100">
                <a:solidFill>
                  <a:schemeClr val="dk1"/>
                </a:solidFill>
              </a:rPr>
              <a:t>parámetros</a:t>
            </a:r>
            <a:r>
              <a:rPr lang="es-ES" sz="2100">
                <a:solidFill>
                  <a:schemeClr val="dk1"/>
                </a:solidFill>
              </a:rPr>
              <a:t> en las sobrecargas. Si un </a:t>
            </a:r>
            <a:r>
              <a:rPr lang="es-ES" sz="2100">
                <a:solidFill>
                  <a:schemeClr val="dk1"/>
                </a:solidFill>
              </a:rPr>
              <a:t>parámetro</a:t>
            </a:r>
            <a:r>
              <a:rPr lang="es-ES" sz="2100">
                <a:solidFill>
                  <a:schemeClr val="dk1"/>
                </a:solidFill>
              </a:rPr>
              <a:t> en una sobrecarga representa la misma entrada que un </a:t>
            </a:r>
            <a:r>
              <a:rPr lang="es-ES" sz="2100">
                <a:solidFill>
                  <a:schemeClr val="dk1"/>
                </a:solidFill>
              </a:rPr>
              <a:t>parámetro</a:t>
            </a:r>
            <a:r>
              <a:rPr lang="es-ES" sz="2100">
                <a:solidFill>
                  <a:schemeClr val="dk1"/>
                </a:solidFill>
              </a:rPr>
              <a:t> en otra sobrecarga, los </a:t>
            </a:r>
            <a:r>
              <a:rPr lang="es-ES" sz="2100">
                <a:solidFill>
                  <a:schemeClr val="dk1"/>
                </a:solidFill>
              </a:rPr>
              <a:t>parámetros</a:t>
            </a:r>
            <a:r>
              <a:rPr lang="es-ES" sz="2100">
                <a:solidFill>
                  <a:schemeClr val="dk1"/>
                </a:solidFill>
              </a:rPr>
              <a:t> deben tener el mismo nombre.</a:t>
            </a:r>
            <a:endParaRPr sz="2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s-ES" sz="2100">
                <a:solidFill>
                  <a:schemeClr val="dk1"/>
                </a:solidFill>
              </a:rPr>
              <a:t>Evitar modificar el orden de los </a:t>
            </a:r>
            <a:r>
              <a:rPr lang="es-ES" sz="2100">
                <a:solidFill>
                  <a:schemeClr val="dk1"/>
                </a:solidFill>
              </a:rPr>
              <a:t>parámetros</a:t>
            </a:r>
            <a:r>
              <a:rPr lang="es-ES" sz="2100">
                <a:solidFill>
                  <a:schemeClr val="dk1"/>
                </a:solidFill>
              </a:rPr>
              <a:t> en miembros sobrecargados. Los </a:t>
            </a:r>
            <a:r>
              <a:rPr lang="es-ES" sz="2100">
                <a:solidFill>
                  <a:schemeClr val="dk1"/>
                </a:solidFill>
              </a:rPr>
              <a:t>parámetros</a:t>
            </a:r>
            <a:r>
              <a:rPr lang="es-ES" sz="2100">
                <a:solidFill>
                  <a:schemeClr val="dk1"/>
                </a:solidFill>
              </a:rPr>
              <a:t> con el mismo nombre deben aparecer en la misma </a:t>
            </a:r>
            <a:r>
              <a:rPr lang="es-ES" sz="2100">
                <a:solidFill>
                  <a:schemeClr val="dk1"/>
                </a:solidFill>
              </a:rPr>
              <a:t>posición</a:t>
            </a:r>
            <a:r>
              <a:rPr lang="es-ES" sz="2100">
                <a:solidFill>
                  <a:schemeClr val="dk1"/>
                </a:solidFill>
              </a:rPr>
              <a:t> en todas las sobrecargas.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0"/>
          <p:cNvSpPr txBox="1"/>
          <p:nvPr>
            <p:ph idx="4294967295" type="title"/>
          </p:nvPr>
        </p:nvSpPr>
        <p:spPr>
          <a:xfrm>
            <a:off x="385920" y="-93960"/>
            <a:ext cx="99696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ES" sz="38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Sobrecarga de constructores</a:t>
            </a:r>
            <a:endParaRPr b="0" i="0" sz="3800" u="none" cap="none" strike="noStrike">
              <a:solidFill>
                <a:srgbClr val="DD7E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0"/>
          <p:cNvSpPr txBox="1"/>
          <p:nvPr/>
        </p:nvSpPr>
        <p:spPr>
          <a:xfrm>
            <a:off x="7177497" y="1881067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0"/>
          <p:cNvSpPr txBox="1"/>
          <p:nvPr/>
        </p:nvSpPr>
        <p:spPr>
          <a:xfrm>
            <a:off x="385925" y="1302763"/>
            <a:ext cx="11089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>
                <a:solidFill>
                  <a:srgbClr val="1C1E21"/>
                </a:solidFill>
              </a:rPr>
              <a:t>La sobrecarga de constructores permite a los objetos inicializarse de distintas formas. </a:t>
            </a:r>
            <a:endParaRPr sz="2100">
              <a:solidFill>
                <a:srgbClr val="191919"/>
              </a:solidFill>
            </a:endParaRPr>
          </a:p>
        </p:txBody>
      </p:sp>
      <p:pic>
        <p:nvPicPr>
          <p:cNvPr id="276" name="Google Shape;27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46102"/>
            <a:ext cx="11887201" cy="404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1"/>
          <p:cNvSpPr txBox="1"/>
          <p:nvPr>
            <p:ph idx="4294967295" type="title"/>
          </p:nvPr>
        </p:nvSpPr>
        <p:spPr>
          <a:xfrm>
            <a:off x="385920" y="-93960"/>
            <a:ext cx="99696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ES" sz="38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Sobrecarga de operadores</a:t>
            </a:r>
            <a:endParaRPr b="0" i="0" sz="3800" u="none" cap="none" strike="noStrike">
              <a:solidFill>
                <a:srgbClr val="DD7E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1"/>
          <p:cNvSpPr txBox="1"/>
          <p:nvPr/>
        </p:nvSpPr>
        <p:spPr>
          <a:xfrm>
            <a:off x="7177497" y="1881067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4" name="Google Shape;284;p11"/>
          <p:cNvGraphicFramePr/>
          <p:nvPr/>
        </p:nvGraphicFramePr>
        <p:xfrm>
          <a:off x="549075" y="281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{8D6C380B-BE0D-4DD8-953B-A7888F205F8E}</a:tableStyleId>
              </a:tblPr>
              <a:tblGrid>
                <a:gridCol w="7754500"/>
                <a:gridCol w="2321900"/>
                <a:gridCol w="1196975"/>
              </a:tblGrid>
              <a:tr h="50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2100">
                          <a:solidFill>
                            <a:schemeClr val="lt1"/>
                          </a:solidFill>
                        </a:rPr>
                        <a:t>Operadores</a:t>
                      </a:r>
                      <a:endParaRPr b="1" sz="2100">
                        <a:solidFill>
                          <a:schemeClr val="lt1"/>
                        </a:solidFill>
                        <a:highlight>
                          <a:srgbClr val="DD7E0E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DD7E0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2100">
                          <a:solidFill>
                            <a:schemeClr val="lt1"/>
                          </a:solidFill>
                        </a:rPr>
                        <a:t>Tipos</a:t>
                      </a:r>
                      <a:endParaRPr b="1" sz="2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D7E0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D7E0E"/>
                    </a:solidFill>
                  </a:tcPr>
                </a:tc>
              </a:tr>
              <a:tr h="472400">
                <a:tc>
                  <a:txBody>
                    <a:bodyPr/>
                    <a:lstStyle/>
                    <a:p>
                      <a:pPr indent="-3492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900"/>
                        <a:buChar char="+"/>
                      </a:pPr>
                      <a:r>
                        <a:rPr lang="es-ES" sz="1900"/>
                        <a:t>-   !   ++   - -   </a:t>
                      </a:r>
                      <a:r>
                        <a:rPr b="1" lang="es-ES" sz="1750">
                          <a:solidFill>
                            <a:srgbClr val="191919"/>
                          </a:solidFill>
                          <a:highlight>
                            <a:schemeClr val="lt1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~ </a:t>
                      </a:r>
                      <a:r>
                        <a:rPr lang="es-ES" sz="1900"/>
                        <a:t>true   false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900"/>
                        <a:t>Unarios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/>
                    </a:p>
                  </a:txBody>
                  <a:tcPr marT="91425" marB="91425" marR="91425" marL="91425"/>
                </a:tc>
              </a:tr>
              <a:tr h="472400">
                <a:tc>
                  <a:txBody>
                    <a:bodyPr/>
                    <a:lstStyle/>
                    <a:p>
                      <a:pPr indent="-3492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900"/>
                        <a:buChar char="+"/>
                      </a:pPr>
                      <a:r>
                        <a:rPr lang="es-ES" sz="1900"/>
                        <a:t>-  *  /  %  &amp;   |  </a:t>
                      </a:r>
                      <a:r>
                        <a:rPr b="1" lang="es-ES" sz="1750">
                          <a:solidFill>
                            <a:srgbClr val="191919"/>
                          </a:solidFill>
                          <a:highlight>
                            <a:schemeClr val="lt1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^ </a:t>
                      </a:r>
                      <a:r>
                        <a:rPr lang="es-ES" sz="1900"/>
                        <a:t> &lt;&lt;   &gt;&gt;   ==   !=   &gt;   &lt;   &gt;=   &lt;=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900"/>
                        <a:t>Binarios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/>
                    </a:p>
                  </a:txBody>
                  <a:tcPr marT="91425" marB="91425" marR="91425" marL="91425"/>
                </a:tc>
              </a:tr>
              <a:tr h="76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900"/>
                        <a:t>==, &amp;&amp;, ||, ??, ?:,  =&gt;, checked, unchecked, new, typeof, default, as is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900"/>
                        <a:t>Unarios y binarios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5" name="Google Shape;285;p11"/>
          <p:cNvSpPr txBox="1"/>
          <p:nvPr/>
        </p:nvSpPr>
        <p:spPr>
          <a:xfrm>
            <a:off x="593900" y="1511475"/>
            <a:ext cx="103554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7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Operadores sobrecargables y no sobrecargables</a:t>
            </a:r>
            <a:endParaRPr sz="3700">
              <a:solidFill>
                <a:srgbClr val="DD7E0E"/>
              </a:solidFill>
            </a:endParaRPr>
          </a:p>
        </p:txBody>
      </p:sp>
      <p:sp>
        <p:nvSpPr>
          <p:cNvPr id="286" name="Google Shape;286;p11"/>
          <p:cNvSpPr txBox="1"/>
          <p:nvPr/>
        </p:nvSpPr>
        <p:spPr>
          <a:xfrm>
            <a:off x="7177497" y="4577192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7" name="Google Shape;28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4250" y="3377630"/>
            <a:ext cx="301100" cy="30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4250" y="3866230"/>
            <a:ext cx="301100" cy="30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44250" y="4354825"/>
            <a:ext cx="301100" cy="3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