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iiPijrvGbDw1dQE58opYUJ3vkY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10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11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1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/>
          <p:nvPr>
            <p:ph idx="2" type="sldImg"/>
          </p:nvPr>
        </p:nvSpPr>
        <p:spPr>
          <a:xfrm>
            <a:off x="685800" y="1143000"/>
            <a:ext cx="5484240" cy="30841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12:notes"/>
          <p:cNvSpPr txBox="1"/>
          <p:nvPr>
            <p:ph idx="1"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2:notes"/>
          <p:cNvSpPr txBox="1"/>
          <p:nvPr>
            <p:ph idx="12" type="sldNum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:notes"/>
          <p:cNvSpPr/>
          <p:nvPr>
            <p:ph idx="2" type="sldImg"/>
          </p:nvPr>
        </p:nvSpPr>
        <p:spPr>
          <a:xfrm>
            <a:off x="685800" y="1143000"/>
            <a:ext cx="5484240" cy="30841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p13:notes"/>
          <p:cNvSpPr txBox="1"/>
          <p:nvPr>
            <p:ph idx="1"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3:notes"/>
          <p:cNvSpPr txBox="1"/>
          <p:nvPr>
            <p:ph idx="12" type="sldNum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/>
          <p:nvPr>
            <p:ph idx="2" type="sldImg"/>
          </p:nvPr>
        </p:nvSpPr>
        <p:spPr>
          <a:xfrm>
            <a:off x="685800" y="1143000"/>
            <a:ext cx="5484240" cy="30841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2:notes"/>
          <p:cNvSpPr txBox="1"/>
          <p:nvPr>
            <p:ph idx="1"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:notes"/>
          <p:cNvSpPr txBox="1"/>
          <p:nvPr>
            <p:ph idx="12" type="sldNum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7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7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9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9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2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>
  <p:cSld name="TITLE_AND_BOD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304800" y="-13916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5490"/>
            </a:srgbClr>
          </a:solidFill>
          <a:ln>
            <a:noFill/>
          </a:ln>
        </p:spPr>
      </p:sp>
      <p:sp>
        <p:nvSpPr>
          <p:cNvPr id="88" name="Google Shape;88;p18"/>
          <p:cNvSpPr/>
          <p:nvPr/>
        </p:nvSpPr>
        <p:spPr>
          <a:xfrm>
            <a:off x="0" y="-13916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1117800" y="2057400"/>
            <a:ext cx="7098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117667" y="3225800"/>
            <a:ext cx="70989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1">
  <p:cSld name="TITLE_AND_BODY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304800" y="-13916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5490"/>
            </a:srgbClr>
          </a:solidFill>
          <a:ln>
            <a:noFill/>
          </a:ln>
        </p:spPr>
      </p:sp>
      <p:sp>
        <p:nvSpPr>
          <p:cNvPr id="93" name="Google Shape;93;p19"/>
          <p:cNvSpPr/>
          <p:nvPr/>
        </p:nvSpPr>
        <p:spPr>
          <a:xfrm>
            <a:off x="0" y="-13916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1117800" y="2057400"/>
            <a:ext cx="7098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1117667" y="3225800"/>
            <a:ext cx="70989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3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7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4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8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4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50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5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50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5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5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51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52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2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5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53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3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54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54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54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54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54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54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979200" y="0"/>
            <a:ext cx="7207920" cy="6887160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C00000">
              <a:alpha val="4313"/>
            </a:srgbClr>
          </a:solidFill>
          <a:ln>
            <a:noFill/>
          </a:ln>
        </p:spPr>
      </p:sp>
      <p:sp>
        <p:nvSpPr>
          <p:cNvPr id="12" name="Google Shape;12;p14"/>
          <p:cNvSpPr/>
          <p:nvPr/>
        </p:nvSpPr>
        <p:spPr>
          <a:xfrm>
            <a:off x="0" y="0"/>
            <a:ext cx="7033680" cy="6887160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" name="Google Shape;13;p1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227240"/>
            <a:ext cx="12197880" cy="11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575">
            <a:solidFill>
              <a:srgbClr val="DD7E0E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6"/>
          <p:cNvSpPr/>
          <p:nvPr/>
        </p:nvSpPr>
        <p:spPr>
          <a:xfrm>
            <a:off x="-3960" y="6789960"/>
            <a:ext cx="12197880" cy="6588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F3A4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/>
          <p:nvPr/>
        </p:nvSpPr>
        <p:spPr>
          <a:xfrm>
            <a:off x="-28800" y="-14040"/>
            <a:ext cx="12228119" cy="6894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/>
          <p:nvPr/>
        </p:nvSpPr>
        <p:spPr>
          <a:xfrm>
            <a:off x="-27000" y="-5400"/>
            <a:ext cx="268200" cy="113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/>
          <p:nvPr/>
        </p:nvSpPr>
        <p:spPr>
          <a:xfrm>
            <a:off x="-7920" y="14040"/>
            <a:ext cx="12189960" cy="1110960"/>
          </a:xfrm>
          <a:prstGeom prst="rect">
            <a:avLst/>
          </a:prstGeom>
          <a:noFill/>
          <a:ln cap="flat" cmpd="sng" w="38100">
            <a:solidFill>
              <a:srgbClr val="F09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6"/>
          <p:cNvSpPr/>
          <p:nvPr/>
        </p:nvSpPr>
        <p:spPr>
          <a:xfrm rot="5400000">
            <a:off x="-149400" y="394920"/>
            <a:ext cx="726120" cy="348480"/>
          </a:xfrm>
          <a:prstGeom prst="triangle">
            <a:avLst>
              <a:gd fmla="val 50000" name="adj"/>
            </a:avLst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12140640" y="-24480"/>
            <a:ext cx="60120" cy="6894360"/>
          </a:xfrm>
          <a:prstGeom prst="rect">
            <a:avLst/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-27000" y="14040"/>
            <a:ext cx="60120" cy="6855840"/>
          </a:xfrm>
          <a:prstGeom prst="rect">
            <a:avLst/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/>
          <p:nvPr/>
        </p:nvSpPr>
        <p:spPr>
          <a:xfrm rot="-5400000">
            <a:off x="6057000" y="-6104160"/>
            <a:ext cx="60120" cy="12228119"/>
          </a:xfrm>
          <a:prstGeom prst="rect">
            <a:avLst/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/>
          <p:nvPr/>
        </p:nvSpPr>
        <p:spPr>
          <a:xfrm rot="-5400000">
            <a:off x="6028200" y="756720"/>
            <a:ext cx="60120" cy="12170520"/>
          </a:xfrm>
          <a:prstGeom prst="rect">
            <a:avLst/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-7920" y="6595920"/>
            <a:ext cx="249120" cy="259920"/>
          </a:xfrm>
          <a:prstGeom prst="rect">
            <a:avLst/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 rot="2127600">
            <a:off x="11759040" y="5795280"/>
            <a:ext cx="567360" cy="15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 rot="-1725000">
            <a:off x="11916720" y="-323280"/>
            <a:ext cx="567360" cy="15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 rot="-1644600">
            <a:off x="11855520" y="-176400"/>
            <a:ext cx="179640" cy="1494360"/>
          </a:xfrm>
          <a:prstGeom prst="rect">
            <a:avLst/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/>
          <p:nvPr/>
        </p:nvSpPr>
        <p:spPr>
          <a:xfrm rot="2208600">
            <a:off x="11751120" y="5655240"/>
            <a:ext cx="179640" cy="1494360"/>
          </a:xfrm>
          <a:prstGeom prst="rect">
            <a:avLst/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/>
          <p:nvPr/>
        </p:nvSpPr>
        <p:spPr>
          <a:xfrm rot="-5400000">
            <a:off x="10775160" y="4071960"/>
            <a:ext cx="1698120" cy="734148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12192120" y="-338040"/>
            <a:ext cx="1664640" cy="734148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 rot="-5400000">
            <a:off x="10393920" y="-4550760"/>
            <a:ext cx="1698120" cy="734148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691640" y="135720"/>
            <a:ext cx="867240" cy="86724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>
            <a:off x="0" y="-14040"/>
            <a:ext cx="12189960" cy="6869880"/>
          </a:xfrm>
          <a:prstGeom prst="rect">
            <a:avLst/>
          </a:prstGeom>
          <a:solidFill>
            <a:srgbClr val="FF4343"/>
          </a:solidFill>
          <a:ln cap="flat" cmpd="sng" w="12700">
            <a:solidFill>
              <a:srgbClr val="78846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304920" y="-14040"/>
            <a:ext cx="10970280" cy="6883560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4313"/>
            </a:srgbClr>
          </a:solidFill>
          <a:ln>
            <a:noFill/>
          </a:ln>
        </p:spPr>
      </p:sp>
      <p:sp>
        <p:nvSpPr>
          <p:cNvPr id="146" name="Google Shape;146;p20"/>
          <p:cNvSpPr/>
          <p:nvPr/>
        </p:nvSpPr>
        <p:spPr>
          <a:xfrm>
            <a:off x="0" y="-14040"/>
            <a:ext cx="10970280" cy="6883560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hyperlink" Target="https://codeutnfra.github.io/programacion_2_laboratorio_2_apunte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hyperlink" Target="https://codeutnfra.github.io/programacion_2_laboratorio_2_apunte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720" y="274680"/>
            <a:ext cx="3314160" cy="331416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"/>
          <p:cNvSpPr txBox="1"/>
          <p:nvPr>
            <p:ph idx="4294967295" type="title"/>
          </p:nvPr>
        </p:nvSpPr>
        <p:spPr>
          <a:xfrm>
            <a:off x="7370640" y="1257840"/>
            <a:ext cx="470556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s-ES" sz="4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Programación y Laboratorio II</a:t>
            </a:r>
            <a:r>
              <a:rPr b="1" i="0" lang="es-E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360" y="426960"/>
            <a:ext cx="3314160" cy="331416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"/>
          <p:cNvSpPr/>
          <p:nvPr/>
        </p:nvSpPr>
        <p:spPr>
          <a:xfrm>
            <a:off x="9221400" y="4659120"/>
            <a:ext cx="2968560" cy="20275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"/>
          <p:cNvSpPr txBox="1"/>
          <p:nvPr>
            <p:ph idx="4294967295" type="title"/>
          </p:nvPr>
        </p:nvSpPr>
        <p:spPr>
          <a:xfrm>
            <a:off x="864360" y="4350240"/>
            <a:ext cx="525564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s-ES" sz="4800" u="none" cap="none" strike="noStrike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Clase </a:t>
            </a:r>
            <a:r>
              <a:rPr b="1" lang="es-ES" sz="4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4000">
                <a:latin typeface="Roboto"/>
                <a:ea typeface="Roboto"/>
                <a:cs typeface="Roboto"/>
                <a:sym typeface="Roboto"/>
              </a:rPr>
              <a:t>Interfaces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"/>
          <p:cNvSpPr txBox="1"/>
          <p:nvPr>
            <p:ph idx="4294967295" type="title"/>
          </p:nvPr>
        </p:nvSpPr>
        <p:spPr>
          <a:xfrm>
            <a:off x="385920" y="-93960"/>
            <a:ext cx="9969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Interfaces </a:t>
            </a: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Explícitas</a:t>
            </a:r>
            <a:endParaRPr b="0" i="0" sz="38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0"/>
          <p:cNvSpPr txBox="1"/>
          <p:nvPr/>
        </p:nvSpPr>
        <p:spPr>
          <a:xfrm>
            <a:off x="108550" y="2032725"/>
            <a:ext cx="115155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s-E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una clase implementa más de una interfaz que contiene métodos con la misma definición, la llamada a ese método implementa el mismo método y el método específico de la interfaz.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s-E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Usando la implementación explícita de una interfaz podemos decirle al compilador el método de que interfaz vamos a implementar y vamos a poder proveer diferente funcionalidad a los métodos de estas distintas interfaces.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s-E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 lado de la interfaz no vamos a ver reflejado ningún cambio ya que los cambios son en las implementaciones de estos métodos.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s-E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Otra razón para utilizar interfaces explícitas es ocultar la implementación de los elementos de la interfaz para que no sean fácilmente accesibles.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0"/>
          <p:cNvSpPr txBox="1"/>
          <p:nvPr/>
        </p:nvSpPr>
        <p:spPr>
          <a:xfrm>
            <a:off x="60300" y="1427913"/>
            <a:ext cx="4243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ES" sz="21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Usos y Generalidades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1"/>
          <p:cNvSpPr txBox="1"/>
          <p:nvPr>
            <p:ph idx="4294967295" type="title"/>
          </p:nvPr>
        </p:nvSpPr>
        <p:spPr>
          <a:xfrm>
            <a:off x="385920" y="-93960"/>
            <a:ext cx="9969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Interfaces </a:t>
            </a: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Explícitas</a:t>
            </a:r>
            <a:endParaRPr b="0" i="0" sz="38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650" y="2151175"/>
            <a:ext cx="5230200" cy="34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1"/>
          <p:cNvSpPr txBox="1"/>
          <p:nvPr/>
        </p:nvSpPr>
        <p:spPr>
          <a:xfrm>
            <a:off x="132650" y="1232350"/>
            <a:ext cx="1130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lograr esto colocamos delante del nombre del método el nombre de la interfaz que estamos implementando y no le indicamos el modificador de visibilidad.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Google Shape;288;p11"/>
          <p:cNvCxnSpPr/>
          <p:nvPr/>
        </p:nvCxnSpPr>
        <p:spPr>
          <a:xfrm rot="10800000">
            <a:off x="5640684" y="3434208"/>
            <a:ext cx="337500" cy="0"/>
          </a:xfrm>
          <a:prstGeom prst="straightConnector1">
            <a:avLst/>
          </a:prstGeom>
          <a:noFill/>
          <a:ln cap="flat" cmpd="sng" w="9525">
            <a:solidFill>
              <a:srgbClr val="E48F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9" name="Google Shape;289;p11"/>
          <p:cNvCxnSpPr/>
          <p:nvPr/>
        </p:nvCxnSpPr>
        <p:spPr>
          <a:xfrm rot="10800000">
            <a:off x="5696971" y="4540669"/>
            <a:ext cx="318900" cy="0"/>
          </a:xfrm>
          <a:prstGeom prst="straightConnector1">
            <a:avLst/>
          </a:prstGeom>
          <a:noFill/>
          <a:ln cap="flat" cmpd="sng" w="9525">
            <a:solidFill>
              <a:srgbClr val="E48F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0" name="Google Shape;290;p11"/>
          <p:cNvSpPr txBox="1"/>
          <p:nvPr/>
        </p:nvSpPr>
        <p:spPr>
          <a:xfrm>
            <a:off x="5934148" y="3244342"/>
            <a:ext cx="164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 Implícita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1"/>
          <p:cNvSpPr txBox="1"/>
          <p:nvPr/>
        </p:nvSpPr>
        <p:spPr>
          <a:xfrm>
            <a:off x="5971836" y="4348016"/>
            <a:ext cx="184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 Explícita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3526" y="2838747"/>
            <a:ext cx="4243125" cy="210816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1"/>
          <p:cNvSpPr txBox="1"/>
          <p:nvPr/>
        </p:nvSpPr>
        <p:spPr>
          <a:xfrm>
            <a:off x="7813526" y="5162425"/>
            <a:ext cx="4067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convocar el método o propiedad implementado explícitamente debemos castear nuestro objeto al tipo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la interfaz.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"/>
          <p:cNvSpPr txBox="1"/>
          <p:nvPr>
            <p:ph idx="4294967295" type="title"/>
          </p:nvPr>
        </p:nvSpPr>
        <p:spPr>
          <a:xfrm>
            <a:off x="1117800" y="1412280"/>
            <a:ext cx="7096680" cy="13262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Ejercicios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2"/>
          <p:cNvSpPr txBox="1"/>
          <p:nvPr>
            <p:ph idx="4294967295" type="body"/>
          </p:nvPr>
        </p:nvSpPr>
        <p:spPr>
          <a:xfrm>
            <a:off x="1117800" y="3225960"/>
            <a:ext cx="7096680" cy="1475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406439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I01 - </a:t>
            </a:r>
            <a:r>
              <a:rPr lang="es-ES" sz="2800">
                <a:latin typeface="Roboto"/>
                <a:ea typeface="Roboto"/>
                <a:cs typeface="Roboto"/>
                <a:sym typeface="Roboto"/>
              </a:rPr>
              <a:t>Cartuchera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39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•"/>
            </a:pPr>
            <a:r>
              <a:rPr lang="es-ES" sz="2800">
                <a:latin typeface="Roboto"/>
                <a:ea typeface="Roboto"/>
                <a:cs typeface="Roboto"/>
                <a:sym typeface="Roboto"/>
              </a:rPr>
              <a:t>I02 - Control de aduana</a:t>
            </a:r>
            <a:endParaRPr b="1" sz="2300">
              <a:solidFill>
                <a:srgbClr val="1C1E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2285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120" y="1456920"/>
            <a:ext cx="2855520" cy="168372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2"/>
          <p:cNvSpPr/>
          <p:nvPr/>
        </p:nvSpPr>
        <p:spPr>
          <a:xfrm>
            <a:off x="748440" y="5292720"/>
            <a:ext cx="9002400" cy="535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ES" sz="2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https://codeutnfra.github.io/programacion_2_laboratorio_2_apuntes/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"/>
          <p:cNvSpPr txBox="1"/>
          <p:nvPr>
            <p:ph idx="4294967295" type="title"/>
          </p:nvPr>
        </p:nvSpPr>
        <p:spPr>
          <a:xfrm>
            <a:off x="1117800" y="1412280"/>
            <a:ext cx="7096680" cy="13262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Tarea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3"/>
          <p:cNvSpPr txBox="1"/>
          <p:nvPr>
            <p:ph idx="4294967295" type="body"/>
          </p:nvPr>
        </p:nvSpPr>
        <p:spPr>
          <a:xfrm>
            <a:off x="1117800" y="3225960"/>
            <a:ext cx="7096680" cy="1475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406439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ES" sz="2800">
                <a:latin typeface="Roboto"/>
                <a:ea typeface="Roboto"/>
                <a:cs typeface="Roboto"/>
                <a:sym typeface="Roboto"/>
              </a:rPr>
              <a:t>C01</a:t>
            </a:r>
            <a:r>
              <a:rPr b="0" i="0" lang="es-E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s-ES" sz="2800">
                <a:latin typeface="Roboto"/>
                <a:ea typeface="Roboto"/>
                <a:cs typeface="Roboto"/>
                <a:sym typeface="Roboto"/>
              </a:rPr>
              <a:t>La centralita episodio 4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120" y="1456920"/>
            <a:ext cx="2855520" cy="168372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3"/>
          <p:cNvSpPr/>
          <p:nvPr/>
        </p:nvSpPr>
        <p:spPr>
          <a:xfrm>
            <a:off x="748440" y="5292720"/>
            <a:ext cx="9002520" cy="53568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ES" sz="2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https://codeutnfra.github.io/programacion_2_laboratorio_2_apuntes/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"/>
          <p:cNvSpPr txBox="1"/>
          <p:nvPr>
            <p:ph idx="4294967295" type="title"/>
          </p:nvPr>
        </p:nvSpPr>
        <p:spPr>
          <a:xfrm>
            <a:off x="385920" y="-93960"/>
            <a:ext cx="9007560" cy="1326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Temario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385926" y="1405450"/>
            <a:ext cx="6906300" cy="4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Interfaces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7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b="0" i="0" lang="es-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¿Qué es una interfaz?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7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b="0" i="0" lang="es-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Usos y Generalidades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"/>
          <p:cNvSpPr/>
          <p:nvPr/>
        </p:nvSpPr>
        <p:spPr>
          <a:xfrm>
            <a:off x="6088050" y="1405450"/>
            <a:ext cx="6680400" cy="53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Implementación de interfaces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3079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b="0" i="0" lang="es-E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Definicion e Implementacion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3079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b="0" i="0" lang="es-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Interfaces Explícitas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"/>
          <p:cNvSpPr txBox="1"/>
          <p:nvPr>
            <p:ph idx="4294967295" type="title"/>
          </p:nvPr>
        </p:nvSpPr>
        <p:spPr>
          <a:xfrm>
            <a:off x="540000" y="3354120"/>
            <a:ext cx="5600880" cy="2987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7200" u="none" cap="none" strike="noStrike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br>
              <a:rPr b="0" i="0" lang="es-ES" sz="1800" u="none" cap="none" strike="noStrike"/>
            </a:br>
            <a:r>
              <a:rPr lang="es-ES" sz="3600">
                <a:latin typeface="Roboto"/>
                <a:ea typeface="Roboto"/>
                <a:cs typeface="Roboto"/>
                <a:sym typeface="Roboto"/>
              </a:rPr>
              <a:t>Interfaces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54120" y="1277300"/>
            <a:ext cx="5746320" cy="3197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000" y="7814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"/>
          <p:cNvSpPr txBox="1"/>
          <p:nvPr/>
        </p:nvSpPr>
        <p:spPr>
          <a:xfrm>
            <a:off x="2296150" y="675225"/>
            <a:ext cx="69768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4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¿Qué es una </a:t>
            </a:r>
            <a:r>
              <a:rPr b="0" i="0" lang="es-ES" sz="4500" u="none" cap="none" strike="noStrike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Interfaz</a:t>
            </a:r>
            <a:r>
              <a:rPr b="0" i="0" lang="es-ES" sz="4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4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"/>
          <p:cNvSpPr txBox="1"/>
          <p:nvPr/>
        </p:nvSpPr>
        <p:spPr>
          <a:xfrm>
            <a:off x="305900" y="2201975"/>
            <a:ext cx="9658500" cy="4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3000" u="none" cap="none" strike="noStrike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Una interfaz es un medio común que nos permite agrupar </a:t>
            </a:r>
            <a:r>
              <a:rPr b="1" i="0" lang="es-ES" sz="3000" u="none" cap="none" strike="noStrike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funcionalidades </a:t>
            </a:r>
            <a:r>
              <a:rPr b="0" i="0" lang="es-ES" sz="3000" u="none" cap="none" strike="noStrike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que una clase luego podría implementar.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decir que las interfaces establecen un </a:t>
            </a:r>
            <a:r>
              <a:rPr b="1" i="0" lang="es-E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contrato </a:t>
            </a:r>
            <a:r>
              <a:rPr b="0" i="0" lang="es-E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el cual las clases que implementan la interfaz están </a:t>
            </a:r>
            <a:r>
              <a:rPr b="1" i="0" lang="es-E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obligadas </a:t>
            </a:r>
            <a:r>
              <a:rPr b="0" i="0" lang="es-E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implementar sus funcionalidad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b="0" i="0" lang="es-ES" sz="3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3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"/>
          <p:cNvSpPr txBox="1"/>
          <p:nvPr/>
        </p:nvSpPr>
        <p:spPr>
          <a:xfrm>
            <a:off x="3078700" y="2516250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000" y="82297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5"/>
          <p:cNvSpPr txBox="1"/>
          <p:nvPr/>
        </p:nvSpPr>
        <p:spPr>
          <a:xfrm>
            <a:off x="1048250" y="2322849"/>
            <a:ext cx="8565900" cy="3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2700" u="none" cap="none" strike="noStrike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Como las interfaces nos permiten tener la funcionalidad separada de la implementación podes tener distintas implementaciones en diferentes clases sin una relación fuerte pero con la misma funcionalidad.</a:t>
            </a:r>
            <a:endParaRPr b="0" i="0" sz="2700" u="none" cap="none" strike="noStrike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5"/>
          <p:cNvSpPr txBox="1"/>
          <p:nvPr/>
        </p:nvSpPr>
        <p:spPr>
          <a:xfrm>
            <a:off x="2296150" y="675225"/>
            <a:ext cx="73179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4500" u="none" cap="none" strike="noStrike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Interfaces</a:t>
            </a:r>
            <a:endParaRPr b="0" i="0" sz="45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0200" y="92325"/>
            <a:ext cx="11047973" cy="62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/>
          <p:nvPr>
            <p:ph idx="4294967295" type="title"/>
          </p:nvPr>
        </p:nvSpPr>
        <p:spPr>
          <a:xfrm>
            <a:off x="385920" y="-93960"/>
            <a:ext cx="94224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6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Interfaces</a:t>
            </a:r>
            <a:endParaRPr b="0" i="0" sz="36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7"/>
          <p:cNvSpPr txBox="1"/>
          <p:nvPr/>
        </p:nvSpPr>
        <p:spPr>
          <a:xfrm>
            <a:off x="5995050" y="3552325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7"/>
          <p:cNvSpPr txBox="1"/>
          <p:nvPr/>
        </p:nvSpPr>
        <p:spPr>
          <a:xfrm>
            <a:off x="385925" y="1628150"/>
            <a:ext cx="11701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ES" sz="21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Usos y Generalidades</a:t>
            </a:r>
            <a:endParaRPr b="0" i="0" sz="21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0" i="0" lang="es-E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 permiten definir métodos, propiedades, indexadores y eventos.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0" i="0" lang="es-E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interfaz no permite definir atributos ni constructores.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0" i="0" lang="es-E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clase puede implementar varias interfaces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0" i="0" lang="es-E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Todas las funcionalidades definidas en una interfaz son públicas sin posibilidad de modificación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"/>
          <p:cNvSpPr txBox="1"/>
          <p:nvPr>
            <p:ph idx="4294967295" type="title"/>
          </p:nvPr>
        </p:nvSpPr>
        <p:spPr>
          <a:xfrm>
            <a:off x="387000" y="3354125"/>
            <a:ext cx="6184800" cy="29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7200" u="none" cap="none" strike="noStrike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s-ES" sz="72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7200" u="none" cap="none" strike="noStrike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3600">
                <a:latin typeface="Roboto"/>
                <a:ea typeface="Roboto"/>
                <a:cs typeface="Roboto"/>
                <a:sym typeface="Roboto"/>
              </a:rPr>
              <a:t>Implementación de interfaces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6" name="Google Shape;2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59825" y="1198401"/>
            <a:ext cx="4656400" cy="28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"/>
          <p:cNvSpPr txBox="1"/>
          <p:nvPr>
            <p:ph idx="4294967295" type="title"/>
          </p:nvPr>
        </p:nvSpPr>
        <p:spPr>
          <a:xfrm>
            <a:off x="385920" y="-93960"/>
            <a:ext cx="9969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Definicion </a:t>
            </a:r>
            <a:r>
              <a:rPr b="1" lang="es-ES" sz="3800"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Implementacion</a:t>
            </a:r>
            <a:endParaRPr b="0" i="0" sz="38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929" y="1432156"/>
            <a:ext cx="3272100" cy="18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9"/>
          <p:cNvSpPr txBox="1"/>
          <p:nvPr/>
        </p:nvSpPr>
        <p:spPr>
          <a:xfrm>
            <a:off x="7177497" y="188106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9"/>
          <p:cNvSpPr txBox="1"/>
          <p:nvPr/>
        </p:nvSpPr>
        <p:spPr>
          <a:xfrm>
            <a:off x="4765713" y="1432156"/>
            <a:ext cx="7096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definir una interfaz declaramos su modificador de visibilidad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seguido de la palabra reservada </a:t>
            </a:r>
            <a:r>
              <a:rPr b="1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interface </a:t>
            </a: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su nombre, por convención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este siempre comienza con la letra I mayúscula.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9"/>
          <p:cNvSpPr txBox="1"/>
          <p:nvPr/>
        </p:nvSpPr>
        <p:spPr>
          <a:xfrm>
            <a:off x="4744690" y="2488115"/>
            <a:ext cx="710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métodos o propiedades definidos no llevan modificar de visibilidad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Y por defecto van a ser siempre públicos.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9"/>
          <p:cNvSpPr txBox="1"/>
          <p:nvPr/>
        </p:nvSpPr>
        <p:spPr>
          <a:xfrm>
            <a:off x="129229" y="3778504"/>
            <a:ext cx="536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implementar una interfaz lo único que debemos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hacer es emplear el operador “:” seguido de la interfaz.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585" y="4621409"/>
            <a:ext cx="4474844" cy="194089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9"/>
          <p:cNvSpPr txBox="1"/>
          <p:nvPr/>
        </p:nvSpPr>
        <p:spPr>
          <a:xfrm>
            <a:off x="6384639" y="3698002"/>
            <a:ext cx="5915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 queremos implementar una interfaz en una clase derivada.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clase base siempre va a ir primero y luego irá la interfaz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interfaces separadas por una coma “,”.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84639" y="4737309"/>
            <a:ext cx="4473887" cy="1940897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9"/>
          <p:cNvSpPr/>
          <p:nvPr/>
        </p:nvSpPr>
        <p:spPr>
          <a:xfrm>
            <a:off x="39475" y="3458200"/>
            <a:ext cx="12087900" cy="123900"/>
          </a:xfrm>
          <a:prstGeom prst="rect">
            <a:avLst/>
          </a:prstGeom>
          <a:solidFill>
            <a:srgbClr val="E48F3A"/>
          </a:solidFill>
          <a:ln cap="flat" cmpd="sng" w="12700">
            <a:solidFill>
              <a:srgbClr val="E48F3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