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6" r:id="rId3"/>
    <p:sldMasterId id="2147483687" r:id="rId4"/>
    <p:sldMasterId id="214748368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6858000" cx="12192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Fjalla One"/>
      <p:regular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font" Target="fonts/Roboto-regular.fntdata"/><Relationship Id="rId25" Type="http://schemas.openxmlformats.org/officeDocument/2006/relationships/slide" Target="slides/slide19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FjallaOne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-E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p1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21a8b959d6_0_110:notes"/>
          <p:cNvSpPr/>
          <p:nvPr>
            <p:ph idx="2" type="sldImg"/>
          </p:nvPr>
        </p:nvSpPr>
        <p:spPr>
          <a:xfrm>
            <a:off x="685800" y="1143000"/>
            <a:ext cx="5484300" cy="308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5" name="Google Shape;305;g121a8b959d6_0_110:notes"/>
          <p:cNvSpPr txBox="1"/>
          <p:nvPr>
            <p:ph idx="1" type="body"/>
          </p:nvPr>
        </p:nvSpPr>
        <p:spPr>
          <a:xfrm>
            <a:off x="685800" y="4400640"/>
            <a:ext cx="5484300" cy="3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g121a8b959d6_0_110:notes"/>
          <p:cNvSpPr txBox="1"/>
          <p:nvPr>
            <p:ph idx="12" type="sldNum"/>
          </p:nvPr>
        </p:nvSpPr>
        <p:spPr>
          <a:xfrm>
            <a:off x="3884760" y="8685360"/>
            <a:ext cx="29697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b="0" lang="es-ES" sz="1400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4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8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4" name="Google Shape;324;p8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9:notes"/>
          <p:cNvSpPr/>
          <p:nvPr>
            <p:ph idx="2" type="sldImg"/>
          </p:nvPr>
        </p:nvSpPr>
        <p:spPr>
          <a:xfrm>
            <a:off x="685800" y="1143000"/>
            <a:ext cx="5484300" cy="308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0" name="Google Shape;330;p9:notes"/>
          <p:cNvSpPr txBox="1"/>
          <p:nvPr>
            <p:ph idx="1" type="body"/>
          </p:nvPr>
        </p:nvSpPr>
        <p:spPr>
          <a:xfrm>
            <a:off x="685800" y="4400640"/>
            <a:ext cx="5484300" cy="3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9:notes"/>
          <p:cNvSpPr txBox="1"/>
          <p:nvPr>
            <p:ph idx="12" type="sldNum"/>
          </p:nvPr>
        </p:nvSpPr>
        <p:spPr>
          <a:xfrm>
            <a:off x="3884760" y="8685360"/>
            <a:ext cx="29697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b="0" lang="es-ES" sz="1400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4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21a8b959d6_0_171:notes"/>
          <p:cNvSpPr/>
          <p:nvPr>
            <p:ph idx="2" type="sldImg"/>
          </p:nvPr>
        </p:nvSpPr>
        <p:spPr>
          <a:xfrm>
            <a:off x="685800" y="1143000"/>
            <a:ext cx="5484300" cy="308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5" name="Google Shape;345;g121a8b959d6_0_171:notes"/>
          <p:cNvSpPr txBox="1"/>
          <p:nvPr>
            <p:ph idx="1" type="body"/>
          </p:nvPr>
        </p:nvSpPr>
        <p:spPr>
          <a:xfrm>
            <a:off x="685800" y="4400640"/>
            <a:ext cx="5484300" cy="3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g121a8b959d6_0_171:notes"/>
          <p:cNvSpPr txBox="1"/>
          <p:nvPr>
            <p:ph idx="12" type="sldNum"/>
          </p:nvPr>
        </p:nvSpPr>
        <p:spPr>
          <a:xfrm>
            <a:off x="3884760" y="8685360"/>
            <a:ext cx="29697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b="0" lang="es-ES" sz="1400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4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0:notes"/>
          <p:cNvSpPr/>
          <p:nvPr>
            <p:ph idx="2" type="sldImg"/>
          </p:nvPr>
        </p:nvSpPr>
        <p:spPr>
          <a:xfrm>
            <a:off x="685800" y="1143000"/>
            <a:ext cx="5484300" cy="308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0" name="Google Shape;360;p10:notes"/>
          <p:cNvSpPr txBox="1"/>
          <p:nvPr>
            <p:ph idx="1" type="body"/>
          </p:nvPr>
        </p:nvSpPr>
        <p:spPr>
          <a:xfrm>
            <a:off x="685800" y="4400640"/>
            <a:ext cx="5484300" cy="3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10:notes"/>
          <p:cNvSpPr txBox="1"/>
          <p:nvPr>
            <p:ph idx="12" type="sldNum"/>
          </p:nvPr>
        </p:nvSpPr>
        <p:spPr>
          <a:xfrm>
            <a:off x="3884760" y="8685360"/>
            <a:ext cx="29697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b="0" lang="es-ES" sz="1400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4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21a8b959d6_0_147:notes"/>
          <p:cNvSpPr/>
          <p:nvPr>
            <p:ph idx="2" type="sldImg"/>
          </p:nvPr>
        </p:nvSpPr>
        <p:spPr>
          <a:xfrm>
            <a:off x="685800" y="1143000"/>
            <a:ext cx="5484300" cy="308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7" name="Google Shape;367;g121a8b959d6_0_147:notes"/>
          <p:cNvSpPr txBox="1"/>
          <p:nvPr>
            <p:ph idx="1" type="body"/>
          </p:nvPr>
        </p:nvSpPr>
        <p:spPr>
          <a:xfrm>
            <a:off x="685800" y="4400640"/>
            <a:ext cx="5484300" cy="3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g121a8b959d6_0_147:notes"/>
          <p:cNvSpPr txBox="1"/>
          <p:nvPr>
            <p:ph idx="12" type="sldNum"/>
          </p:nvPr>
        </p:nvSpPr>
        <p:spPr>
          <a:xfrm>
            <a:off x="3884760" y="8685360"/>
            <a:ext cx="29697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b="0" lang="es-ES" sz="1400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4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1:notes"/>
          <p:cNvSpPr/>
          <p:nvPr>
            <p:ph idx="2" type="sldImg"/>
          </p:nvPr>
        </p:nvSpPr>
        <p:spPr>
          <a:xfrm>
            <a:off x="685800" y="1143000"/>
            <a:ext cx="5484300" cy="308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4" name="Google Shape;374;p11:notes"/>
          <p:cNvSpPr txBox="1"/>
          <p:nvPr>
            <p:ph idx="1" type="body"/>
          </p:nvPr>
        </p:nvSpPr>
        <p:spPr>
          <a:xfrm>
            <a:off x="685800" y="4400640"/>
            <a:ext cx="5484300" cy="3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11:notes"/>
          <p:cNvSpPr txBox="1"/>
          <p:nvPr>
            <p:ph idx="12" type="sldNum"/>
          </p:nvPr>
        </p:nvSpPr>
        <p:spPr>
          <a:xfrm>
            <a:off x="3884760" y="8685360"/>
            <a:ext cx="29697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b="0" lang="es-ES" sz="1400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4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21a8b959d6_0_192:notes"/>
          <p:cNvSpPr/>
          <p:nvPr>
            <p:ph idx="2" type="sldImg"/>
          </p:nvPr>
        </p:nvSpPr>
        <p:spPr>
          <a:xfrm>
            <a:off x="685800" y="1143000"/>
            <a:ext cx="5484300" cy="308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1" name="Google Shape;381;g121a8b959d6_0_192:notes"/>
          <p:cNvSpPr txBox="1"/>
          <p:nvPr>
            <p:ph idx="1" type="body"/>
          </p:nvPr>
        </p:nvSpPr>
        <p:spPr>
          <a:xfrm>
            <a:off x="685800" y="4400640"/>
            <a:ext cx="5484300" cy="3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g121a8b959d6_0_192:notes"/>
          <p:cNvSpPr txBox="1"/>
          <p:nvPr>
            <p:ph idx="12" type="sldNum"/>
          </p:nvPr>
        </p:nvSpPr>
        <p:spPr>
          <a:xfrm>
            <a:off x="3884760" y="8685360"/>
            <a:ext cx="29697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b="0" lang="es-ES" sz="1400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4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2:notes"/>
          <p:cNvSpPr/>
          <p:nvPr>
            <p:ph idx="2" type="sldImg"/>
          </p:nvPr>
        </p:nvSpPr>
        <p:spPr>
          <a:xfrm>
            <a:off x="685800" y="1143000"/>
            <a:ext cx="5484240" cy="30841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8" name="Google Shape;388;p12:notes"/>
          <p:cNvSpPr txBox="1"/>
          <p:nvPr>
            <p:ph idx="1"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12:notes"/>
          <p:cNvSpPr txBox="1"/>
          <p:nvPr>
            <p:ph idx="12" type="sldNum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b="0" lang="es-ES" sz="1400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4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3:notes"/>
          <p:cNvSpPr/>
          <p:nvPr>
            <p:ph idx="2" type="sldImg"/>
          </p:nvPr>
        </p:nvSpPr>
        <p:spPr>
          <a:xfrm>
            <a:off x="685800" y="1143000"/>
            <a:ext cx="5484240" cy="30841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7" name="Google Shape;397;p13:notes"/>
          <p:cNvSpPr txBox="1"/>
          <p:nvPr>
            <p:ph idx="1"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13:notes"/>
          <p:cNvSpPr txBox="1"/>
          <p:nvPr>
            <p:ph idx="12" type="sldNum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b="0" lang="es-ES" sz="1400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4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:notes"/>
          <p:cNvSpPr/>
          <p:nvPr>
            <p:ph idx="2" type="sldImg"/>
          </p:nvPr>
        </p:nvSpPr>
        <p:spPr>
          <a:xfrm>
            <a:off x="685800" y="1143000"/>
            <a:ext cx="5484240" cy="30841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8" name="Google Shape;208;p2:notes"/>
          <p:cNvSpPr txBox="1"/>
          <p:nvPr>
            <p:ph idx="1"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:notes"/>
          <p:cNvSpPr txBox="1"/>
          <p:nvPr>
            <p:ph idx="12" type="sldNum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b="0" lang="es-ES" sz="1400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4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7" name="Google Shape;217;p3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3" name="Google Shape;223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4" name="Google Shape;224;p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2" name="Google Shape;232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3" name="Google Shape;233;p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21a8b959d6_0_13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1" name="Google Shape;251;g121a8b959d6_0_13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21a8b959d6_0_23:notes"/>
          <p:cNvSpPr/>
          <p:nvPr>
            <p:ph idx="2" type="sldImg"/>
          </p:nvPr>
        </p:nvSpPr>
        <p:spPr>
          <a:xfrm>
            <a:off x="685800" y="1143000"/>
            <a:ext cx="5484300" cy="308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7" name="Google Shape;257;g121a8b959d6_0_23:notes"/>
          <p:cNvSpPr txBox="1"/>
          <p:nvPr>
            <p:ph idx="1" type="body"/>
          </p:nvPr>
        </p:nvSpPr>
        <p:spPr>
          <a:xfrm>
            <a:off x="685800" y="4400640"/>
            <a:ext cx="5484300" cy="3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121a8b959d6_0_23:notes"/>
          <p:cNvSpPr txBox="1"/>
          <p:nvPr>
            <p:ph idx="12" type="sldNum"/>
          </p:nvPr>
        </p:nvSpPr>
        <p:spPr>
          <a:xfrm>
            <a:off x="3884760" y="8685360"/>
            <a:ext cx="29697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b="0" lang="es-ES" sz="1400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4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21a8b959d6_0_61:notes"/>
          <p:cNvSpPr/>
          <p:nvPr>
            <p:ph idx="2" type="sldImg"/>
          </p:nvPr>
        </p:nvSpPr>
        <p:spPr>
          <a:xfrm>
            <a:off x="685800" y="1143000"/>
            <a:ext cx="5484300" cy="308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4" name="Google Shape;274;g121a8b959d6_0_61:notes"/>
          <p:cNvSpPr txBox="1"/>
          <p:nvPr>
            <p:ph idx="1" type="body"/>
          </p:nvPr>
        </p:nvSpPr>
        <p:spPr>
          <a:xfrm>
            <a:off x="685800" y="4400640"/>
            <a:ext cx="5484300" cy="3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g121a8b959d6_0_61:notes"/>
          <p:cNvSpPr txBox="1"/>
          <p:nvPr>
            <p:ph idx="12" type="sldNum"/>
          </p:nvPr>
        </p:nvSpPr>
        <p:spPr>
          <a:xfrm>
            <a:off x="3884760" y="8685360"/>
            <a:ext cx="29697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b="0" lang="es-ES" sz="1400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4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21a8b959d6_0_88:notes"/>
          <p:cNvSpPr/>
          <p:nvPr>
            <p:ph idx="2" type="sldImg"/>
          </p:nvPr>
        </p:nvSpPr>
        <p:spPr>
          <a:xfrm>
            <a:off x="685800" y="1143000"/>
            <a:ext cx="5484300" cy="308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3" name="Google Shape;293;g121a8b959d6_0_88:notes"/>
          <p:cNvSpPr txBox="1"/>
          <p:nvPr>
            <p:ph idx="1" type="body"/>
          </p:nvPr>
        </p:nvSpPr>
        <p:spPr>
          <a:xfrm>
            <a:off x="685800" y="4400640"/>
            <a:ext cx="5484300" cy="3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g121a8b959d6_0_88:notes"/>
          <p:cNvSpPr txBox="1"/>
          <p:nvPr>
            <p:ph idx="12" type="sldNum"/>
          </p:nvPr>
        </p:nvSpPr>
        <p:spPr>
          <a:xfrm>
            <a:off x="3884760" y="8685360"/>
            <a:ext cx="29697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b="0" lang="es-ES" sz="1400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4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>
  <p:cSld name="TITLE_AND_BODY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>
            <a:off x="304800" y="-13916"/>
            <a:ext cx="10972693" cy="6886021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5490"/>
            </a:srgbClr>
          </a:solidFill>
          <a:ln>
            <a:noFill/>
          </a:ln>
        </p:spPr>
      </p:sp>
      <p:sp>
        <p:nvSpPr>
          <p:cNvPr id="88" name="Google Shape;88;p16"/>
          <p:cNvSpPr/>
          <p:nvPr/>
        </p:nvSpPr>
        <p:spPr>
          <a:xfrm>
            <a:off x="0" y="-13916"/>
            <a:ext cx="10972693" cy="6886021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9" name="Google Shape;89;p16"/>
          <p:cNvSpPr txBox="1"/>
          <p:nvPr>
            <p:ph type="title"/>
          </p:nvPr>
        </p:nvSpPr>
        <p:spPr>
          <a:xfrm>
            <a:off x="1117800" y="2057400"/>
            <a:ext cx="70989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1117667" y="3225800"/>
            <a:ext cx="7098900" cy="30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1">
  <p:cSld name="TITLE_AND_BODY_2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/>
          <p:nvPr/>
        </p:nvSpPr>
        <p:spPr>
          <a:xfrm>
            <a:off x="304800" y="-13916"/>
            <a:ext cx="10972693" cy="6886021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5490"/>
            </a:srgbClr>
          </a:solidFill>
          <a:ln>
            <a:noFill/>
          </a:ln>
        </p:spPr>
      </p:sp>
      <p:sp>
        <p:nvSpPr>
          <p:cNvPr id="93" name="Google Shape;93;p17"/>
          <p:cNvSpPr/>
          <p:nvPr/>
        </p:nvSpPr>
        <p:spPr>
          <a:xfrm>
            <a:off x="0" y="-13916"/>
            <a:ext cx="10972693" cy="6886021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4" name="Google Shape;94;p17"/>
          <p:cNvSpPr txBox="1"/>
          <p:nvPr>
            <p:ph type="title"/>
          </p:nvPr>
        </p:nvSpPr>
        <p:spPr>
          <a:xfrm>
            <a:off x="1117800" y="2057400"/>
            <a:ext cx="70989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1117667" y="3225800"/>
            <a:ext cx="7098900" cy="30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8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0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idx="1"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3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3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3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4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4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4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5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5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5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6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6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7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7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7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7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8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8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8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8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8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8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1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2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3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3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5"/>
          <p:cNvSpPr txBox="1"/>
          <p:nvPr>
            <p:ph idx="1"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36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36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36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7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37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37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37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38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38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38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39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39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40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40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40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40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41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41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41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41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41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41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"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6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979200" y="0"/>
            <a:ext cx="7207920" cy="6887160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C00000">
              <a:alpha val="4313"/>
            </a:srgbClr>
          </a:solidFill>
          <a:ln>
            <a:noFill/>
          </a:ln>
        </p:spPr>
      </p:sp>
      <p:sp>
        <p:nvSpPr>
          <p:cNvPr id="12" name="Google Shape;12;p1"/>
          <p:cNvSpPr/>
          <p:nvPr/>
        </p:nvSpPr>
        <p:spPr>
          <a:xfrm>
            <a:off x="0" y="0"/>
            <a:ext cx="7033680" cy="6887160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" name="Google Shape;13;p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 flipH="1" rot="10800000">
            <a:off x="0" y="1227240"/>
            <a:ext cx="12197880" cy="115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8575">
            <a:solidFill>
              <a:srgbClr val="DD7E0E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14"/>
          <p:cNvSpPr/>
          <p:nvPr/>
        </p:nvSpPr>
        <p:spPr>
          <a:xfrm>
            <a:off x="-3960" y="6789960"/>
            <a:ext cx="12197880" cy="6588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rgbClr val="F3A4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-28800" y="-14040"/>
            <a:ext cx="12228119" cy="68943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-27000" y="-5400"/>
            <a:ext cx="268200" cy="1130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-7920" y="14040"/>
            <a:ext cx="12189960" cy="1110960"/>
          </a:xfrm>
          <a:prstGeom prst="rect">
            <a:avLst/>
          </a:prstGeom>
          <a:noFill/>
          <a:ln cap="flat" cmpd="sng" w="38100">
            <a:solidFill>
              <a:srgbClr val="F098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4"/>
          <p:cNvSpPr/>
          <p:nvPr/>
        </p:nvSpPr>
        <p:spPr>
          <a:xfrm rot="5400000">
            <a:off x="-149400" y="394920"/>
            <a:ext cx="726120" cy="348480"/>
          </a:xfrm>
          <a:prstGeom prst="triangle">
            <a:avLst>
              <a:gd fmla="val 50000" name="adj"/>
            </a:avLst>
          </a:prstGeom>
          <a:solidFill>
            <a:srgbClr val="F098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12140640" y="-24480"/>
            <a:ext cx="60120" cy="6894360"/>
          </a:xfrm>
          <a:prstGeom prst="rect">
            <a:avLst/>
          </a:prstGeom>
          <a:solidFill>
            <a:srgbClr val="F098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-27000" y="14040"/>
            <a:ext cx="60120" cy="6855840"/>
          </a:xfrm>
          <a:prstGeom prst="rect">
            <a:avLst/>
          </a:prstGeom>
          <a:solidFill>
            <a:srgbClr val="F098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/>
          <p:nvPr/>
        </p:nvSpPr>
        <p:spPr>
          <a:xfrm rot="-5400000">
            <a:off x="6057000" y="-6104160"/>
            <a:ext cx="60120" cy="12228119"/>
          </a:xfrm>
          <a:prstGeom prst="rect">
            <a:avLst/>
          </a:prstGeom>
          <a:solidFill>
            <a:srgbClr val="F098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4"/>
          <p:cNvSpPr/>
          <p:nvPr/>
        </p:nvSpPr>
        <p:spPr>
          <a:xfrm rot="-5400000">
            <a:off x="6028200" y="756720"/>
            <a:ext cx="60120" cy="12170520"/>
          </a:xfrm>
          <a:prstGeom prst="rect">
            <a:avLst/>
          </a:prstGeom>
          <a:solidFill>
            <a:srgbClr val="F098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-7920" y="6595920"/>
            <a:ext cx="249120" cy="259920"/>
          </a:xfrm>
          <a:prstGeom prst="rect">
            <a:avLst/>
          </a:prstGeom>
          <a:solidFill>
            <a:srgbClr val="F098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4"/>
          <p:cNvSpPr/>
          <p:nvPr/>
        </p:nvSpPr>
        <p:spPr>
          <a:xfrm rot="2127600">
            <a:off x="11759040" y="5795280"/>
            <a:ext cx="567360" cy="15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4"/>
          <p:cNvSpPr/>
          <p:nvPr/>
        </p:nvSpPr>
        <p:spPr>
          <a:xfrm rot="-1725000">
            <a:off x="11916720" y="-323280"/>
            <a:ext cx="567360" cy="15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4"/>
          <p:cNvSpPr/>
          <p:nvPr/>
        </p:nvSpPr>
        <p:spPr>
          <a:xfrm rot="-1644600">
            <a:off x="11855520" y="-176400"/>
            <a:ext cx="179640" cy="1494360"/>
          </a:xfrm>
          <a:prstGeom prst="rect">
            <a:avLst/>
          </a:prstGeom>
          <a:solidFill>
            <a:srgbClr val="F098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4"/>
          <p:cNvSpPr/>
          <p:nvPr/>
        </p:nvSpPr>
        <p:spPr>
          <a:xfrm rot="2208600">
            <a:off x="11751120" y="5655240"/>
            <a:ext cx="179640" cy="1494360"/>
          </a:xfrm>
          <a:prstGeom prst="rect">
            <a:avLst/>
          </a:prstGeom>
          <a:solidFill>
            <a:srgbClr val="F098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4"/>
          <p:cNvSpPr/>
          <p:nvPr/>
        </p:nvSpPr>
        <p:spPr>
          <a:xfrm rot="-5400000">
            <a:off x="10775160" y="4071960"/>
            <a:ext cx="1698120" cy="734148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12192120" y="-338040"/>
            <a:ext cx="1664640" cy="734148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4"/>
          <p:cNvSpPr/>
          <p:nvPr/>
        </p:nvSpPr>
        <p:spPr>
          <a:xfrm rot="-5400000">
            <a:off x="10393920" y="-4550760"/>
            <a:ext cx="1698120" cy="734148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" name="Google Shape;82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691640" y="135720"/>
            <a:ext cx="867240" cy="86724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4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/>
          <p:nvPr/>
        </p:nvSpPr>
        <p:spPr>
          <a:xfrm>
            <a:off x="0" y="-14040"/>
            <a:ext cx="12189960" cy="6869880"/>
          </a:xfrm>
          <a:prstGeom prst="rect">
            <a:avLst/>
          </a:prstGeom>
          <a:solidFill>
            <a:srgbClr val="FF4343"/>
          </a:solidFill>
          <a:ln cap="flat" cmpd="sng" w="12700">
            <a:solidFill>
              <a:srgbClr val="78846A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9"/>
          <p:cNvSpPr/>
          <p:nvPr/>
        </p:nvSpPr>
        <p:spPr>
          <a:xfrm>
            <a:off x="304920" y="-14040"/>
            <a:ext cx="10970280" cy="6883560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4313"/>
            </a:srgbClr>
          </a:solidFill>
          <a:ln>
            <a:noFill/>
          </a:ln>
        </p:spPr>
      </p:sp>
      <p:sp>
        <p:nvSpPr>
          <p:cNvPr id="146" name="Google Shape;146;p29"/>
          <p:cNvSpPr/>
          <p:nvPr/>
        </p:nvSpPr>
        <p:spPr>
          <a:xfrm>
            <a:off x="0" y="-14040"/>
            <a:ext cx="10970280" cy="6883560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7" name="Google Shape;147;p2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8" name="Google Shape;148;p29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Relationship Id="rId4" Type="http://schemas.openxmlformats.org/officeDocument/2006/relationships/image" Target="../media/image15.png"/><Relationship Id="rId5" Type="http://schemas.openxmlformats.org/officeDocument/2006/relationships/image" Target="../media/image3.png"/><Relationship Id="rId6" Type="http://schemas.openxmlformats.org/officeDocument/2006/relationships/image" Target="../media/image12.png"/><Relationship Id="rId7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Relationship Id="rId4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Relationship Id="rId4" Type="http://schemas.openxmlformats.org/officeDocument/2006/relationships/image" Target="../media/image2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png"/><Relationship Id="rId4" Type="http://schemas.openxmlformats.org/officeDocument/2006/relationships/hyperlink" Target="https://codeutnfra.github.io/programacion_2_laboratorio_2_apuntes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9.png"/><Relationship Id="rId4" Type="http://schemas.openxmlformats.org/officeDocument/2006/relationships/hyperlink" Target="https://codeutnfra.github.io/programacion_2_laboratorio_2_apunte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Relationship Id="rId5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Relationship Id="rId5" Type="http://schemas.openxmlformats.org/officeDocument/2006/relationships/image" Target="../media/image6.png"/><Relationship Id="rId6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7720" y="274680"/>
            <a:ext cx="3314160" cy="331416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2"/>
          <p:cNvSpPr txBox="1"/>
          <p:nvPr>
            <p:ph idx="4294967295" type="title"/>
          </p:nvPr>
        </p:nvSpPr>
        <p:spPr>
          <a:xfrm>
            <a:off x="7370640" y="1257840"/>
            <a:ext cx="4705560" cy="13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i="0" lang="es-ES" sz="4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Programación y Laboratorio II</a:t>
            </a:r>
            <a:r>
              <a:rPr b="1" i="0" lang="es-ES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0360" y="426960"/>
            <a:ext cx="3314160" cy="331416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42"/>
          <p:cNvSpPr/>
          <p:nvPr/>
        </p:nvSpPr>
        <p:spPr>
          <a:xfrm>
            <a:off x="9221400" y="4659120"/>
            <a:ext cx="2968560" cy="20275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42"/>
          <p:cNvSpPr txBox="1"/>
          <p:nvPr>
            <p:ph idx="4294967295" type="title"/>
          </p:nvPr>
        </p:nvSpPr>
        <p:spPr>
          <a:xfrm>
            <a:off x="864360" y="4350240"/>
            <a:ext cx="5255640" cy="13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i="0" lang="es-ES" sz="4800" u="none" cap="none" strike="noStrike">
                <a:solidFill>
                  <a:srgbClr val="DD7E0E"/>
                </a:solidFill>
                <a:latin typeface="Roboto"/>
                <a:ea typeface="Roboto"/>
                <a:cs typeface="Roboto"/>
                <a:sym typeface="Roboto"/>
              </a:rPr>
              <a:t>Clase </a:t>
            </a:r>
            <a:r>
              <a:rPr b="1" lang="es-ES" sz="4800">
                <a:solidFill>
                  <a:srgbClr val="DD7E0E"/>
                </a:solidFill>
                <a:latin typeface="Roboto"/>
                <a:ea typeface="Roboto"/>
                <a:cs typeface="Roboto"/>
                <a:sym typeface="Roboto"/>
              </a:rPr>
              <a:t>06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4000">
                <a:latin typeface="Roboto"/>
                <a:ea typeface="Roboto"/>
                <a:cs typeface="Roboto"/>
                <a:sym typeface="Roboto"/>
              </a:rPr>
              <a:t>Colecciones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1"/>
          <p:cNvSpPr txBox="1"/>
          <p:nvPr>
            <p:ph idx="4294967295" type="title"/>
          </p:nvPr>
        </p:nvSpPr>
        <p:spPr>
          <a:xfrm>
            <a:off x="385920" y="-93960"/>
            <a:ext cx="9969600" cy="13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-ES" sz="3800">
                <a:solidFill>
                  <a:srgbClr val="DD7E0E"/>
                </a:solidFill>
                <a:latin typeface="Roboto"/>
                <a:ea typeface="Roboto"/>
                <a:cs typeface="Roboto"/>
                <a:sym typeface="Roboto"/>
              </a:rPr>
              <a:t>Matrices multidimensionales</a:t>
            </a:r>
            <a:endParaRPr b="0" i="0" sz="3800" u="none" cap="none" strike="noStrike">
              <a:solidFill>
                <a:srgbClr val="DD7E0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51"/>
          <p:cNvSpPr txBox="1"/>
          <p:nvPr/>
        </p:nvSpPr>
        <p:spPr>
          <a:xfrm>
            <a:off x="7177497" y="1881067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0" name="Google Shape;31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16050" y="1111401"/>
            <a:ext cx="5771550" cy="260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16050" y="2631550"/>
            <a:ext cx="5091550" cy="31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94325" y="2704144"/>
            <a:ext cx="5771549" cy="2821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261362" y="4741662"/>
            <a:ext cx="5162825" cy="2418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" name="Google Shape;314;p51"/>
          <p:cNvCxnSpPr/>
          <p:nvPr/>
        </p:nvCxnSpPr>
        <p:spPr>
          <a:xfrm rot="10800000">
            <a:off x="4827863" y="2414450"/>
            <a:ext cx="1085700" cy="0"/>
          </a:xfrm>
          <a:prstGeom prst="straightConnector1">
            <a:avLst/>
          </a:prstGeom>
          <a:noFill/>
          <a:ln cap="flat" cmpd="sng" w="9525">
            <a:solidFill>
              <a:srgbClr val="DD7E0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5" name="Google Shape;315;p51"/>
          <p:cNvCxnSpPr/>
          <p:nvPr/>
        </p:nvCxnSpPr>
        <p:spPr>
          <a:xfrm rot="10800000">
            <a:off x="9357888" y="4114963"/>
            <a:ext cx="1085700" cy="0"/>
          </a:xfrm>
          <a:prstGeom prst="straightConnector1">
            <a:avLst/>
          </a:prstGeom>
          <a:noFill/>
          <a:ln cap="flat" cmpd="sng" w="9525">
            <a:solidFill>
              <a:srgbClr val="DD7E0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6" name="Google Shape;316;p51"/>
          <p:cNvCxnSpPr/>
          <p:nvPr/>
        </p:nvCxnSpPr>
        <p:spPr>
          <a:xfrm rot="10800000">
            <a:off x="4490763" y="5951013"/>
            <a:ext cx="1085700" cy="0"/>
          </a:xfrm>
          <a:prstGeom prst="straightConnector1">
            <a:avLst/>
          </a:prstGeom>
          <a:noFill/>
          <a:ln cap="flat" cmpd="sng" w="9525">
            <a:solidFill>
              <a:srgbClr val="DD7E0E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17" name="Google Shape;317;p51"/>
          <p:cNvSpPr txBox="1"/>
          <p:nvPr/>
        </p:nvSpPr>
        <p:spPr>
          <a:xfrm>
            <a:off x="5976175" y="2160500"/>
            <a:ext cx="6966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100"/>
              <a:t>Instanciar</a:t>
            </a:r>
            <a:endParaRPr sz="2100"/>
          </a:p>
        </p:txBody>
      </p:sp>
      <p:sp>
        <p:nvSpPr>
          <p:cNvPr id="318" name="Google Shape;318;p51"/>
          <p:cNvSpPr txBox="1"/>
          <p:nvPr/>
        </p:nvSpPr>
        <p:spPr>
          <a:xfrm>
            <a:off x="5745375" y="5697050"/>
            <a:ext cx="6966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100"/>
              <a:t>Acceder a los elementos por su </a:t>
            </a:r>
            <a:r>
              <a:rPr lang="es-ES" sz="2100"/>
              <a:t>índice</a:t>
            </a:r>
            <a:endParaRPr sz="2100"/>
          </a:p>
        </p:txBody>
      </p:sp>
      <p:sp>
        <p:nvSpPr>
          <p:cNvPr id="319" name="Google Shape;319;p51"/>
          <p:cNvSpPr txBox="1"/>
          <p:nvPr/>
        </p:nvSpPr>
        <p:spPr>
          <a:xfrm>
            <a:off x="10539300" y="3861025"/>
            <a:ext cx="6966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100"/>
              <a:t>Inicializar</a:t>
            </a:r>
            <a:endParaRPr sz="2100"/>
          </a:p>
        </p:txBody>
      </p:sp>
      <p:pic>
        <p:nvPicPr>
          <p:cNvPr id="320" name="Google Shape;320;p5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03323" y="1487700"/>
            <a:ext cx="3815975" cy="15737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51"/>
          <p:cNvSpPr txBox="1"/>
          <p:nvPr/>
        </p:nvSpPr>
        <p:spPr>
          <a:xfrm>
            <a:off x="385925" y="1232350"/>
            <a:ext cx="696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Es una matriz cuyos elementos son matrices(Array de Arrays)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2"/>
          <p:cNvSpPr txBox="1"/>
          <p:nvPr>
            <p:ph idx="4294967295" type="title"/>
          </p:nvPr>
        </p:nvSpPr>
        <p:spPr>
          <a:xfrm>
            <a:off x="387000" y="3354125"/>
            <a:ext cx="6184800" cy="29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s-ES" sz="7200" u="none" cap="none" strike="noStrike">
                <a:solidFill>
                  <a:srgbClr val="DD7E0E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lang="es-ES" sz="7200">
                <a:solidFill>
                  <a:srgbClr val="DD7E0E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b="0" i="0" lang="es-ES" sz="7200" u="none" cap="none" strike="noStrike">
                <a:solidFill>
                  <a:srgbClr val="DD7E0E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7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3600">
                <a:latin typeface="Roboto"/>
                <a:ea typeface="Roboto"/>
                <a:cs typeface="Roboto"/>
                <a:sym typeface="Roboto"/>
              </a:rPr>
              <a:t>Tipos de colecciones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27" name="Google Shape;32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000" y="1843225"/>
            <a:ext cx="2754575" cy="275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3"/>
          <p:cNvSpPr txBox="1"/>
          <p:nvPr>
            <p:ph idx="4294967295" type="title"/>
          </p:nvPr>
        </p:nvSpPr>
        <p:spPr>
          <a:xfrm>
            <a:off x="385920" y="-93960"/>
            <a:ext cx="9969600" cy="13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-ES" sz="3800">
                <a:solidFill>
                  <a:srgbClr val="DD7E0E"/>
                </a:solidFill>
                <a:latin typeface="Roboto"/>
                <a:ea typeface="Roboto"/>
                <a:cs typeface="Roboto"/>
                <a:sym typeface="Roboto"/>
              </a:rPr>
              <a:t>Genéricas</a:t>
            </a:r>
            <a:r>
              <a:rPr b="1" lang="es-ES" sz="3800">
                <a:solidFill>
                  <a:srgbClr val="DD7E0E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s-ES" sz="3800">
                <a:latin typeface="Roboto"/>
                <a:ea typeface="Roboto"/>
                <a:cs typeface="Roboto"/>
                <a:sym typeface="Roboto"/>
              </a:rPr>
              <a:t>y no</a:t>
            </a:r>
            <a:r>
              <a:rPr b="1" lang="es-ES" sz="38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s-ES" sz="3800">
                <a:solidFill>
                  <a:srgbClr val="DD7E0E"/>
                </a:solidFill>
                <a:latin typeface="Roboto"/>
                <a:ea typeface="Roboto"/>
                <a:cs typeface="Roboto"/>
                <a:sym typeface="Roboto"/>
              </a:rPr>
              <a:t>genéricas</a:t>
            </a:r>
            <a:endParaRPr b="0" i="0" sz="3800" u="none" cap="none" strike="noStrike">
              <a:solidFill>
                <a:srgbClr val="DD7E0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53"/>
          <p:cNvSpPr txBox="1"/>
          <p:nvPr/>
        </p:nvSpPr>
        <p:spPr>
          <a:xfrm>
            <a:off x="7177497" y="1881067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53"/>
          <p:cNvSpPr txBox="1"/>
          <p:nvPr/>
        </p:nvSpPr>
        <p:spPr>
          <a:xfrm>
            <a:off x="7177497" y="1881067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53"/>
          <p:cNvSpPr/>
          <p:nvPr/>
        </p:nvSpPr>
        <p:spPr>
          <a:xfrm>
            <a:off x="39475" y="3458200"/>
            <a:ext cx="12087900" cy="123900"/>
          </a:xfrm>
          <a:prstGeom prst="rect">
            <a:avLst/>
          </a:prstGeom>
          <a:solidFill>
            <a:srgbClr val="E48F3A"/>
          </a:solidFill>
          <a:ln cap="flat" cmpd="sng" w="12700">
            <a:solidFill>
              <a:srgbClr val="E48F3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53"/>
          <p:cNvSpPr txBox="1"/>
          <p:nvPr/>
        </p:nvSpPr>
        <p:spPr>
          <a:xfrm>
            <a:off x="157500" y="1476400"/>
            <a:ext cx="70200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900"/>
              <a:t>Las colecciones </a:t>
            </a:r>
            <a:r>
              <a:rPr lang="es-ES" sz="1900"/>
              <a:t>genéricas</a:t>
            </a:r>
            <a:r>
              <a:rPr lang="es-ES" sz="1900"/>
              <a:t> </a:t>
            </a:r>
            <a:r>
              <a:rPr lang="es-ES" sz="1900"/>
              <a:t>están</a:t>
            </a:r>
            <a:r>
              <a:rPr lang="es-ES" sz="1900"/>
              <a:t> contenidas en el namespace </a:t>
            </a:r>
            <a:r>
              <a:rPr b="1" lang="es-ES" sz="1900"/>
              <a:t>System.Collections.Generic</a:t>
            </a:r>
            <a:r>
              <a:rPr lang="es-ES" sz="1900"/>
              <a:t>. En una </a:t>
            </a:r>
            <a:r>
              <a:rPr lang="es-ES" sz="1900"/>
              <a:t>colección</a:t>
            </a:r>
            <a:r>
              <a:rPr lang="es-ES" sz="1900"/>
              <a:t> </a:t>
            </a:r>
            <a:r>
              <a:rPr lang="es-ES" sz="1900"/>
              <a:t>genérica</a:t>
            </a:r>
            <a:r>
              <a:rPr lang="es-ES" sz="1900"/>
              <a:t> todos los elementos de la </a:t>
            </a:r>
            <a:r>
              <a:rPr lang="es-ES" sz="1900"/>
              <a:t>colección</a:t>
            </a:r>
            <a:r>
              <a:rPr lang="es-ES" sz="1900"/>
              <a:t> tienen el mismo tipo de datos. Una </a:t>
            </a:r>
            <a:r>
              <a:rPr lang="es-ES" sz="1900"/>
              <a:t>colección</a:t>
            </a:r>
            <a:r>
              <a:rPr lang="es-ES" sz="1900"/>
              <a:t> </a:t>
            </a:r>
            <a:r>
              <a:rPr lang="es-ES" sz="1900"/>
              <a:t>genérica</a:t>
            </a:r>
            <a:r>
              <a:rPr lang="es-ES" sz="1900"/>
              <a:t> impone seguridad de tipo al permitir que solo se agregue el tipo de datos deseado</a:t>
            </a:r>
            <a:endParaRPr sz="1900"/>
          </a:p>
        </p:txBody>
      </p:sp>
      <p:sp>
        <p:nvSpPr>
          <p:cNvPr id="338" name="Google Shape;338;p53"/>
          <p:cNvSpPr txBox="1"/>
          <p:nvPr/>
        </p:nvSpPr>
        <p:spPr>
          <a:xfrm>
            <a:off x="157500" y="4004325"/>
            <a:ext cx="69669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900"/>
              <a:t>Las clases que pertenecen al namespace </a:t>
            </a:r>
            <a:r>
              <a:rPr b="1" lang="es-ES" sz="1900"/>
              <a:t>System.Collections </a:t>
            </a:r>
            <a:r>
              <a:rPr lang="es-ES" sz="1900"/>
              <a:t>no </a:t>
            </a:r>
            <a:r>
              <a:rPr lang="es-ES" sz="1900"/>
              <a:t>cuentan</a:t>
            </a:r>
            <a:r>
              <a:rPr lang="es-ES" sz="1900"/>
              <a:t> con seguridad de tipo. No almacenan elementos como objetos de tipo </a:t>
            </a:r>
            <a:r>
              <a:rPr lang="es-ES" sz="1900"/>
              <a:t>específico</a:t>
            </a:r>
            <a:r>
              <a:rPr lang="es-ES" sz="1900"/>
              <a:t>, sino como objetos de tipo Object</a:t>
            </a:r>
            <a:endParaRPr sz="1900"/>
          </a:p>
        </p:txBody>
      </p:sp>
      <p:sp>
        <p:nvSpPr>
          <p:cNvPr id="339" name="Google Shape;339;p53"/>
          <p:cNvSpPr txBox="1"/>
          <p:nvPr/>
        </p:nvSpPr>
        <p:spPr>
          <a:xfrm>
            <a:off x="7483250" y="2843150"/>
            <a:ext cx="696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Ejemplo de la </a:t>
            </a:r>
            <a:r>
              <a:rPr lang="es-ES"/>
              <a:t>colección</a:t>
            </a:r>
            <a:r>
              <a:rPr lang="es-ES"/>
              <a:t> </a:t>
            </a:r>
            <a:r>
              <a:rPr lang="es-ES"/>
              <a:t>genérica</a:t>
            </a:r>
            <a:r>
              <a:rPr lang="es-ES"/>
              <a:t> List&lt;&gt;</a:t>
            </a:r>
            <a:endParaRPr/>
          </a:p>
        </p:txBody>
      </p:sp>
      <p:pic>
        <p:nvPicPr>
          <p:cNvPr id="340" name="Google Shape;34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7650" y="1025375"/>
            <a:ext cx="5814999" cy="243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6675" y="3367450"/>
            <a:ext cx="5719853" cy="239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53"/>
          <p:cNvSpPr txBox="1"/>
          <p:nvPr/>
        </p:nvSpPr>
        <p:spPr>
          <a:xfrm>
            <a:off x="7411200" y="5225925"/>
            <a:ext cx="696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Colección</a:t>
            </a:r>
            <a:r>
              <a:rPr lang="es-ES"/>
              <a:t> no </a:t>
            </a:r>
            <a:r>
              <a:rPr lang="es-ES"/>
              <a:t>genérica</a:t>
            </a:r>
            <a:r>
              <a:rPr lang="es-ES"/>
              <a:t> ArrayList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4"/>
          <p:cNvSpPr txBox="1"/>
          <p:nvPr>
            <p:ph idx="4294967295" type="title"/>
          </p:nvPr>
        </p:nvSpPr>
        <p:spPr>
          <a:xfrm>
            <a:off x="385920" y="-93960"/>
            <a:ext cx="9969600" cy="13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-ES" sz="3800">
                <a:solidFill>
                  <a:srgbClr val="DD7E0E"/>
                </a:solidFill>
                <a:latin typeface="Roboto"/>
                <a:ea typeface="Roboto"/>
                <a:cs typeface="Roboto"/>
                <a:sym typeface="Roboto"/>
              </a:rPr>
              <a:t>Concurrentes </a:t>
            </a:r>
            <a:r>
              <a:rPr b="1" lang="es-ES" sz="3800"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b="1" lang="es-ES" sz="38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s-ES" sz="3800">
                <a:solidFill>
                  <a:srgbClr val="DD7E0E"/>
                </a:solidFill>
                <a:latin typeface="Roboto"/>
                <a:ea typeface="Roboto"/>
                <a:cs typeface="Roboto"/>
                <a:sym typeface="Roboto"/>
              </a:rPr>
              <a:t>Inmutables</a:t>
            </a:r>
            <a:endParaRPr b="0" i="0" sz="3800" u="none" cap="none" strike="noStrike">
              <a:solidFill>
                <a:srgbClr val="DD7E0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54"/>
          <p:cNvSpPr txBox="1"/>
          <p:nvPr/>
        </p:nvSpPr>
        <p:spPr>
          <a:xfrm>
            <a:off x="7177497" y="1881067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54"/>
          <p:cNvSpPr txBox="1"/>
          <p:nvPr/>
        </p:nvSpPr>
        <p:spPr>
          <a:xfrm>
            <a:off x="7177497" y="1881067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54"/>
          <p:cNvSpPr/>
          <p:nvPr/>
        </p:nvSpPr>
        <p:spPr>
          <a:xfrm>
            <a:off x="39475" y="3458200"/>
            <a:ext cx="12087900" cy="123900"/>
          </a:xfrm>
          <a:prstGeom prst="rect">
            <a:avLst/>
          </a:prstGeom>
          <a:solidFill>
            <a:srgbClr val="E48F3A"/>
          </a:solidFill>
          <a:ln cap="flat" cmpd="sng" w="12700">
            <a:solidFill>
              <a:srgbClr val="E48F3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54"/>
          <p:cNvSpPr txBox="1"/>
          <p:nvPr/>
        </p:nvSpPr>
        <p:spPr>
          <a:xfrm>
            <a:off x="157500" y="1476400"/>
            <a:ext cx="70200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900"/>
              <a:t>Las colecciones que pertenecen al namespace </a:t>
            </a:r>
            <a:r>
              <a:rPr b="1" lang="es-ES" sz="1900"/>
              <a:t>System.Collections.Concurrent </a:t>
            </a:r>
            <a:r>
              <a:rPr lang="es-ES" sz="1900"/>
              <a:t>proporcionan operaciones eficientes y seguras para acceder a los elementos de la </a:t>
            </a:r>
            <a:r>
              <a:rPr lang="es-ES" sz="1900"/>
              <a:t>colección</a:t>
            </a:r>
            <a:r>
              <a:rPr lang="es-ES" sz="1900"/>
              <a:t> desde varios hilos de </a:t>
            </a:r>
            <a:r>
              <a:rPr lang="es-ES" sz="1900"/>
              <a:t>ejecución.</a:t>
            </a:r>
            <a:endParaRPr sz="1900"/>
          </a:p>
        </p:txBody>
      </p:sp>
      <p:sp>
        <p:nvSpPr>
          <p:cNvPr id="353" name="Google Shape;353;p54"/>
          <p:cNvSpPr txBox="1"/>
          <p:nvPr/>
        </p:nvSpPr>
        <p:spPr>
          <a:xfrm>
            <a:off x="157500" y="4004325"/>
            <a:ext cx="69669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900"/>
              <a:t>Las colecciones que pertenecen al namespace </a:t>
            </a:r>
            <a:r>
              <a:rPr b="1" lang="es-ES" sz="1900"/>
              <a:t>System.Collections.Immutable</a:t>
            </a:r>
            <a:r>
              <a:rPr lang="es-ES" sz="1900"/>
              <a:t> no pueden ser modificadas.Mantienen la cantidad de elementos y el orden relativo todo el tiempo y no permiten las asignaciones de nuevos elementos</a:t>
            </a:r>
            <a:endParaRPr sz="1900"/>
          </a:p>
        </p:txBody>
      </p:sp>
      <p:sp>
        <p:nvSpPr>
          <p:cNvPr id="354" name="Google Shape;354;p54"/>
          <p:cNvSpPr txBox="1"/>
          <p:nvPr/>
        </p:nvSpPr>
        <p:spPr>
          <a:xfrm>
            <a:off x="6939000" y="2480150"/>
            <a:ext cx="696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Ejemplo de la colección genérica BockingCollection&lt;&gt;</a:t>
            </a:r>
            <a:endParaRPr/>
          </a:p>
        </p:txBody>
      </p:sp>
      <p:sp>
        <p:nvSpPr>
          <p:cNvPr id="355" name="Google Shape;355;p54"/>
          <p:cNvSpPr txBox="1"/>
          <p:nvPr/>
        </p:nvSpPr>
        <p:spPr>
          <a:xfrm>
            <a:off x="6769625" y="5251125"/>
            <a:ext cx="696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Ejemplo de la </a:t>
            </a:r>
            <a:r>
              <a:rPr lang="es-ES"/>
              <a:t>colección</a:t>
            </a:r>
            <a:r>
              <a:rPr lang="es-ES"/>
              <a:t> </a:t>
            </a:r>
            <a:r>
              <a:rPr lang="es-ES"/>
              <a:t>genérica</a:t>
            </a:r>
            <a:r>
              <a:rPr lang="es-ES"/>
              <a:t> ImmutableArray&lt;&gt;</a:t>
            </a:r>
            <a:endParaRPr/>
          </a:p>
        </p:txBody>
      </p:sp>
      <p:pic>
        <p:nvPicPr>
          <p:cNvPr id="356" name="Google Shape;35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3825" y="3667100"/>
            <a:ext cx="6071799" cy="1885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6900" y="938096"/>
            <a:ext cx="6071802" cy="1832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5"/>
          <p:cNvSpPr txBox="1"/>
          <p:nvPr>
            <p:ph idx="4294967295" type="title"/>
          </p:nvPr>
        </p:nvSpPr>
        <p:spPr>
          <a:xfrm>
            <a:off x="385920" y="-93960"/>
            <a:ext cx="9969600" cy="13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-ES" sz="3800">
                <a:solidFill>
                  <a:srgbClr val="DD7E0E"/>
                </a:solidFill>
                <a:latin typeface="Roboto"/>
                <a:ea typeface="Roboto"/>
                <a:cs typeface="Roboto"/>
                <a:sym typeface="Roboto"/>
              </a:rPr>
              <a:t>List&lt;T&gt;</a:t>
            </a:r>
            <a:endParaRPr b="0" i="0" sz="3800" u="none" cap="none" strike="noStrike">
              <a:solidFill>
                <a:srgbClr val="DD7E0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4" name="Google Shape;364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4650" y="2713730"/>
            <a:ext cx="8684500" cy="2182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6"/>
          <p:cNvSpPr txBox="1"/>
          <p:nvPr>
            <p:ph idx="4294967295" type="title"/>
          </p:nvPr>
        </p:nvSpPr>
        <p:spPr>
          <a:xfrm>
            <a:off x="385920" y="-93960"/>
            <a:ext cx="9969600" cy="13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-ES" sz="3800">
                <a:solidFill>
                  <a:srgbClr val="DD7E0E"/>
                </a:solidFill>
                <a:latin typeface="Roboto"/>
                <a:ea typeface="Roboto"/>
                <a:cs typeface="Roboto"/>
                <a:sym typeface="Roboto"/>
              </a:rPr>
              <a:t>Dictionary</a:t>
            </a:r>
            <a:r>
              <a:rPr b="1" lang="es-ES" sz="3800">
                <a:solidFill>
                  <a:srgbClr val="DD7E0E"/>
                </a:solidFill>
                <a:latin typeface="Roboto"/>
                <a:ea typeface="Roboto"/>
                <a:cs typeface="Roboto"/>
                <a:sym typeface="Roboto"/>
              </a:rPr>
              <a:t>&lt;Tkey,Tvalue&gt;</a:t>
            </a:r>
            <a:endParaRPr b="0" i="0" sz="3800" u="none" cap="none" strike="noStrike">
              <a:solidFill>
                <a:srgbClr val="DD7E0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1" name="Google Shape;371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02837" y="1887500"/>
            <a:ext cx="5586326" cy="390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7"/>
          <p:cNvSpPr txBox="1"/>
          <p:nvPr>
            <p:ph idx="4294967295" type="title"/>
          </p:nvPr>
        </p:nvSpPr>
        <p:spPr>
          <a:xfrm>
            <a:off x="385920" y="-93960"/>
            <a:ext cx="9969600" cy="13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-ES" sz="3800">
                <a:solidFill>
                  <a:srgbClr val="DD7E0E"/>
                </a:solidFill>
                <a:latin typeface="Roboto"/>
                <a:ea typeface="Roboto"/>
                <a:cs typeface="Roboto"/>
                <a:sym typeface="Roboto"/>
              </a:rPr>
              <a:t>Queue&lt;T&gt;</a:t>
            </a:r>
            <a:endParaRPr b="0" i="0" sz="3800" u="none" cap="none" strike="noStrike">
              <a:solidFill>
                <a:srgbClr val="DD7E0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8" name="Google Shape;378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9362" y="2601272"/>
            <a:ext cx="8233275" cy="197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8"/>
          <p:cNvSpPr txBox="1"/>
          <p:nvPr>
            <p:ph idx="4294967295" type="title"/>
          </p:nvPr>
        </p:nvSpPr>
        <p:spPr>
          <a:xfrm>
            <a:off x="385920" y="-93960"/>
            <a:ext cx="9969600" cy="13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-ES" sz="3800">
                <a:solidFill>
                  <a:srgbClr val="DD7E0E"/>
                </a:solidFill>
                <a:latin typeface="Roboto"/>
                <a:ea typeface="Roboto"/>
                <a:cs typeface="Roboto"/>
                <a:sym typeface="Roboto"/>
              </a:rPr>
              <a:t>Stack</a:t>
            </a:r>
            <a:r>
              <a:rPr b="1" lang="es-ES" sz="3800">
                <a:solidFill>
                  <a:srgbClr val="DD7E0E"/>
                </a:solidFill>
                <a:latin typeface="Roboto"/>
                <a:ea typeface="Roboto"/>
                <a:cs typeface="Roboto"/>
                <a:sym typeface="Roboto"/>
              </a:rPr>
              <a:t>&lt;T&gt;</a:t>
            </a:r>
            <a:endParaRPr b="0" i="0" sz="3800" u="none" cap="none" strike="noStrike">
              <a:solidFill>
                <a:srgbClr val="DD7E0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5" name="Google Shape;385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52025" y="1977175"/>
            <a:ext cx="3487951" cy="385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9"/>
          <p:cNvSpPr txBox="1"/>
          <p:nvPr>
            <p:ph idx="4294967295" type="title"/>
          </p:nvPr>
        </p:nvSpPr>
        <p:spPr>
          <a:xfrm>
            <a:off x="1117800" y="1412280"/>
            <a:ext cx="7096680" cy="13262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i="0" lang="es-ES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Ejercicios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59"/>
          <p:cNvSpPr txBox="1"/>
          <p:nvPr>
            <p:ph idx="4294967295" type="body"/>
          </p:nvPr>
        </p:nvSpPr>
        <p:spPr>
          <a:xfrm>
            <a:off x="1117800" y="3225960"/>
            <a:ext cx="7096680" cy="1475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406439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s-ES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I0</a:t>
            </a:r>
            <a:r>
              <a:rPr lang="es-ES" sz="2800"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b="0" i="0" lang="es-ES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- ¡</a:t>
            </a:r>
            <a:r>
              <a:rPr lang="es-ES" sz="2800">
                <a:latin typeface="Roboto"/>
                <a:ea typeface="Roboto"/>
                <a:cs typeface="Roboto"/>
                <a:sym typeface="Roboto"/>
              </a:rPr>
              <a:t>A contar palabras!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  <a:p>
            <a:pPr indent="-406439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Char char="•"/>
            </a:pPr>
            <a:r>
              <a:rPr lang="es-ES" sz="2800">
                <a:latin typeface="Roboto"/>
                <a:ea typeface="Roboto"/>
                <a:cs typeface="Roboto"/>
                <a:sym typeface="Roboto"/>
              </a:rPr>
              <a:t>C01 - </a:t>
            </a:r>
            <a:r>
              <a:rPr lang="es-ES" sz="2800">
                <a:latin typeface="Roboto"/>
                <a:ea typeface="Roboto"/>
                <a:cs typeface="Roboto"/>
                <a:sym typeface="Roboto"/>
              </a:rPr>
              <a:t>Estadística</a:t>
            </a:r>
            <a:r>
              <a:rPr lang="es-ES" sz="2800">
                <a:latin typeface="Roboto"/>
                <a:ea typeface="Roboto"/>
                <a:cs typeface="Roboto"/>
                <a:sym typeface="Roboto"/>
              </a:rPr>
              <a:t> deportiva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  <a:p>
            <a:pPr indent="-406439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Char char="•"/>
            </a:pPr>
            <a:r>
              <a:rPr lang="es-ES" sz="2800">
                <a:latin typeface="Roboto"/>
                <a:ea typeface="Roboto"/>
                <a:cs typeface="Roboto"/>
                <a:sym typeface="Roboto"/>
              </a:rPr>
              <a:t>C02 - </a:t>
            </a:r>
            <a:r>
              <a:rPr lang="es-E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Enciendan sus motores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>
              <a:latin typeface="Roboto"/>
              <a:ea typeface="Roboto"/>
              <a:cs typeface="Roboto"/>
              <a:sym typeface="Roboto"/>
            </a:endParaRPr>
          </a:p>
          <a:p>
            <a:pPr indent="0" lvl="0" marL="22856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3" name="Google Shape;393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2120" y="1456920"/>
            <a:ext cx="2855520" cy="1683720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59"/>
          <p:cNvSpPr/>
          <p:nvPr/>
        </p:nvSpPr>
        <p:spPr>
          <a:xfrm>
            <a:off x="748440" y="5292720"/>
            <a:ext cx="9002520" cy="53568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s-ES" sz="22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https://codeutnfra.github.io/programacion_2_laboratorio_2_apuntes/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0"/>
          <p:cNvSpPr txBox="1"/>
          <p:nvPr>
            <p:ph idx="4294967295" type="title"/>
          </p:nvPr>
        </p:nvSpPr>
        <p:spPr>
          <a:xfrm>
            <a:off x="1117800" y="1412280"/>
            <a:ext cx="7096680" cy="13262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i="0" lang="es-ES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Tarea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60"/>
          <p:cNvSpPr txBox="1"/>
          <p:nvPr>
            <p:ph idx="4294967295" type="body"/>
          </p:nvPr>
        </p:nvSpPr>
        <p:spPr>
          <a:xfrm>
            <a:off x="1117800" y="3225960"/>
            <a:ext cx="7096680" cy="1475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406439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s-ES" sz="2800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s-ES" sz="2800">
                <a:latin typeface="Roboto"/>
                <a:ea typeface="Roboto"/>
                <a:cs typeface="Roboto"/>
                <a:sym typeface="Roboto"/>
              </a:rPr>
              <a:t>01</a:t>
            </a:r>
            <a:r>
              <a:rPr b="0" i="0" lang="es-ES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s-ES" sz="2800">
                <a:latin typeface="Roboto"/>
                <a:ea typeface="Roboto"/>
                <a:cs typeface="Roboto"/>
                <a:sym typeface="Roboto"/>
              </a:rPr>
              <a:t>Números</a:t>
            </a:r>
            <a:r>
              <a:rPr lang="es-ES" sz="2800">
                <a:latin typeface="Roboto"/>
                <a:ea typeface="Roboto"/>
                <a:cs typeface="Roboto"/>
                <a:sym typeface="Roboto"/>
              </a:rPr>
              <a:t> locos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  <a:p>
            <a:pPr indent="-406439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Char char="•"/>
            </a:pPr>
            <a:r>
              <a:rPr lang="es-ES" sz="2800">
                <a:latin typeface="Roboto"/>
                <a:ea typeface="Roboto"/>
                <a:cs typeface="Roboto"/>
                <a:sym typeface="Roboto"/>
              </a:rPr>
              <a:t>I02 - </a:t>
            </a:r>
            <a:r>
              <a:rPr lang="es-ES" sz="2800">
                <a:latin typeface="Roboto"/>
                <a:ea typeface="Roboto"/>
                <a:cs typeface="Roboto"/>
                <a:sym typeface="Roboto"/>
              </a:rPr>
              <a:t>Números</a:t>
            </a:r>
            <a:r>
              <a:rPr lang="es-ES" sz="2800">
                <a:latin typeface="Roboto"/>
                <a:ea typeface="Roboto"/>
                <a:cs typeface="Roboto"/>
                <a:sym typeface="Roboto"/>
              </a:rPr>
              <a:t> locos II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2" name="Google Shape;402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2120" y="1456920"/>
            <a:ext cx="2855520" cy="1683720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60"/>
          <p:cNvSpPr/>
          <p:nvPr/>
        </p:nvSpPr>
        <p:spPr>
          <a:xfrm>
            <a:off x="748440" y="5292720"/>
            <a:ext cx="9002520" cy="53568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s-ES" sz="22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https://codeutnfra.github.io/programacion_2_laboratorio_2_apuntes/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3"/>
          <p:cNvSpPr txBox="1"/>
          <p:nvPr>
            <p:ph idx="4294967295" type="title"/>
          </p:nvPr>
        </p:nvSpPr>
        <p:spPr>
          <a:xfrm>
            <a:off x="385920" y="-93960"/>
            <a:ext cx="9007560" cy="1326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i="0" lang="es-ES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Temario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43"/>
          <p:cNvSpPr/>
          <p:nvPr/>
        </p:nvSpPr>
        <p:spPr>
          <a:xfrm>
            <a:off x="385926" y="1405450"/>
            <a:ext cx="6906300" cy="42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s-ES" sz="1800">
                <a:latin typeface="Roboto"/>
                <a:ea typeface="Roboto"/>
                <a:cs typeface="Roboto"/>
                <a:sym typeface="Roboto"/>
              </a:rPr>
              <a:t>Colecciones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079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○"/>
            </a:pPr>
            <a:r>
              <a:rPr b="0" i="0" lang="es-E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¿Qué es una </a:t>
            </a:r>
            <a:r>
              <a:rPr lang="es-ES" sz="1800">
                <a:latin typeface="Roboto"/>
                <a:ea typeface="Roboto"/>
                <a:cs typeface="Roboto"/>
                <a:sym typeface="Roboto"/>
              </a:rPr>
              <a:t>colección</a:t>
            </a:r>
            <a:r>
              <a:rPr b="0" i="0" lang="es-E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079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○"/>
            </a:pPr>
            <a:r>
              <a:rPr b="0" i="0" lang="es-E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Usos y Generalidades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43"/>
          <p:cNvSpPr/>
          <p:nvPr/>
        </p:nvSpPr>
        <p:spPr>
          <a:xfrm>
            <a:off x="6088050" y="1405450"/>
            <a:ext cx="6680400" cy="53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s-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Tipos de colecciones</a:t>
            </a:r>
            <a:endParaRPr b="1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3079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○"/>
            </a:pPr>
            <a:r>
              <a:rPr lang="es-ES" sz="1800">
                <a:latin typeface="Roboto"/>
                <a:ea typeface="Roboto"/>
                <a:cs typeface="Roboto"/>
                <a:sym typeface="Roboto"/>
              </a:rPr>
              <a:t>List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3079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s-ES" sz="1800">
                <a:latin typeface="Roboto"/>
                <a:ea typeface="Roboto"/>
                <a:cs typeface="Roboto"/>
                <a:sym typeface="Roboto"/>
              </a:rPr>
              <a:t>Stack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3079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s-ES" sz="1800">
                <a:latin typeface="Roboto"/>
                <a:ea typeface="Roboto"/>
                <a:cs typeface="Roboto"/>
                <a:sym typeface="Roboto"/>
              </a:rPr>
              <a:t>Queue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3079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s-ES" sz="1800">
                <a:latin typeface="Roboto"/>
                <a:ea typeface="Roboto"/>
                <a:cs typeface="Roboto"/>
                <a:sym typeface="Roboto"/>
              </a:rPr>
              <a:t>Dictionary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43"/>
          <p:cNvSpPr/>
          <p:nvPr/>
        </p:nvSpPr>
        <p:spPr>
          <a:xfrm>
            <a:off x="385926" y="3238725"/>
            <a:ext cx="6906300" cy="42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s-ES" sz="1800">
                <a:latin typeface="Roboto"/>
                <a:ea typeface="Roboto"/>
                <a:cs typeface="Roboto"/>
                <a:sym typeface="Roboto"/>
              </a:rPr>
              <a:t>Matrices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079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○"/>
            </a:pPr>
            <a:r>
              <a:rPr lang="es-ES" sz="1800">
                <a:latin typeface="Roboto"/>
                <a:ea typeface="Roboto"/>
                <a:cs typeface="Roboto"/>
                <a:sym typeface="Roboto"/>
              </a:rPr>
              <a:t>Matriz unidimensional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079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○"/>
            </a:pPr>
            <a:r>
              <a:rPr lang="es-ES" sz="1800">
                <a:latin typeface="Roboto"/>
                <a:ea typeface="Roboto"/>
                <a:cs typeface="Roboto"/>
                <a:sym typeface="Roboto"/>
              </a:rPr>
              <a:t>Matriz multidimensional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3079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s-ES" sz="1800">
                <a:latin typeface="Roboto"/>
                <a:ea typeface="Roboto"/>
                <a:cs typeface="Roboto"/>
                <a:sym typeface="Roboto"/>
              </a:rPr>
              <a:t>Matriz escalonada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4"/>
          <p:cNvSpPr txBox="1"/>
          <p:nvPr>
            <p:ph idx="4294967295" type="title"/>
          </p:nvPr>
        </p:nvSpPr>
        <p:spPr>
          <a:xfrm>
            <a:off x="540000" y="3354120"/>
            <a:ext cx="5600880" cy="29876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s-ES" sz="7200" u="none" cap="none" strike="noStrike">
                <a:solidFill>
                  <a:srgbClr val="DD7E0E"/>
                </a:solidFill>
                <a:latin typeface="Roboto"/>
                <a:ea typeface="Roboto"/>
                <a:cs typeface="Roboto"/>
                <a:sym typeface="Roboto"/>
              </a:rPr>
              <a:t>01.</a:t>
            </a:r>
            <a:br>
              <a:rPr b="0" i="0" lang="es-ES" sz="1800" u="none" cap="none" strike="noStrike"/>
            </a:br>
            <a:r>
              <a:rPr lang="es-ES" sz="3600">
                <a:latin typeface="Roboto"/>
                <a:ea typeface="Roboto"/>
                <a:cs typeface="Roboto"/>
                <a:sym typeface="Roboto"/>
              </a:rPr>
              <a:t>Colecciones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700" y="1665500"/>
            <a:ext cx="2987625" cy="298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3000" y="781425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45"/>
          <p:cNvSpPr txBox="1"/>
          <p:nvPr/>
        </p:nvSpPr>
        <p:spPr>
          <a:xfrm>
            <a:off x="2296150" y="675225"/>
            <a:ext cx="69768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ES" sz="4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¿Qué es una </a:t>
            </a:r>
            <a:r>
              <a:rPr lang="es-ES" sz="4500">
                <a:solidFill>
                  <a:srgbClr val="DD7E0E"/>
                </a:solidFill>
                <a:latin typeface="Roboto"/>
                <a:ea typeface="Roboto"/>
                <a:cs typeface="Roboto"/>
                <a:sym typeface="Roboto"/>
              </a:rPr>
              <a:t>Colección</a:t>
            </a:r>
            <a:r>
              <a:rPr b="0" i="0" lang="es-ES" sz="4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b="0" i="0" sz="4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45"/>
          <p:cNvSpPr txBox="1"/>
          <p:nvPr/>
        </p:nvSpPr>
        <p:spPr>
          <a:xfrm>
            <a:off x="305900" y="2201975"/>
            <a:ext cx="9658500" cy="45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3000">
                <a:solidFill>
                  <a:srgbClr val="1D1C1D"/>
                </a:solidFill>
                <a:highlight>
                  <a:srgbClr val="FFFFFF"/>
                </a:highlight>
              </a:rPr>
              <a:t>Las colecciones son objetos especializados en </a:t>
            </a:r>
            <a:r>
              <a:rPr b="1" lang="es-ES" sz="3000">
                <a:solidFill>
                  <a:srgbClr val="1D1C1D"/>
                </a:solidFill>
                <a:highlight>
                  <a:srgbClr val="FFFFFF"/>
                </a:highlight>
              </a:rPr>
              <a:t>almacenar</a:t>
            </a:r>
            <a:r>
              <a:rPr lang="es-ES" sz="3000">
                <a:solidFill>
                  <a:srgbClr val="1D1C1D"/>
                </a:solidFill>
                <a:highlight>
                  <a:srgbClr val="FFFFFF"/>
                </a:highlight>
              </a:rPr>
              <a:t>, </a:t>
            </a:r>
            <a:r>
              <a:rPr b="1" lang="es-ES" sz="3000">
                <a:solidFill>
                  <a:srgbClr val="1D1C1D"/>
                </a:solidFill>
                <a:highlight>
                  <a:srgbClr val="FFFFFF"/>
                </a:highlight>
              </a:rPr>
              <a:t>organizar </a:t>
            </a:r>
            <a:r>
              <a:rPr lang="es-ES" sz="3000">
                <a:solidFill>
                  <a:srgbClr val="1D1C1D"/>
                </a:solidFill>
                <a:highlight>
                  <a:srgbClr val="FFFFFF"/>
                </a:highlight>
              </a:rPr>
              <a:t>y </a:t>
            </a:r>
            <a:r>
              <a:rPr b="1" lang="es-ES" sz="3000">
                <a:solidFill>
                  <a:srgbClr val="1D1C1D"/>
                </a:solidFill>
                <a:highlight>
                  <a:srgbClr val="FFFFFF"/>
                </a:highlight>
              </a:rPr>
              <a:t>administrar </a:t>
            </a:r>
            <a:r>
              <a:rPr lang="es-ES" sz="3000">
                <a:solidFill>
                  <a:srgbClr val="1D1C1D"/>
                </a:solidFill>
                <a:highlight>
                  <a:srgbClr val="FFFFFF"/>
                </a:highlight>
              </a:rPr>
              <a:t>una gran cantidad de </a:t>
            </a:r>
            <a:r>
              <a:rPr b="1" lang="es-ES" sz="3000">
                <a:solidFill>
                  <a:srgbClr val="1D1C1D"/>
                </a:solidFill>
                <a:highlight>
                  <a:srgbClr val="FFFFFF"/>
                </a:highlight>
              </a:rPr>
              <a:t>datos</a:t>
            </a:r>
            <a:r>
              <a:rPr lang="es-ES" sz="3000">
                <a:solidFill>
                  <a:srgbClr val="1D1C1D"/>
                </a:solidFill>
                <a:highlight>
                  <a:srgbClr val="FFFFFF"/>
                </a:highlight>
              </a:rPr>
              <a:t>.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3000"/>
              <a:t>Se puede decir que las colecciones proveen una forma </a:t>
            </a:r>
            <a:r>
              <a:rPr lang="es-ES" sz="3000"/>
              <a:t>más</a:t>
            </a:r>
            <a:r>
              <a:rPr lang="es-ES" sz="3000"/>
              <a:t> flexible de trabajar con grupos de objetos.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3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b="0" i="0" lang="es-ES" sz="3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3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45"/>
          <p:cNvSpPr txBox="1"/>
          <p:nvPr/>
        </p:nvSpPr>
        <p:spPr>
          <a:xfrm>
            <a:off x="3078700" y="2516250"/>
            <a:ext cx="568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4450" y="173050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46"/>
          <p:cNvSpPr txBox="1"/>
          <p:nvPr/>
        </p:nvSpPr>
        <p:spPr>
          <a:xfrm>
            <a:off x="2152050" y="173050"/>
            <a:ext cx="73179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 sz="4500">
                <a:solidFill>
                  <a:srgbClr val="DD7E0E"/>
                </a:solidFill>
                <a:latin typeface="Roboto"/>
                <a:ea typeface="Roboto"/>
                <a:cs typeface="Roboto"/>
                <a:sym typeface="Roboto"/>
              </a:rPr>
              <a:t>Características</a:t>
            </a:r>
            <a:r>
              <a:rPr lang="es-ES" sz="4500">
                <a:solidFill>
                  <a:srgbClr val="DD7E0E"/>
                </a:solidFill>
                <a:latin typeface="Roboto"/>
                <a:ea typeface="Roboto"/>
                <a:cs typeface="Roboto"/>
                <a:sym typeface="Roboto"/>
              </a:rPr>
              <a:t> de las colecciones</a:t>
            </a:r>
            <a:endParaRPr b="0" i="0" sz="4500" u="none" cap="none" strike="noStrike">
              <a:solidFill>
                <a:srgbClr val="DD7E0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46"/>
          <p:cNvSpPr txBox="1"/>
          <p:nvPr/>
        </p:nvSpPr>
        <p:spPr>
          <a:xfrm>
            <a:off x="564450" y="3227575"/>
            <a:ext cx="23055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DD7E0E"/>
                </a:solidFill>
                <a:latin typeface="Roboto"/>
                <a:ea typeface="Roboto"/>
                <a:cs typeface="Roboto"/>
                <a:sym typeface="Roboto"/>
              </a:rPr>
              <a:t>TAMAÑO </a:t>
            </a:r>
            <a:r>
              <a:rPr b="1" lang="es-ES" sz="1800">
                <a:solidFill>
                  <a:srgbClr val="DD7E0E"/>
                </a:solidFill>
                <a:latin typeface="Roboto"/>
                <a:ea typeface="Roboto"/>
                <a:cs typeface="Roboto"/>
                <a:sym typeface="Roboto"/>
              </a:rPr>
              <a:t>DINÁMICO</a:t>
            </a:r>
            <a:endParaRPr b="1" sz="1800">
              <a:solidFill>
                <a:srgbClr val="DD7E0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46"/>
          <p:cNvSpPr txBox="1"/>
          <p:nvPr/>
        </p:nvSpPr>
        <p:spPr>
          <a:xfrm>
            <a:off x="2786321" y="3227575"/>
            <a:ext cx="23055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DD7E0E"/>
                </a:solidFill>
                <a:latin typeface="Roboto"/>
                <a:ea typeface="Roboto"/>
                <a:cs typeface="Roboto"/>
                <a:sym typeface="Roboto"/>
              </a:rPr>
              <a:t>ENUMERABLE</a:t>
            </a:r>
            <a:endParaRPr b="1" sz="1800">
              <a:solidFill>
                <a:srgbClr val="DD7E0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p46"/>
          <p:cNvSpPr txBox="1"/>
          <p:nvPr/>
        </p:nvSpPr>
        <p:spPr>
          <a:xfrm>
            <a:off x="5072149" y="3332200"/>
            <a:ext cx="23055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DD7E0E"/>
                </a:solidFill>
                <a:latin typeface="Roboto"/>
                <a:ea typeface="Roboto"/>
                <a:cs typeface="Roboto"/>
                <a:sym typeface="Roboto"/>
              </a:rPr>
              <a:t>COPIAR SU CONTENIDO A UN ARRAY</a:t>
            </a:r>
            <a:endParaRPr b="1" sz="1800">
              <a:solidFill>
                <a:srgbClr val="DD7E0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p46"/>
          <p:cNvSpPr txBox="1"/>
          <p:nvPr/>
        </p:nvSpPr>
        <p:spPr>
          <a:xfrm>
            <a:off x="1282350" y="2654875"/>
            <a:ext cx="869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200">
                <a:solidFill>
                  <a:srgbClr val="101122"/>
                </a:solidFill>
                <a:latin typeface="Fjalla One"/>
                <a:ea typeface="Fjalla One"/>
                <a:cs typeface="Fjalla One"/>
                <a:sym typeface="Fjalla One"/>
              </a:rPr>
              <a:t>01.</a:t>
            </a:r>
            <a:endParaRPr b="1" sz="3200">
              <a:solidFill>
                <a:srgbClr val="10112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41" name="Google Shape;241;p46"/>
          <p:cNvSpPr txBox="1"/>
          <p:nvPr/>
        </p:nvSpPr>
        <p:spPr>
          <a:xfrm>
            <a:off x="3504200" y="2654875"/>
            <a:ext cx="869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200">
                <a:solidFill>
                  <a:srgbClr val="101122"/>
                </a:solidFill>
                <a:latin typeface="Fjalla One"/>
                <a:ea typeface="Fjalla One"/>
                <a:cs typeface="Fjalla One"/>
                <a:sym typeface="Fjalla One"/>
              </a:rPr>
              <a:t>02.</a:t>
            </a:r>
            <a:endParaRPr b="1" sz="3200">
              <a:solidFill>
                <a:srgbClr val="10112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42" name="Google Shape;242;p46"/>
          <p:cNvSpPr txBox="1"/>
          <p:nvPr/>
        </p:nvSpPr>
        <p:spPr>
          <a:xfrm>
            <a:off x="5790050" y="2654875"/>
            <a:ext cx="869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200">
                <a:solidFill>
                  <a:srgbClr val="101122"/>
                </a:solidFill>
                <a:latin typeface="Fjalla One"/>
                <a:ea typeface="Fjalla One"/>
                <a:cs typeface="Fjalla One"/>
                <a:sym typeface="Fjalla One"/>
              </a:rPr>
              <a:t>03.</a:t>
            </a:r>
            <a:endParaRPr b="1" sz="3200">
              <a:solidFill>
                <a:srgbClr val="10112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43" name="Google Shape;243;p46"/>
          <p:cNvSpPr txBox="1"/>
          <p:nvPr/>
        </p:nvSpPr>
        <p:spPr>
          <a:xfrm>
            <a:off x="654975" y="3746400"/>
            <a:ext cx="22149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s-ES" sz="1600" u="none" cap="none" strike="noStrike">
                <a:solidFill>
                  <a:srgbClr val="000000"/>
                </a:solidFill>
              </a:rPr>
              <a:t>El tamaño de las colecciones se incrementa y disminuye dinámicamente </a:t>
            </a:r>
            <a:endParaRPr i="0" sz="1600" u="none" cap="none" strike="noStrike">
              <a:solidFill>
                <a:srgbClr val="000000"/>
              </a:solidFill>
            </a:endParaRPr>
          </a:p>
        </p:txBody>
      </p:sp>
      <p:sp>
        <p:nvSpPr>
          <p:cNvPr id="244" name="Google Shape;244;p46"/>
          <p:cNvSpPr txBox="1"/>
          <p:nvPr/>
        </p:nvSpPr>
        <p:spPr>
          <a:xfrm>
            <a:off x="3000675" y="3746400"/>
            <a:ext cx="18456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s-ES" sz="1600" u="none" cap="none" strike="noStrike">
                <a:solidFill>
                  <a:srgbClr val="000000"/>
                </a:solidFill>
              </a:rPr>
              <a:t>Implementan IEnumerable. Permite recorre</a:t>
            </a:r>
            <a:r>
              <a:rPr lang="es-ES" sz="1600"/>
              <a:t>r</a:t>
            </a:r>
            <a:r>
              <a:rPr i="0" lang="es-ES" sz="1600" u="none" cap="none" strike="noStrike">
                <a:solidFill>
                  <a:srgbClr val="000000"/>
                </a:solidFill>
              </a:rPr>
              <a:t>la con un </a:t>
            </a:r>
            <a:r>
              <a:rPr b="1" i="0" lang="es-ES" sz="1600" u="none" cap="none" strike="noStrike">
                <a:solidFill>
                  <a:srgbClr val="000000"/>
                </a:solidFill>
              </a:rPr>
              <a:t>foreach</a:t>
            </a:r>
            <a:endParaRPr b="1" i="0" sz="1600" u="none" cap="none" strike="noStrike">
              <a:solidFill>
                <a:srgbClr val="000000"/>
              </a:solidFill>
            </a:endParaRPr>
          </a:p>
        </p:txBody>
      </p:sp>
      <p:sp>
        <p:nvSpPr>
          <p:cNvPr id="245" name="Google Shape;245;p46"/>
          <p:cNvSpPr txBox="1"/>
          <p:nvPr/>
        </p:nvSpPr>
        <p:spPr>
          <a:xfrm>
            <a:off x="5226450" y="3977225"/>
            <a:ext cx="2000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s-ES" sz="1600" u="none" cap="none" strike="noStrike">
                <a:solidFill>
                  <a:srgbClr val="000000"/>
                </a:solidFill>
              </a:rPr>
              <a:t>Indice numerico.</a:t>
            </a:r>
            <a:endParaRPr i="0" sz="1600" u="none" cap="none" strike="noStrike">
              <a:solidFill>
                <a:srgbClr val="0000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s-ES" sz="1400" u="none" cap="none" strike="noStrike">
                <a:solidFill>
                  <a:srgbClr val="000000"/>
                </a:solidFill>
              </a:rPr>
              <a:t>Comienza en el cero.</a:t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246" name="Google Shape;246;p46"/>
          <p:cNvSpPr txBox="1"/>
          <p:nvPr/>
        </p:nvSpPr>
        <p:spPr>
          <a:xfrm>
            <a:off x="7386999" y="3208925"/>
            <a:ext cx="23055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DD7E0E"/>
                </a:solidFill>
                <a:latin typeface="Roboto"/>
                <a:ea typeface="Roboto"/>
                <a:cs typeface="Roboto"/>
                <a:sym typeface="Roboto"/>
              </a:rPr>
              <a:t>INDEXACIÓN</a:t>
            </a:r>
            <a:r>
              <a:rPr b="1" lang="es-ES" sz="1800">
                <a:solidFill>
                  <a:srgbClr val="DD7E0E"/>
                </a:solidFill>
                <a:latin typeface="Roboto"/>
                <a:ea typeface="Roboto"/>
                <a:cs typeface="Roboto"/>
                <a:sym typeface="Roboto"/>
              </a:rPr>
              <a:t> BASE-CERO</a:t>
            </a:r>
            <a:endParaRPr b="1" sz="1800">
              <a:solidFill>
                <a:srgbClr val="DD7E0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" name="Google Shape;247;p46"/>
          <p:cNvSpPr txBox="1"/>
          <p:nvPr/>
        </p:nvSpPr>
        <p:spPr>
          <a:xfrm>
            <a:off x="8104850" y="2636225"/>
            <a:ext cx="869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200">
                <a:solidFill>
                  <a:srgbClr val="101122"/>
                </a:solidFill>
                <a:latin typeface="Fjalla One"/>
                <a:ea typeface="Fjalla One"/>
                <a:cs typeface="Fjalla One"/>
                <a:sym typeface="Fjalla One"/>
              </a:rPr>
              <a:t>04.</a:t>
            </a:r>
            <a:endParaRPr b="1" sz="3200">
              <a:solidFill>
                <a:srgbClr val="10112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48" name="Google Shape;248;p46"/>
          <p:cNvSpPr txBox="1"/>
          <p:nvPr/>
        </p:nvSpPr>
        <p:spPr>
          <a:xfrm>
            <a:off x="7606725" y="3838775"/>
            <a:ext cx="2000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s-ES" sz="1600" u="none" cap="none" strike="noStrike">
                <a:solidFill>
                  <a:srgbClr val="000000"/>
                </a:solidFill>
              </a:rPr>
              <a:t>Las colecciones indexadas tiene un índice base cero.</a:t>
            </a:r>
            <a:endParaRPr i="0" sz="16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7"/>
          <p:cNvSpPr txBox="1"/>
          <p:nvPr>
            <p:ph idx="4294967295" type="title"/>
          </p:nvPr>
        </p:nvSpPr>
        <p:spPr>
          <a:xfrm>
            <a:off x="540000" y="3354120"/>
            <a:ext cx="5601000" cy="29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s-ES" sz="7200" u="none" cap="none" strike="noStrike">
                <a:solidFill>
                  <a:srgbClr val="DD7E0E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lang="es-ES" sz="7200">
                <a:solidFill>
                  <a:srgbClr val="DD7E0E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s-ES" sz="7200" u="none" cap="none" strike="noStrike">
                <a:solidFill>
                  <a:srgbClr val="DD7E0E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br>
              <a:rPr b="0" i="0" lang="es-ES" sz="1800" u="none" cap="none" strike="noStrike"/>
            </a:br>
            <a:r>
              <a:rPr lang="es-ES" sz="3600">
                <a:latin typeface="Roboto"/>
                <a:ea typeface="Roboto"/>
                <a:cs typeface="Roboto"/>
                <a:sym typeface="Roboto"/>
              </a:rPr>
              <a:t>Matrices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4" name="Google Shape;25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575" y="1706725"/>
            <a:ext cx="2790275" cy="279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8"/>
          <p:cNvSpPr txBox="1"/>
          <p:nvPr>
            <p:ph idx="4294967295" type="title"/>
          </p:nvPr>
        </p:nvSpPr>
        <p:spPr>
          <a:xfrm>
            <a:off x="385920" y="-93960"/>
            <a:ext cx="9969600" cy="13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-ES" sz="3800">
                <a:solidFill>
                  <a:srgbClr val="DD7E0E"/>
                </a:solidFill>
                <a:latin typeface="Roboto"/>
                <a:ea typeface="Roboto"/>
                <a:cs typeface="Roboto"/>
                <a:sym typeface="Roboto"/>
              </a:rPr>
              <a:t>Matrices unidimensionales</a:t>
            </a:r>
            <a:endParaRPr b="0" i="0" sz="3800" u="none" cap="none" strike="noStrike">
              <a:solidFill>
                <a:srgbClr val="DD7E0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48"/>
          <p:cNvSpPr txBox="1"/>
          <p:nvPr/>
        </p:nvSpPr>
        <p:spPr>
          <a:xfrm>
            <a:off x="7221722" y="1560292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2" name="Google Shape;26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3850" y="3031475"/>
            <a:ext cx="6882700" cy="259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78100" y="1410125"/>
            <a:ext cx="5314301" cy="267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78112" y="4583825"/>
            <a:ext cx="8463835" cy="2494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5" name="Google Shape;265;p48"/>
          <p:cNvCxnSpPr/>
          <p:nvPr/>
        </p:nvCxnSpPr>
        <p:spPr>
          <a:xfrm rot="10800000">
            <a:off x="5136188" y="2623325"/>
            <a:ext cx="1085700" cy="0"/>
          </a:xfrm>
          <a:prstGeom prst="straightConnector1">
            <a:avLst/>
          </a:prstGeom>
          <a:noFill/>
          <a:ln cap="flat" cmpd="sng" w="9525">
            <a:solidFill>
              <a:srgbClr val="DD7E0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6" name="Google Shape;266;p48"/>
          <p:cNvCxnSpPr/>
          <p:nvPr/>
        </p:nvCxnSpPr>
        <p:spPr>
          <a:xfrm rot="10800000">
            <a:off x="6422213" y="4252563"/>
            <a:ext cx="1085700" cy="0"/>
          </a:xfrm>
          <a:prstGeom prst="straightConnector1">
            <a:avLst/>
          </a:prstGeom>
          <a:noFill/>
          <a:ln cap="flat" cmpd="sng" w="9525">
            <a:solidFill>
              <a:srgbClr val="DD7E0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7" name="Google Shape;267;p48"/>
          <p:cNvCxnSpPr/>
          <p:nvPr/>
        </p:nvCxnSpPr>
        <p:spPr>
          <a:xfrm rot="10800000">
            <a:off x="7863838" y="5831000"/>
            <a:ext cx="1085700" cy="0"/>
          </a:xfrm>
          <a:prstGeom prst="straightConnector1">
            <a:avLst/>
          </a:prstGeom>
          <a:noFill/>
          <a:ln cap="flat" cmpd="sng" w="9525">
            <a:solidFill>
              <a:srgbClr val="DD7E0E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8" name="Google Shape;268;p48"/>
          <p:cNvSpPr txBox="1"/>
          <p:nvPr/>
        </p:nvSpPr>
        <p:spPr>
          <a:xfrm>
            <a:off x="6344800" y="2369363"/>
            <a:ext cx="7053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100"/>
              <a:t>Instanciar</a:t>
            </a:r>
            <a:endParaRPr sz="2100"/>
          </a:p>
        </p:txBody>
      </p:sp>
      <p:sp>
        <p:nvSpPr>
          <p:cNvPr id="269" name="Google Shape;269;p48"/>
          <p:cNvSpPr txBox="1"/>
          <p:nvPr/>
        </p:nvSpPr>
        <p:spPr>
          <a:xfrm>
            <a:off x="9058425" y="5577050"/>
            <a:ext cx="7053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100"/>
              <a:t>Instanciar e inicializar</a:t>
            </a:r>
            <a:endParaRPr sz="2100"/>
          </a:p>
        </p:txBody>
      </p:sp>
      <p:sp>
        <p:nvSpPr>
          <p:cNvPr id="270" name="Google Shape;270;p48"/>
          <p:cNvSpPr txBox="1"/>
          <p:nvPr/>
        </p:nvSpPr>
        <p:spPr>
          <a:xfrm>
            <a:off x="7591950" y="3973688"/>
            <a:ext cx="7053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100"/>
              <a:t>Inicializar</a:t>
            </a:r>
            <a:endParaRPr sz="2100"/>
          </a:p>
        </p:txBody>
      </p:sp>
      <p:sp>
        <p:nvSpPr>
          <p:cNvPr id="271" name="Google Shape;271;p48"/>
          <p:cNvSpPr txBox="1"/>
          <p:nvPr/>
        </p:nvSpPr>
        <p:spPr>
          <a:xfrm>
            <a:off x="385925" y="1342950"/>
            <a:ext cx="6371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/>
              <a:t>Matriz de una sola </a:t>
            </a:r>
            <a:r>
              <a:rPr lang="es-ES" sz="1600"/>
              <a:t>dimensión</a:t>
            </a:r>
            <a:r>
              <a:rPr lang="es-ES" sz="1600"/>
              <a:t> (Array)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9"/>
          <p:cNvSpPr txBox="1"/>
          <p:nvPr>
            <p:ph idx="4294967295" type="title"/>
          </p:nvPr>
        </p:nvSpPr>
        <p:spPr>
          <a:xfrm>
            <a:off x="385920" y="-93960"/>
            <a:ext cx="9969600" cy="13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-ES" sz="3800">
                <a:solidFill>
                  <a:srgbClr val="DD7E0E"/>
                </a:solidFill>
                <a:latin typeface="Roboto"/>
                <a:ea typeface="Roboto"/>
                <a:cs typeface="Roboto"/>
                <a:sym typeface="Roboto"/>
              </a:rPr>
              <a:t>Matrices multidimensionales</a:t>
            </a:r>
            <a:endParaRPr b="0" i="0" sz="3800" u="none" cap="none" strike="noStrike">
              <a:solidFill>
                <a:srgbClr val="DD7E0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49"/>
          <p:cNvSpPr txBox="1"/>
          <p:nvPr/>
        </p:nvSpPr>
        <p:spPr>
          <a:xfrm>
            <a:off x="7177497" y="1881067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9" name="Google Shape;279;p49"/>
          <p:cNvCxnSpPr/>
          <p:nvPr/>
        </p:nvCxnSpPr>
        <p:spPr>
          <a:xfrm rot="10800000">
            <a:off x="5419688" y="2486175"/>
            <a:ext cx="1085700" cy="0"/>
          </a:xfrm>
          <a:prstGeom prst="straightConnector1">
            <a:avLst/>
          </a:prstGeom>
          <a:noFill/>
          <a:ln cap="flat" cmpd="sng" w="9525">
            <a:solidFill>
              <a:srgbClr val="DD7E0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0" name="Google Shape;280;p49"/>
          <p:cNvCxnSpPr/>
          <p:nvPr/>
        </p:nvCxnSpPr>
        <p:spPr>
          <a:xfrm rot="10800000">
            <a:off x="4984263" y="4136975"/>
            <a:ext cx="1085700" cy="0"/>
          </a:xfrm>
          <a:prstGeom prst="straightConnector1">
            <a:avLst/>
          </a:prstGeom>
          <a:noFill/>
          <a:ln cap="flat" cmpd="sng" w="9525">
            <a:solidFill>
              <a:srgbClr val="DD7E0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1" name="Google Shape;281;p49"/>
          <p:cNvCxnSpPr/>
          <p:nvPr/>
        </p:nvCxnSpPr>
        <p:spPr>
          <a:xfrm rot="10800000">
            <a:off x="4408863" y="5898775"/>
            <a:ext cx="1085700" cy="0"/>
          </a:xfrm>
          <a:prstGeom prst="straightConnector1">
            <a:avLst/>
          </a:prstGeom>
          <a:noFill/>
          <a:ln cap="flat" cmpd="sng" w="9525">
            <a:solidFill>
              <a:srgbClr val="DD7E0E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82" name="Google Shape;282;p49"/>
          <p:cNvSpPr txBox="1"/>
          <p:nvPr/>
        </p:nvSpPr>
        <p:spPr>
          <a:xfrm>
            <a:off x="6624450" y="2232213"/>
            <a:ext cx="7053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100"/>
              <a:t>Instanciar</a:t>
            </a:r>
            <a:endParaRPr sz="2100"/>
          </a:p>
        </p:txBody>
      </p:sp>
      <p:sp>
        <p:nvSpPr>
          <p:cNvPr id="283" name="Google Shape;283;p49"/>
          <p:cNvSpPr txBox="1"/>
          <p:nvPr/>
        </p:nvSpPr>
        <p:spPr>
          <a:xfrm>
            <a:off x="5571775" y="5595825"/>
            <a:ext cx="7053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100"/>
              <a:t>Instanciar e inicializar</a:t>
            </a:r>
            <a:endParaRPr sz="2100"/>
          </a:p>
        </p:txBody>
      </p:sp>
      <p:sp>
        <p:nvSpPr>
          <p:cNvPr id="284" name="Google Shape;284;p49"/>
          <p:cNvSpPr txBox="1"/>
          <p:nvPr/>
        </p:nvSpPr>
        <p:spPr>
          <a:xfrm>
            <a:off x="6201800" y="3820625"/>
            <a:ext cx="7053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100"/>
              <a:t>Inicializar</a:t>
            </a:r>
            <a:endParaRPr sz="2100"/>
          </a:p>
        </p:txBody>
      </p:sp>
      <p:pic>
        <p:nvPicPr>
          <p:cNvPr id="285" name="Google Shape;28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14625" y="924725"/>
            <a:ext cx="6321975" cy="312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28625" y="2629139"/>
            <a:ext cx="5923201" cy="301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318425" y="4562899"/>
            <a:ext cx="5082475" cy="26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4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835150" y="2617250"/>
            <a:ext cx="3187350" cy="1593675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49"/>
          <p:cNvSpPr txBox="1"/>
          <p:nvPr/>
        </p:nvSpPr>
        <p:spPr>
          <a:xfrm>
            <a:off x="9648300" y="4323850"/>
            <a:ext cx="2374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/>
              <a:t>Matriz compuesta por tres filas y dos columnas y todos sus posibles valores</a:t>
            </a:r>
            <a:endParaRPr sz="1300"/>
          </a:p>
        </p:txBody>
      </p:sp>
      <p:sp>
        <p:nvSpPr>
          <p:cNvPr id="290" name="Google Shape;290;p49"/>
          <p:cNvSpPr txBox="1"/>
          <p:nvPr/>
        </p:nvSpPr>
        <p:spPr>
          <a:xfrm>
            <a:off x="385925" y="123235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</a:rPr>
              <a:t>Matriz de dos dimensiones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0"/>
          <p:cNvSpPr txBox="1"/>
          <p:nvPr>
            <p:ph idx="4294967295" type="title"/>
          </p:nvPr>
        </p:nvSpPr>
        <p:spPr>
          <a:xfrm>
            <a:off x="385920" y="-93960"/>
            <a:ext cx="9969600" cy="13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-ES" sz="3800">
                <a:solidFill>
                  <a:srgbClr val="DD7E0E"/>
                </a:solidFill>
                <a:latin typeface="Roboto"/>
                <a:ea typeface="Roboto"/>
                <a:cs typeface="Roboto"/>
                <a:sym typeface="Roboto"/>
              </a:rPr>
              <a:t>Matrices multidimensionales</a:t>
            </a:r>
            <a:endParaRPr b="0" i="0" sz="3800" u="none" cap="none" strike="noStrike">
              <a:solidFill>
                <a:srgbClr val="DD7E0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50"/>
          <p:cNvSpPr txBox="1"/>
          <p:nvPr/>
        </p:nvSpPr>
        <p:spPr>
          <a:xfrm>
            <a:off x="7055822" y="2533667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8" name="Google Shape;298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250" y="2298850"/>
            <a:ext cx="3879125" cy="285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78888" y="2084450"/>
            <a:ext cx="4728874" cy="3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50"/>
          <p:cNvSpPr txBox="1"/>
          <p:nvPr/>
        </p:nvSpPr>
        <p:spPr>
          <a:xfrm>
            <a:off x="264250" y="5276950"/>
            <a:ext cx="4728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/>
              <a:t>Representación</a:t>
            </a:r>
            <a:r>
              <a:rPr lang="es-ES" sz="1800"/>
              <a:t> de una matriz de tres dimensiones en forma de cubo</a:t>
            </a:r>
            <a:endParaRPr sz="1800"/>
          </a:p>
        </p:txBody>
      </p:sp>
      <p:sp>
        <p:nvSpPr>
          <p:cNvPr id="301" name="Google Shape;301;p50"/>
          <p:cNvSpPr txBox="1"/>
          <p:nvPr/>
        </p:nvSpPr>
        <p:spPr>
          <a:xfrm>
            <a:off x="6878900" y="5384650"/>
            <a:ext cx="4728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/>
              <a:t>Representación de una matriz de tres dimensiones en forma de malla</a:t>
            </a:r>
            <a:endParaRPr sz="1800"/>
          </a:p>
        </p:txBody>
      </p:sp>
      <p:sp>
        <p:nvSpPr>
          <p:cNvPr id="302" name="Google Shape;302;p50"/>
          <p:cNvSpPr txBox="1"/>
          <p:nvPr/>
        </p:nvSpPr>
        <p:spPr>
          <a:xfrm>
            <a:off x="264250" y="1350200"/>
            <a:ext cx="6371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100">
                <a:solidFill>
                  <a:srgbClr val="DD7E0E"/>
                </a:solidFill>
              </a:rPr>
              <a:t>Matriz de tres dimensiones:</a:t>
            </a:r>
            <a:endParaRPr sz="2100">
              <a:solidFill>
                <a:srgbClr val="DD7E0E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