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3"/>
    <p:sldMasterId id="2147483687" r:id="rId4"/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300ea840b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gf300ea840b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f300ea840b_0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300ea840b_0_0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gf300ea840b_0_0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f300ea840b_0_0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300ea840b_0_103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gf300ea840b_0_103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f300ea840b_0_103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300ea840b_0_178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gf300ea840b_0_178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f300ea840b_0_178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300ea840b_0_157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gf300ea840b_0_157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f300ea840b_0_157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3060a58cd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gf3060a58cd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gf3060a58cd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300ea840b_0_167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gf300ea840b_0_167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f300ea840b_0_167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3060a58cd_0_26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gf3060a58cd_0_26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f3060a58cd_0_26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:notes"/>
          <p:cNvSpPr/>
          <p:nvPr>
            <p:ph idx="2" type="sldImg"/>
          </p:nvPr>
        </p:nvSpPr>
        <p:spPr>
          <a:xfrm>
            <a:off x="685800" y="1143000"/>
            <a:ext cx="5484240" cy="3084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7:notes"/>
          <p:cNvSpPr txBox="1"/>
          <p:nvPr>
            <p:ph idx="1"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7:notes"/>
          <p:cNvSpPr txBox="1"/>
          <p:nvPr>
            <p:ph idx="12" type="sldNum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685800" y="1143000"/>
            <a:ext cx="5484240" cy="3084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:notes"/>
          <p:cNvSpPr txBox="1"/>
          <p:nvPr>
            <p:ph idx="12" type="sldNum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8:notes"/>
          <p:cNvSpPr/>
          <p:nvPr>
            <p:ph idx="2" type="sldImg"/>
          </p:nvPr>
        </p:nvSpPr>
        <p:spPr>
          <a:xfrm>
            <a:off x="685800" y="1143000"/>
            <a:ext cx="5484240" cy="3084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8:notes"/>
          <p:cNvSpPr txBox="1"/>
          <p:nvPr>
            <p:ph idx="1"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8:notes"/>
          <p:cNvSpPr txBox="1"/>
          <p:nvPr>
            <p:ph idx="12" type="sldNum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300ea840b_0_17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f300ea840b_0_17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3060a58cd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f3060a58cd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f3060a58cd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3060a58cd_0_62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gf3060a58cd_0_62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f3060a58cd_0_62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3060a58cd_0_73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gf3060a58cd_0_73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f3060a58cd_0_73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TITLE_AND_BOD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304800" y="-13916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5882"/>
            </a:srgbClr>
          </a:solidFill>
          <a:ln>
            <a:noFill/>
          </a:ln>
        </p:spPr>
      </p:sp>
      <p:sp>
        <p:nvSpPr>
          <p:cNvPr id="88" name="Google Shape;88;p16"/>
          <p:cNvSpPr/>
          <p:nvPr/>
        </p:nvSpPr>
        <p:spPr>
          <a:xfrm>
            <a:off x="0" y="-13916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1117800" y="2057400"/>
            <a:ext cx="709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1117667" y="3225800"/>
            <a:ext cx="70989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1">
  <p:cSld name="TITLE_AND_BODY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304800" y="-13916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5882"/>
            </a:srgbClr>
          </a:solidFill>
          <a:ln>
            <a:noFill/>
          </a:ln>
        </p:spPr>
      </p:sp>
      <p:sp>
        <p:nvSpPr>
          <p:cNvPr id="93" name="Google Shape;93;p17"/>
          <p:cNvSpPr/>
          <p:nvPr/>
        </p:nvSpPr>
        <p:spPr>
          <a:xfrm>
            <a:off x="0" y="-13916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1117800" y="2057400"/>
            <a:ext cx="709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117667" y="3225800"/>
            <a:ext cx="70989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79200" y="0"/>
            <a:ext cx="7207920" cy="6887160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C00000">
              <a:alpha val="4705"/>
            </a:srgbClr>
          </a:solidFill>
          <a:ln>
            <a:noFill/>
          </a:ln>
        </p:spPr>
      </p:sp>
      <p:sp>
        <p:nvSpPr>
          <p:cNvPr id="12" name="Google Shape;12;p1"/>
          <p:cNvSpPr/>
          <p:nvPr/>
        </p:nvSpPr>
        <p:spPr>
          <a:xfrm>
            <a:off x="0" y="0"/>
            <a:ext cx="7033680" cy="6887160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 flipH="1" rot="10800000">
            <a:off x="0" y="1227240"/>
            <a:ext cx="12197880" cy="11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575">
            <a:solidFill>
              <a:srgbClr val="DD7E0E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4"/>
          <p:cNvSpPr/>
          <p:nvPr/>
        </p:nvSpPr>
        <p:spPr>
          <a:xfrm>
            <a:off x="-3960" y="6789960"/>
            <a:ext cx="12197880" cy="6588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F3A4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28800" y="-14040"/>
            <a:ext cx="12228119" cy="6894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27000" y="-5400"/>
            <a:ext cx="268200" cy="113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-7920" y="14040"/>
            <a:ext cx="12189960" cy="1110960"/>
          </a:xfrm>
          <a:prstGeom prst="rect">
            <a:avLst/>
          </a:prstGeom>
          <a:noFill/>
          <a:ln cap="flat" cmpd="sng" w="38100">
            <a:solidFill>
              <a:srgbClr val="F09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 rot="5400000">
            <a:off x="-149400" y="394920"/>
            <a:ext cx="726120" cy="348480"/>
          </a:xfrm>
          <a:prstGeom prst="triangle">
            <a:avLst>
              <a:gd fmla="val 50000" name="adj"/>
            </a:avLst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2140640" y="-24480"/>
            <a:ext cx="60120" cy="689436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-27000" y="14040"/>
            <a:ext cx="60120" cy="685584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 rot="-5400000">
            <a:off x="6057000" y="-6104160"/>
            <a:ext cx="60120" cy="12228119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 rot="-5400000">
            <a:off x="6028200" y="756720"/>
            <a:ext cx="60120" cy="1217052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-7920" y="6595920"/>
            <a:ext cx="249120" cy="25992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 rot="2127600">
            <a:off x="11759040" y="5795280"/>
            <a:ext cx="567360" cy="15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 rot="-1725000">
            <a:off x="11916720" y="-323280"/>
            <a:ext cx="567360" cy="15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 rot="-1644600">
            <a:off x="11855520" y="-176400"/>
            <a:ext cx="179640" cy="149436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 rot="2208600">
            <a:off x="11751120" y="5655240"/>
            <a:ext cx="179640" cy="149436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 rot="-5400000">
            <a:off x="10775160" y="4071960"/>
            <a:ext cx="1698120" cy="73414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2192120" y="-338040"/>
            <a:ext cx="1664640" cy="73414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rot="-5400000">
            <a:off x="10393920" y="-4550760"/>
            <a:ext cx="1698120" cy="73414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91640" y="135720"/>
            <a:ext cx="867240" cy="86724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/>
          <p:nvPr/>
        </p:nvSpPr>
        <p:spPr>
          <a:xfrm>
            <a:off x="0" y="-14040"/>
            <a:ext cx="12189960" cy="6869880"/>
          </a:xfrm>
          <a:prstGeom prst="rect">
            <a:avLst/>
          </a:prstGeom>
          <a:solidFill>
            <a:srgbClr val="FF4343"/>
          </a:solidFill>
          <a:ln cap="flat" cmpd="sng" w="12700">
            <a:solidFill>
              <a:srgbClr val="78846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9"/>
          <p:cNvSpPr/>
          <p:nvPr/>
        </p:nvSpPr>
        <p:spPr>
          <a:xfrm>
            <a:off x="304920" y="-14040"/>
            <a:ext cx="10970280" cy="6883560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4705"/>
            </a:srgbClr>
          </a:solidFill>
          <a:ln>
            <a:noFill/>
          </a:ln>
        </p:spPr>
      </p:sp>
      <p:sp>
        <p:nvSpPr>
          <p:cNvPr id="146" name="Google Shape;146;p29"/>
          <p:cNvSpPr/>
          <p:nvPr/>
        </p:nvSpPr>
        <p:spPr>
          <a:xfrm>
            <a:off x="0" y="-14040"/>
            <a:ext cx="10970280" cy="6883560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7" name="Google Shape;147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hyperlink" Target="https://codeutnfra.github.io/programacion_2_laboratorio_2_apunt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hyperlink" Target="https://codeutnfra.github.io/programacion_2_laboratorio_2_apunte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720" y="274680"/>
            <a:ext cx="3314160" cy="331416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2"/>
          <p:cNvSpPr txBox="1"/>
          <p:nvPr>
            <p:ph idx="4294967295" type="title"/>
          </p:nvPr>
        </p:nvSpPr>
        <p:spPr>
          <a:xfrm>
            <a:off x="7370640" y="1257840"/>
            <a:ext cx="470556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4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Programación y Laboratorio II</a:t>
            </a:r>
            <a:r>
              <a:rPr b="1" i="0" lang="es-E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360" y="426960"/>
            <a:ext cx="3314160" cy="331416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2"/>
          <p:cNvSpPr/>
          <p:nvPr/>
        </p:nvSpPr>
        <p:spPr>
          <a:xfrm>
            <a:off x="9221400" y="4659120"/>
            <a:ext cx="2968560" cy="2027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2"/>
          <p:cNvSpPr txBox="1"/>
          <p:nvPr>
            <p:ph idx="4294967295" type="title"/>
          </p:nvPr>
        </p:nvSpPr>
        <p:spPr>
          <a:xfrm>
            <a:off x="864360" y="4350240"/>
            <a:ext cx="525564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48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Clase </a:t>
            </a:r>
            <a:r>
              <a:rPr b="1" lang="es-ES" sz="4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4000">
                <a:latin typeface="Roboto"/>
                <a:ea typeface="Roboto"/>
                <a:cs typeface="Roboto"/>
                <a:sym typeface="Roboto"/>
              </a:rPr>
              <a:t>Excepciones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/>
          <p:nvPr>
            <p:ph idx="4294967295" type="title"/>
          </p:nvPr>
        </p:nvSpPr>
        <p:spPr>
          <a:xfrm>
            <a:off x="387000" y="3354125"/>
            <a:ext cx="4823100" cy="29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72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s-ES" sz="72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s-ES" sz="72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3600">
                <a:latin typeface="Roboto"/>
                <a:ea typeface="Roboto"/>
                <a:cs typeface="Roboto"/>
                <a:sym typeface="Roboto"/>
              </a:rPr>
              <a:t>Manejo de excepciones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25" y="1529500"/>
            <a:ext cx="2449476" cy="256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2"/>
          <p:cNvSpPr txBox="1"/>
          <p:nvPr/>
        </p:nvSpPr>
        <p:spPr>
          <a:xfrm>
            <a:off x="2296150" y="675225"/>
            <a:ext cx="69768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Bloque </a:t>
            </a:r>
            <a:r>
              <a:rPr lang="es-ES" sz="45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Try </a:t>
            </a:r>
            <a:r>
              <a:rPr lang="es-ES" sz="4500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s-ES" sz="45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Catch</a:t>
            </a:r>
            <a:endParaRPr b="0" i="0" sz="45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2"/>
          <p:cNvSpPr txBox="1"/>
          <p:nvPr/>
        </p:nvSpPr>
        <p:spPr>
          <a:xfrm>
            <a:off x="305900" y="2201975"/>
            <a:ext cx="9699900" cy="4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700">
                <a:solidFill>
                  <a:schemeClr val="dk1"/>
                </a:solidFill>
              </a:rPr>
              <a:t>C# provee las palabras reservadas </a:t>
            </a:r>
            <a:r>
              <a:rPr b="1" lang="es-ES" sz="2700">
                <a:solidFill>
                  <a:schemeClr val="dk1"/>
                </a:solidFill>
              </a:rPr>
              <a:t>Try - Catch </a:t>
            </a:r>
            <a:r>
              <a:rPr lang="es-ES" sz="2700">
                <a:solidFill>
                  <a:schemeClr val="dk1"/>
                </a:solidFill>
              </a:rPr>
              <a:t>para implementar el manejo de excepciones. 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700">
                <a:solidFill>
                  <a:schemeClr val="dk1"/>
                </a:solidFill>
              </a:rPr>
              <a:t>El bloque </a:t>
            </a:r>
            <a:r>
              <a:rPr b="1" lang="es-ES" sz="2700">
                <a:solidFill>
                  <a:schemeClr val="dk1"/>
                </a:solidFill>
              </a:rPr>
              <a:t>Try </a:t>
            </a:r>
            <a:r>
              <a:rPr lang="es-ES" sz="2700">
                <a:solidFill>
                  <a:schemeClr val="dk1"/>
                </a:solidFill>
              </a:rPr>
              <a:t>encapsula las instrucciones que podrían lanzar una excepción mientras que el bloque </a:t>
            </a:r>
            <a:r>
              <a:rPr b="1" lang="es-ES" sz="2700">
                <a:solidFill>
                  <a:schemeClr val="dk1"/>
                </a:solidFill>
              </a:rPr>
              <a:t>Catch </a:t>
            </a:r>
            <a:r>
              <a:rPr lang="es-ES" sz="2700">
                <a:solidFill>
                  <a:schemeClr val="dk1"/>
                </a:solidFill>
              </a:rPr>
              <a:t>maneja la excepción si alguna ocurre. 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700">
                <a:solidFill>
                  <a:schemeClr val="dk1"/>
                </a:solidFill>
              </a:rPr>
              <a:t>Si ninguna excepción ocurrió dentro del bloque </a:t>
            </a:r>
            <a:r>
              <a:rPr b="1" lang="es-ES" sz="2700">
                <a:solidFill>
                  <a:schemeClr val="dk1"/>
                </a:solidFill>
              </a:rPr>
              <a:t>Try</a:t>
            </a:r>
            <a:r>
              <a:rPr lang="es-ES" sz="2700">
                <a:solidFill>
                  <a:schemeClr val="dk1"/>
                </a:solidFill>
              </a:rPr>
              <a:t>, el bloque catch nunca se ejecuta y el programa continua su flujo.</a:t>
            </a:r>
            <a:endParaRPr b="0" i="0" sz="3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b="0" i="0" lang="es-ES" sz="3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3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2"/>
          <p:cNvSpPr txBox="1"/>
          <p:nvPr/>
        </p:nvSpPr>
        <p:spPr>
          <a:xfrm>
            <a:off x="3078700" y="2516250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250" y="6752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3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latin typeface="Roboto"/>
                <a:ea typeface="Roboto"/>
                <a:cs typeface="Roboto"/>
                <a:sym typeface="Roboto"/>
              </a:rPr>
              <a:t>Bloque 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Try </a:t>
            </a:r>
            <a:r>
              <a:rPr b="1" lang="es-ES" sz="3800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Catch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25" y="2764662"/>
            <a:ext cx="4633200" cy="235268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3"/>
          <p:cNvSpPr txBox="1"/>
          <p:nvPr/>
        </p:nvSpPr>
        <p:spPr>
          <a:xfrm>
            <a:off x="385925" y="5692875"/>
            <a:ext cx="1158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Las excepciones son manejadas por el </a:t>
            </a:r>
            <a:r>
              <a:rPr lang="es-ES" sz="1800">
                <a:solidFill>
                  <a:schemeClr val="dk1"/>
                </a:solidFill>
              </a:rPr>
              <a:t>namespace</a:t>
            </a:r>
            <a:r>
              <a:rPr lang="es-ES" sz="1800"/>
              <a:t> </a:t>
            </a:r>
            <a:r>
              <a:rPr b="1" lang="es-ES" sz="1800"/>
              <a:t>System.Exception</a:t>
            </a:r>
            <a:r>
              <a:rPr lang="es-ES" sz="1800"/>
              <a:t>, donde vamos a utilizar el objeto base </a:t>
            </a:r>
            <a:r>
              <a:rPr b="1" lang="es-ES" sz="1800"/>
              <a:t>Exception</a:t>
            </a:r>
            <a:r>
              <a:rPr lang="es-ES" sz="1800"/>
              <a:t>.</a:t>
            </a:r>
            <a:endParaRPr sz="1800"/>
          </a:p>
        </p:txBody>
      </p:sp>
      <p:sp>
        <p:nvSpPr>
          <p:cNvPr id="295" name="Google Shape;295;p53"/>
          <p:cNvSpPr txBox="1"/>
          <p:nvPr/>
        </p:nvSpPr>
        <p:spPr>
          <a:xfrm>
            <a:off x="385925" y="2210838"/>
            <a:ext cx="568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Ejemplo de un bloque </a:t>
            </a:r>
            <a:r>
              <a:rPr b="1" lang="es-ES" sz="1800"/>
              <a:t>Try - Catch:</a:t>
            </a:r>
            <a:endParaRPr b="1" sz="1800"/>
          </a:p>
        </p:txBody>
      </p:sp>
      <p:sp>
        <p:nvSpPr>
          <p:cNvPr id="296" name="Google Shape;296;p53"/>
          <p:cNvSpPr txBox="1"/>
          <p:nvPr/>
        </p:nvSpPr>
        <p:spPr>
          <a:xfrm>
            <a:off x="385925" y="1293425"/>
            <a:ext cx="1101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Cuando ocurre una </a:t>
            </a:r>
            <a:r>
              <a:rPr lang="es-ES" sz="1800"/>
              <a:t>excepción</a:t>
            </a:r>
            <a:r>
              <a:rPr lang="es-ES" sz="1800"/>
              <a:t> dentro del bloque </a:t>
            </a:r>
            <a:r>
              <a:rPr b="1" lang="es-ES" sz="1800"/>
              <a:t>try</a:t>
            </a:r>
            <a:r>
              <a:rPr lang="es-ES" sz="1800"/>
              <a:t>, </a:t>
            </a:r>
            <a:r>
              <a:rPr lang="es-ES" sz="1800"/>
              <a:t>automáticamente</a:t>
            </a:r>
            <a:r>
              <a:rPr lang="es-ES" sz="1800"/>
              <a:t> se le transfiere el control al bloque </a:t>
            </a:r>
            <a:r>
              <a:rPr b="1" lang="es-ES" sz="1800"/>
              <a:t>catch </a:t>
            </a:r>
            <a:r>
              <a:rPr lang="es-ES" sz="1800"/>
              <a:t>más</a:t>
            </a:r>
            <a:r>
              <a:rPr lang="es-ES" sz="1800"/>
              <a:t> apropiado.</a:t>
            </a:r>
            <a:endParaRPr sz="1800"/>
          </a:p>
        </p:txBody>
      </p:sp>
      <p:sp>
        <p:nvSpPr>
          <p:cNvPr id="297" name="Google Shape;297;p53"/>
          <p:cNvSpPr txBox="1"/>
          <p:nvPr/>
        </p:nvSpPr>
        <p:spPr>
          <a:xfrm>
            <a:off x="5812225" y="3571550"/>
            <a:ext cx="606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En este caso una vez capturada la </a:t>
            </a:r>
            <a:r>
              <a:rPr lang="es-ES" sz="1800"/>
              <a:t>excepción</a:t>
            </a:r>
            <a:r>
              <a:rPr lang="es-ES" sz="1800"/>
              <a:t> se </a:t>
            </a:r>
            <a:r>
              <a:rPr lang="es-ES" sz="1800"/>
              <a:t>imprimirá</a:t>
            </a:r>
            <a:r>
              <a:rPr lang="es-ES" sz="1800"/>
              <a:t> un mensaje por consola.</a:t>
            </a:r>
            <a:endParaRPr sz="1800"/>
          </a:p>
        </p:txBody>
      </p:sp>
      <p:cxnSp>
        <p:nvCxnSpPr>
          <p:cNvPr id="298" name="Google Shape;298;p53"/>
          <p:cNvCxnSpPr/>
          <p:nvPr/>
        </p:nvCxnSpPr>
        <p:spPr>
          <a:xfrm rot="10800000">
            <a:off x="5089413" y="3862600"/>
            <a:ext cx="6525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4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latin typeface="Roboto"/>
                <a:ea typeface="Roboto"/>
                <a:cs typeface="Roboto"/>
                <a:sym typeface="Roboto"/>
              </a:rPr>
              <a:t>Bloque 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Try </a:t>
            </a:r>
            <a:r>
              <a:rPr b="1" lang="es-ES" sz="3800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Catch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375" y="1232350"/>
            <a:ext cx="5958174" cy="522107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4"/>
          <p:cNvSpPr txBox="1"/>
          <p:nvPr/>
        </p:nvSpPr>
        <p:spPr>
          <a:xfrm>
            <a:off x="385925" y="2365238"/>
            <a:ext cx="3157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U</a:t>
            </a:r>
            <a:r>
              <a:rPr lang="es-ES" sz="1800"/>
              <a:t>n </a:t>
            </a:r>
            <a:r>
              <a:rPr b="1" lang="es-ES" sz="1800"/>
              <a:t>bloque try</a:t>
            </a:r>
            <a:r>
              <a:rPr lang="es-ES" sz="1800"/>
              <a:t> puede tener </a:t>
            </a:r>
            <a:r>
              <a:rPr lang="es-ES" sz="1800"/>
              <a:t>más</a:t>
            </a:r>
            <a:r>
              <a:rPr lang="es-ES" sz="1800"/>
              <a:t> de un </a:t>
            </a:r>
            <a:r>
              <a:rPr b="1" lang="es-ES" sz="1800"/>
              <a:t>bloque catch</a:t>
            </a:r>
            <a:r>
              <a:rPr lang="es-ES" sz="1800"/>
              <a:t>, Usamos </a:t>
            </a:r>
            <a:r>
              <a:rPr lang="es-ES" sz="1800"/>
              <a:t>múltiples</a:t>
            </a:r>
            <a:r>
              <a:rPr lang="es-ES" sz="1800"/>
              <a:t> b</a:t>
            </a:r>
            <a:r>
              <a:rPr b="1" lang="es-ES" sz="1800"/>
              <a:t>loques catch</a:t>
            </a:r>
            <a:r>
              <a:rPr lang="es-ES" sz="1800"/>
              <a:t> cuando no estamos seguros del tipo de </a:t>
            </a:r>
            <a:r>
              <a:rPr lang="es-ES" sz="1800"/>
              <a:t>excepción</a:t>
            </a:r>
            <a:r>
              <a:rPr lang="es-ES" sz="1800"/>
              <a:t> que se puede generar, para esto vamos a ir generando bloques desde el </a:t>
            </a:r>
            <a:r>
              <a:rPr lang="es-ES" sz="1800"/>
              <a:t>más</a:t>
            </a:r>
            <a:r>
              <a:rPr lang="es-ES" sz="1800"/>
              <a:t> </a:t>
            </a:r>
            <a:r>
              <a:rPr lang="es-ES" sz="1800"/>
              <a:t>específico</a:t>
            </a:r>
            <a:r>
              <a:rPr lang="es-ES" sz="1800"/>
              <a:t> al </a:t>
            </a:r>
            <a:r>
              <a:rPr lang="es-ES" sz="1800"/>
              <a:t>más</a:t>
            </a:r>
            <a:r>
              <a:rPr lang="es-ES" sz="1800"/>
              <a:t> </a:t>
            </a:r>
            <a:r>
              <a:rPr lang="es-ES" sz="1800"/>
              <a:t>genérico</a:t>
            </a:r>
            <a:r>
              <a:rPr lang="es-ES" sz="1800"/>
              <a:t>.</a:t>
            </a:r>
            <a:endParaRPr sz="1800"/>
          </a:p>
        </p:txBody>
      </p:sp>
      <p:sp>
        <p:nvSpPr>
          <p:cNvPr id="307" name="Google Shape;307;p54"/>
          <p:cNvSpPr txBox="1"/>
          <p:nvPr/>
        </p:nvSpPr>
        <p:spPr>
          <a:xfrm>
            <a:off x="6729725" y="4341750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" name="Google Shape;308;p54"/>
          <p:cNvCxnSpPr/>
          <p:nvPr/>
        </p:nvCxnSpPr>
        <p:spPr>
          <a:xfrm>
            <a:off x="4007200" y="3757950"/>
            <a:ext cx="14397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54"/>
          <p:cNvSpPr txBox="1"/>
          <p:nvPr/>
        </p:nvSpPr>
        <p:spPr>
          <a:xfrm>
            <a:off x="256450" y="5018075"/>
            <a:ext cx="532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latin typeface="Roboto"/>
                <a:ea typeface="Roboto"/>
                <a:cs typeface="Roboto"/>
                <a:sym typeface="Roboto"/>
              </a:rPr>
              <a:t>Bloque 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Catch 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Genérico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5"/>
          <p:cNvSpPr txBox="1"/>
          <p:nvPr/>
        </p:nvSpPr>
        <p:spPr>
          <a:xfrm>
            <a:off x="6729725" y="4341750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5"/>
          <p:cNvSpPr txBox="1"/>
          <p:nvPr/>
        </p:nvSpPr>
        <p:spPr>
          <a:xfrm>
            <a:off x="385925" y="1386450"/>
            <a:ext cx="9532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sz="2000"/>
              <a:t>Un bloque </a:t>
            </a:r>
            <a:r>
              <a:rPr b="1" lang="es-ES" sz="2000"/>
              <a:t>Catch </a:t>
            </a:r>
            <a:r>
              <a:rPr lang="es-ES" sz="2000"/>
              <a:t>general(</a:t>
            </a:r>
            <a:r>
              <a:rPr b="1" lang="es-ES" sz="2000"/>
              <a:t>Exception</a:t>
            </a:r>
            <a:r>
              <a:rPr lang="es-ES" sz="2000"/>
              <a:t>), puede capturar cualquier </a:t>
            </a:r>
            <a:r>
              <a:rPr lang="es-ES" sz="2000"/>
              <a:t>excepción</a:t>
            </a:r>
            <a:r>
              <a:rPr lang="es-ES" sz="2000"/>
              <a:t> independientemente de su clase y se utiliza con frecuencia para capturar cualquier posible </a:t>
            </a:r>
            <a:r>
              <a:rPr lang="es-ES" sz="2000"/>
              <a:t>excepción</a:t>
            </a:r>
            <a:r>
              <a:rPr lang="es-ES" sz="2000"/>
              <a:t> que se pudiera producir por la falta de un controlador adecuado.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sz="2000"/>
              <a:t>Un bloque try no puede tener </a:t>
            </a:r>
            <a:r>
              <a:rPr lang="es-ES" sz="2000"/>
              <a:t>más</a:t>
            </a:r>
            <a:r>
              <a:rPr lang="es-ES" sz="2000"/>
              <a:t> que un bloque catch general.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sz="2000"/>
              <a:t>En caso de existir, </a:t>
            </a:r>
            <a:r>
              <a:rPr b="1" lang="es-ES" sz="2000"/>
              <a:t>un bloque Catch general debe ser el </a:t>
            </a:r>
            <a:r>
              <a:rPr b="1" lang="es-ES" sz="2000"/>
              <a:t>último</a:t>
            </a:r>
            <a:r>
              <a:rPr b="1" lang="es-ES" sz="2000"/>
              <a:t> bloque Catch en el programa</a:t>
            </a:r>
            <a:r>
              <a:rPr lang="es-ES" sz="2000"/>
              <a:t>.</a:t>
            </a:r>
            <a:endParaRPr sz="2000"/>
          </a:p>
        </p:txBody>
      </p:sp>
      <p:pic>
        <p:nvPicPr>
          <p:cNvPr id="318" name="Google Shape;31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825" y="4260925"/>
            <a:ext cx="5202600" cy="2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latin typeface="Roboto"/>
                <a:ea typeface="Roboto"/>
                <a:cs typeface="Roboto"/>
                <a:sym typeface="Roboto"/>
              </a:rPr>
              <a:t>Bloque 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Finally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6"/>
          <p:cNvSpPr txBox="1"/>
          <p:nvPr/>
        </p:nvSpPr>
        <p:spPr>
          <a:xfrm>
            <a:off x="6729725" y="4341750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100" y="1279150"/>
            <a:ext cx="6094850" cy="384182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6"/>
          <p:cNvSpPr txBox="1"/>
          <p:nvPr/>
        </p:nvSpPr>
        <p:spPr>
          <a:xfrm>
            <a:off x="75225" y="1583813"/>
            <a:ext cx="5683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El bloque finally es la parte del </a:t>
            </a:r>
            <a:r>
              <a:rPr lang="es-ES" sz="1800"/>
              <a:t>código</a:t>
            </a:r>
            <a:r>
              <a:rPr lang="es-ES" sz="1800"/>
              <a:t> que debe ser ejecutada tanto si ocurrio una </a:t>
            </a:r>
            <a:r>
              <a:rPr lang="es-ES" sz="1800"/>
              <a:t>excepción como si no.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Independientemente de si el bloque try se </a:t>
            </a:r>
            <a:r>
              <a:rPr lang="es-ES" sz="1800"/>
              <a:t>ejecuto</a:t>
            </a:r>
            <a:r>
              <a:rPr lang="es-ES" sz="1800"/>
              <a:t> sin errores o si </a:t>
            </a:r>
            <a:r>
              <a:rPr lang="es-ES" sz="1800"/>
              <a:t>ocurrió</a:t>
            </a:r>
            <a:r>
              <a:rPr lang="es-ES" sz="1800"/>
              <a:t> una </a:t>
            </a:r>
            <a:r>
              <a:rPr lang="es-ES" sz="1800"/>
              <a:t>excepción</a:t>
            </a:r>
            <a:r>
              <a:rPr lang="es-ES" sz="1800"/>
              <a:t> el bloque Finally siempre se va a ejecutar.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Esto nos puede ser </a:t>
            </a:r>
            <a:r>
              <a:rPr lang="es-ES" sz="1800"/>
              <a:t>útil</a:t>
            </a:r>
            <a:r>
              <a:rPr lang="es-ES" sz="1800"/>
              <a:t> para evitar repetir instrucciones y para liberar nuestros recursos luego de lanzar una </a:t>
            </a:r>
            <a:r>
              <a:rPr lang="es-ES" sz="1800"/>
              <a:t>excepción.</a:t>
            </a:r>
            <a:endParaRPr sz="1800"/>
          </a:p>
        </p:txBody>
      </p:sp>
      <p:sp>
        <p:nvSpPr>
          <p:cNvPr id="328" name="Google Shape;328;p56"/>
          <p:cNvSpPr txBox="1"/>
          <p:nvPr/>
        </p:nvSpPr>
        <p:spPr>
          <a:xfrm>
            <a:off x="5900100" y="5167775"/>
            <a:ext cx="61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/>
              <a:t>En nuestro ejemplo los elementos de nuestro array siempre van a ser mostrados aunque ocurra una </a:t>
            </a:r>
            <a:r>
              <a:rPr lang="es-ES" sz="1700"/>
              <a:t>excepción.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7"/>
          <p:cNvSpPr txBox="1"/>
          <p:nvPr/>
        </p:nvSpPr>
        <p:spPr>
          <a:xfrm>
            <a:off x="2296150" y="675225"/>
            <a:ext cx="69768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Instrucción</a:t>
            </a:r>
            <a:r>
              <a:rPr lang="es-ES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45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Throw</a:t>
            </a:r>
            <a:endParaRPr b="0" i="0" sz="45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7"/>
          <p:cNvSpPr txBox="1"/>
          <p:nvPr/>
        </p:nvSpPr>
        <p:spPr>
          <a:xfrm>
            <a:off x="305900" y="2201975"/>
            <a:ext cx="9699900" cy="4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</a:rPr>
              <a:t>Una excepción puede ser lanzada manualmente usando la palabra reservada </a:t>
            </a:r>
            <a:r>
              <a:rPr b="1" lang="es-ES" sz="2800">
                <a:solidFill>
                  <a:schemeClr val="dk1"/>
                </a:solidFill>
              </a:rPr>
              <a:t>throw, toda excepción derivada de la clase base Exception puede ser lanzada de esta forma</a:t>
            </a:r>
            <a:r>
              <a:rPr lang="es-ES" sz="2800">
                <a:solidFill>
                  <a:schemeClr val="dk1"/>
                </a:solidFill>
              </a:rPr>
              <a:t>.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</a:rPr>
              <a:t>Esto lo que hace es interrumpir la secuencia de ejecución del programa y transferir el control al primer bloque catch que pueda hacerse cargo de esta nueva excepción.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b="0" i="0" lang="es-ES" sz="3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3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7"/>
          <p:cNvSpPr txBox="1"/>
          <p:nvPr/>
        </p:nvSpPr>
        <p:spPr>
          <a:xfrm>
            <a:off x="3078700" y="2516250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725" y="6752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8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Throw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8"/>
          <p:cNvSpPr txBox="1"/>
          <p:nvPr/>
        </p:nvSpPr>
        <p:spPr>
          <a:xfrm>
            <a:off x="6729725" y="4341750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8"/>
          <p:cNvSpPr txBox="1"/>
          <p:nvPr/>
        </p:nvSpPr>
        <p:spPr>
          <a:xfrm>
            <a:off x="1580125" y="2203600"/>
            <a:ext cx="61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8"/>
          <p:cNvSpPr txBox="1"/>
          <p:nvPr/>
        </p:nvSpPr>
        <p:spPr>
          <a:xfrm>
            <a:off x="157850" y="1282775"/>
            <a:ext cx="1132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47" name="Google Shape;34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00" y="1528675"/>
            <a:ext cx="4233250" cy="17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8"/>
          <p:cNvSpPr txBox="1"/>
          <p:nvPr/>
        </p:nvSpPr>
        <p:spPr>
          <a:xfrm>
            <a:off x="5097200" y="1895800"/>
            <a:ext cx="7262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Tenemos que tener en cuenta que de esta forma toda la </a:t>
            </a:r>
            <a:r>
              <a:rPr lang="es-ES" sz="1800"/>
              <a:t>información</a:t>
            </a:r>
            <a:r>
              <a:rPr lang="es-ES" sz="1800"/>
              <a:t> contenida dentro del objeto ArgumentException se pierde al ser Re-Lanzada como un objeto </a:t>
            </a:r>
            <a:r>
              <a:rPr lang="es-ES" sz="1800"/>
              <a:t>ArgumentNullException.</a:t>
            </a:r>
            <a:endParaRPr sz="1800"/>
          </a:p>
        </p:txBody>
      </p:sp>
      <p:cxnSp>
        <p:nvCxnSpPr>
          <p:cNvPr id="349" name="Google Shape;349;p58"/>
          <p:cNvCxnSpPr/>
          <p:nvPr/>
        </p:nvCxnSpPr>
        <p:spPr>
          <a:xfrm rot="10800000">
            <a:off x="4509575" y="2403700"/>
            <a:ext cx="5229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0" name="Google Shape;35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50" y="4261400"/>
            <a:ext cx="4722708" cy="132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58"/>
          <p:cNvCxnSpPr/>
          <p:nvPr/>
        </p:nvCxnSpPr>
        <p:spPr>
          <a:xfrm rot="10800000">
            <a:off x="4969950" y="4924550"/>
            <a:ext cx="5229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58"/>
          <p:cNvSpPr txBox="1"/>
          <p:nvPr/>
        </p:nvSpPr>
        <p:spPr>
          <a:xfrm>
            <a:off x="5582250" y="4555100"/>
            <a:ext cx="66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Usando la propiedad </a:t>
            </a:r>
            <a:r>
              <a:rPr b="1" lang="es-ES" sz="1800"/>
              <a:t>InnerException </a:t>
            </a:r>
            <a:r>
              <a:rPr lang="es-ES" sz="1800"/>
              <a:t>nos podemos asegurar de no perder esa </a:t>
            </a:r>
            <a:r>
              <a:rPr lang="es-ES" sz="1800"/>
              <a:t>información.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9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Throw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9"/>
          <p:cNvSpPr txBox="1"/>
          <p:nvPr/>
        </p:nvSpPr>
        <p:spPr>
          <a:xfrm>
            <a:off x="6729725" y="4341750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9"/>
          <p:cNvSpPr txBox="1"/>
          <p:nvPr/>
        </p:nvSpPr>
        <p:spPr>
          <a:xfrm>
            <a:off x="1580125" y="2203600"/>
            <a:ext cx="61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9"/>
          <p:cNvSpPr txBox="1"/>
          <p:nvPr/>
        </p:nvSpPr>
        <p:spPr>
          <a:xfrm>
            <a:off x="157850" y="1282775"/>
            <a:ext cx="1132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" name="Google Shape;362;p59"/>
          <p:cNvSpPr txBox="1"/>
          <p:nvPr/>
        </p:nvSpPr>
        <p:spPr>
          <a:xfrm>
            <a:off x="5097200" y="1895800"/>
            <a:ext cx="7262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También</a:t>
            </a:r>
            <a:r>
              <a:rPr lang="es-ES" sz="1800"/>
              <a:t> podemos relanzar la misma </a:t>
            </a:r>
            <a:r>
              <a:rPr lang="es-ES" sz="1800"/>
              <a:t>excepción</a:t>
            </a:r>
            <a:r>
              <a:rPr lang="es-ES" sz="1800"/>
              <a:t> hacia otro bloque Catch pero tenemos que tener en cuenta que si lo hacemos de esta forma perdemos el </a:t>
            </a:r>
            <a:r>
              <a:rPr b="1" lang="es-ES" sz="1800"/>
              <a:t>Stack Trace o pila de llamadas.</a:t>
            </a:r>
            <a:endParaRPr b="1" sz="1800"/>
          </a:p>
        </p:txBody>
      </p:sp>
      <p:cxnSp>
        <p:nvCxnSpPr>
          <p:cNvPr id="363" name="Google Shape;363;p59"/>
          <p:cNvCxnSpPr/>
          <p:nvPr/>
        </p:nvCxnSpPr>
        <p:spPr>
          <a:xfrm rot="10800000">
            <a:off x="4509575" y="2403700"/>
            <a:ext cx="5229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59"/>
          <p:cNvCxnSpPr/>
          <p:nvPr/>
        </p:nvCxnSpPr>
        <p:spPr>
          <a:xfrm rot="10800000">
            <a:off x="4574300" y="4924550"/>
            <a:ext cx="5229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59"/>
          <p:cNvSpPr txBox="1"/>
          <p:nvPr/>
        </p:nvSpPr>
        <p:spPr>
          <a:xfrm>
            <a:off x="5269525" y="4693700"/>
            <a:ext cx="66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De esta forma nos aseguramos de no perder el </a:t>
            </a:r>
            <a:r>
              <a:rPr b="1" lang="es-ES" sz="1800"/>
              <a:t>Stack Trace.</a:t>
            </a:r>
            <a:endParaRPr b="1" sz="1800"/>
          </a:p>
        </p:txBody>
      </p:sp>
      <p:pic>
        <p:nvPicPr>
          <p:cNvPr id="366" name="Google Shape;36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25" y="1440175"/>
            <a:ext cx="3834140" cy="21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38" y="4062975"/>
            <a:ext cx="3744125" cy="22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/>
          <p:nvPr>
            <p:ph idx="4294967295" type="title"/>
          </p:nvPr>
        </p:nvSpPr>
        <p:spPr>
          <a:xfrm>
            <a:off x="1117800" y="1412280"/>
            <a:ext cx="7096680" cy="1326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Ejercicios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0"/>
          <p:cNvSpPr txBox="1"/>
          <p:nvPr>
            <p:ph idx="4294967295" type="body"/>
          </p:nvPr>
        </p:nvSpPr>
        <p:spPr>
          <a:xfrm>
            <a:off x="1117800" y="3225960"/>
            <a:ext cx="7096680" cy="1475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406439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I01 - </a:t>
            </a: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Lanzar y atrapar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39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•"/>
            </a:pP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I02 - Atrapame si puedes...</a:t>
            </a:r>
            <a:endParaRPr b="1" sz="2300">
              <a:solidFill>
                <a:srgbClr val="1C1E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2285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120" y="1456920"/>
            <a:ext cx="2855520" cy="168372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0"/>
          <p:cNvSpPr/>
          <p:nvPr/>
        </p:nvSpPr>
        <p:spPr>
          <a:xfrm>
            <a:off x="748440" y="5292720"/>
            <a:ext cx="9002520" cy="53568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ES" sz="2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https://codeutnfra.github.io/programacion_2_laboratorio_2_apuntes/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3"/>
          <p:cNvSpPr txBox="1"/>
          <p:nvPr>
            <p:ph idx="4294967295" type="title"/>
          </p:nvPr>
        </p:nvSpPr>
        <p:spPr>
          <a:xfrm>
            <a:off x="385920" y="-93960"/>
            <a:ext cx="9007560" cy="1326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Temario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385926" y="1405450"/>
            <a:ext cx="6906300" cy="4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Excepciones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es una excepción?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Excepciones no controladas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43"/>
          <p:cNvSpPr/>
          <p:nvPr/>
        </p:nvSpPr>
        <p:spPr>
          <a:xfrm>
            <a:off x="385925" y="3351025"/>
            <a:ext cx="6680400" cy="5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Manejo de excepciones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3079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Bloque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ry-</a:t>
            </a:r>
            <a:r>
              <a:rPr b="0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atch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3079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-ES" sz="1800">
                <a:latin typeface="Roboto"/>
                <a:ea typeface="Roboto"/>
                <a:cs typeface="Roboto"/>
                <a:sym typeface="Roboto"/>
              </a:rPr>
              <a:t>Bloque </a:t>
            </a:r>
            <a:r>
              <a:rPr lang="es-ES" sz="18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s-ES" sz="1800">
                <a:latin typeface="Roboto"/>
                <a:ea typeface="Roboto"/>
                <a:cs typeface="Roboto"/>
                <a:sym typeface="Roboto"/>
              </a:rPr>
              <a:t>atch </a:t>
            </a:r>
            <a:r>
              <a:rPr lang="es-ES" sz="1800">
                <a:latin typeface="Roboto"/>
                <a:ea typeface="Roboto"/>
                <a:cs typeface="Roboto"/>
                <a:sym typeface="Roboto"/>
              </a:rPr>
              <a:t>Genérico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3079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s-E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Bloque </a:t>
            </a:r>
            <a:r>
              <a:rPr b="0" i="0" lang="es-E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="0" i="0" lang="es-E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inally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3079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s-ES" sz="1800">
                <a:latin typeface="Roboto"/>
                <a:ea typeface="Roboto"/>
                <a:cs typeface="Roboto"/>
                <a:sym typeface="Roboto"/>
              </a:rPr>
              <a:t>Instrucción</a:t>
            </a:r>
            <a:r>
              <a:rPr lang="es-ES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Throw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3"/>
          <p:cNvSpPr/>
          <p:nvPr/>
        </p:nvSpPr>
        <p:spPr>
          <a:xfrm>
            <a:off x="6088050" y="1405450"/>
            <a:ext cx="6680400" cy="5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Objeto Exception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3079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s-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Propiedad </a:t>
            </a:r>
            <a:r>
              <a:rPr b="0" i="0" lang="es-E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Inner Exception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3079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s-ES" sz="1800">
                <a:latin typeface="Roboto"/>
                <a:ea typeface="Roboto"/>
                <a:cs typeface="Roboto"/>
                <a:sym typeface="Roboto"/>
              </a:rPr>
              <a:t>Propiedad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StackTrace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1"/>
          <p:cNvSpPr txBox="1"/>
          <p:nvPr>
            <p:ph idx="4294967295" type="title"/>
          </p:nvPr>
        </p:nvSpPr>
        <p:spPr>
          <a:xfrm>
            <a:off x="1117800" y="1412280"/>
            <a:ext cx="7096680" cy="1326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Tarea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1"/>
          <p:cNvSpPr txBox="1"/>
          <p:nvPr>
            <p:ph idx="4294967295" type="body"/>
          </p:nvPr>
        </p:nvSpPr>
        <p:spPr>
          <a:xfrm>
            <a:off x="1117800" y="3225960"/>
            <a:ext cx="7096680" cy="1475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4064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C01</a:t>
            </a:r>
            <a:r>
              <a:rPr b="0" i="0" lang="es-E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La centralita episodio 3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39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C02 - </a:t>
            </a: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Segui </a:t>
            </a: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participando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120" y="1456920"/>
            <a:ext cx="2855520" cy="168372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61"/>
          <p:cNvSpPr/>
          <p:nvPr/>
        </p:nvSpPr>
        <p:spPr>
          <a:xfrm>
            <a:off x="748440" y="5292720"/>
            <a:ext cx="9002520" cy="53568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ES" sz="2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https://codeutnfra.github.io/programacion_2_laboratorio_2_apuntes/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 txBox="1"/>
          <p:nvPr>
            <p:ph idx="4294967295" type="title"/>
          </p:nvPr>
        </p:nvSpPr>
        <p:spPr>
          <a:xfrm>
            <a:off x="540000" y="3354120"/>
            <a:ext cx="5600880" cy="2987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72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br>
              <a:rPr b="0" i="0" lang="es-ES" sz="1800" u="none" cap="none" strike="noStrike"/>
            </a:br>
            <a:r>
              <a:rPr lang="es-ES" sz="3600">
                <a:latin typeface="Roboto"/>
                <a:ea typeface="Roboto"/>
                <a:cs typeface="Roboto"/>
                <a:sym typeface="Roboto"/>
              </a:rPr>
              <a:t>Excepciones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25" y="1486575"/>
            <a:ext cx="2605749" cy="212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000" y="7814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5"/>
          <p:cNvSpPr txBox="1"/>
          <p:nvPr/>
        </p:nvSpPr>
        <p:spPr>
          <a:xfrm>
            <a:off x="2296150" y="675225"/>
            <a:ext cx="69768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4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es una </a:t>
            </a:r>
            <a:r>
              <a:rPr b="0" i="0" lang="es-ES" sz="45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Excepción</a:t>
            </a:r>
            <a:r>
              <a:rPr b="0" i="0" lang="es-ES" sz="4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5"/>
          <p:cNvSpPr txBox="1"/>
          <p:nvPr/>
        </p:nvSpPr>
        <p:spPr>
          <a:xfrm>
            <a:off x="305900" y="2201975"/>
            <a:ext cx="9658500" cy="4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000">
                <a:solidFill>
                  <a:srgbClr val="1D1C1D"/>
                </a:solidFill>
                <a:highlight>
                  <a:srgbClr val="FFFFFF"/>
                </a:highlight>
              </a:rPr>
              <a:t>Una excepción está definida como un evento inesperado</a:t>
            </a:r>
            <a:r>
              <a:rPr lang="es-ES" sz="3000">
                <a:solidFill>
                  <a:srgbClr val="1D1C1D"/>
                </a:solidFill>
                <a:highlight>
                  <a:srgbClr val="FFFFFF"/>
                </a:highlight>
              </a:rPr>
              <a:t> </a:t>
            </a:r>
            <a:r>
              <a:rPr lang="es-ES" sz="3000">
                <a:solidFill>
                  <a:srgbClr val="1D1C1D"/>
                </a:solidFill>
                <a:highlight>
                  <a:srgbClr val="FFFFFF"/>
                </a:highlight>
              </a:rPr>
              <a:t>que ocurre durante la ejecución de un programa.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ES" sz="3000" u="none" cap="none" strike="noStrike">
                <a:solidFill>
                  <a:srgbClr val="000000"/>
                </a:solidFill>
              </a:rPr>
              <a:t>Estas pueden ser causadas por el usuario, lógica o errores del sistema.</a:t>
            </a:r>
            <a:endParaRPr i="0" sz="3000" u="none" cap="none" strike="noStrike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b="0" i="0" lang="es-ES" sz="3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3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5"/>
          <p:cNvSpPr txBox="1"/>
          <p:nvPr/>
        </p:nvSpPr>
        <p:spPr>
          <a:xfrm>
            <a:off x="3078700" y="2516250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000" y="8229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6"/>
          <p:cNvSpPr txBox="1"/>
          <p:nvPr/>
        </p:nvSpPr>
        <p:spPr>
          <a:xfrm>
            <a:off x="1048250" y="2322849"/>
            <a:ext cx="8565900" cy="3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700">
                <a:solidFill>
                  <a:srgbClr val="1D1C1D"/>
                </a:solidFill>
                <a:highlight>
                  <a:srgbClr val="FFFFFF"/>
                </a:highlight>
              </a:rPr>
              <a:t>Las excepciones pueden estar causadas por un usuario, un problema en la lógica o un error del sistema. Si el desarrollador no provee un mecanismo para manejarlas adecuadamente, el programa finalizará su ejecución abruptamente.</a:t>
            </a:r>
            <a:endParaRPr sz="270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sz="27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6"/>
          <p:cNvSpPr txBox="1"/>
          <p:nvPr/>
        </p:nvSpPr>
        <p:spPr>
          <a:xfrm>
            <a:off x="2296150" y="675225"/>
            <a:ext cx="73179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4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Excepciones no </a:t>
            </a:r>
            <a:r>
              <a:rPr b="0" i="0" lang="es-ES" sz="45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controladas</a:t>
            </a:r>
            <a:endParaRPr b="0" i="0" sz="45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0675" y="5002876"/>
            <a:ext cx="4007150" cy="17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6"/>
          <p:cNvPicPr preferRelativeResize="0"/>
          <p:nvPr/>
        </p:nvPicPr>
        <p:blipFill rotWithShape="1">
          <a:blip r:embed="rId5">
            <a:alphaModFix/>
          </a:blip>
          <a:srcRect b="0" l="0" r="0" t="51006"/>
          <a:stretch/>
        </p:blipFill>
        <p:spPr>
          <a:xfrm>
            <a:off x="1048250" y="4971225"/>
            <a:ext cx="1940892" cy="17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idx="4294967295" type="title"/>
          </p:nvPr>
        </p:nvSpPr>
        <p:spPr>
          <a:xfrm>
            <a:off x="387000" y="3354125"/>
            <a:ext cx="4823100" cy="29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72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s-ES" sz="72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72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3600">
                <a:latin typeface="Roboto"/>
                <a:ea typeface="Roboto"/>
                <a:cs typeface="Roboto"/>
                <a:sym typeface="Roboto"/>
              </a:rPr>
              <a:t>Objeto Exception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000" y="1080000"/>
            <a:ext cx="2436120" cy="243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000" y="8229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8"/>
          <p:cNvSpPr txBox="1"/>
          <p:nvPr/>
        </p:nvSpPr>
        <p:spPr>
          <a:xfrm>
            <a:off x="2296150" y="675225"/>
            <a:ext cx="73179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4500">
                <a:latin typeface="Roboto"/>
                <a:ea typeface="Roboto"/>
                <a:cs typeface="Roboto"/>
                <a:sym typeface="Roboto"/>
              </a:rPr>
              <a:t>Objeto </a:t>
            </a:r>
            <a:r>
              <a:rPr lang="es-ES" sz="45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Exception</a:t>
            </a:r>
            <a:endParaRPr b="0" i="0" sz="45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8"/>
          <p:cNvSpPr txBox="1"/>
          <p:nvPr/>
        </p:nvSpPr>
        <p:spPr>
          <a:xfrm>
            <a:off x="843000" y="2387525"/>
            <a:ext cx="9153000" cy="35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/>
              <a:t>Todas las excepciones derivan de la clase </a:t>
            </a:r>
            <a:r>
              <a:rPr lang="es-ES" sz="2700"/>
              <a:t>Exception</a:t>
            </a:r>
            <a:r>
              <a:rPr lang="es-ES" sz="2700"/>
              <a:t>, que es parte de la base class library de .NET. Esto permite que todas las excepciones contengan mensajes descriptivos y distintas propiedades </a:t>
            </a:r>
            <a:r>
              <a:rPr lang="es-ES" sz="2700"/>
              <a:t>útiles</a:t>
            </a:r>
            <a:r>
              <a:rPr lang="es-ES" sz="2700"/>
              <a:t> para analizar los errores y prevenirlos.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solidFill>
                  <a:srgbClr val="1D1C1D"/>
                </a:solidFill>
                <a:highlight>
                  <a:srgbClr val="FFFFFF"/>
                </a:highlight>
              </a:rPr>
              <a:t>También es posible crear nuestros propios tipos de excepciones heredando de la clase Exception.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9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latin typeface="Roboto"/>
                <a:ea typeface="Roboto"/>
                <a:cs typeface="Roboto"/>
                <a:sym typeface="Roboto"/>
              </a:rPr>
              <a:t>Propiedad 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InnerException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1875" y="1545965"/>
            <a:ext cx="436245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9"/>
          <p:cNvSpPr txBox="1"/>
          <p:nvPr/>
        </p:nvSpPr>
        <p:spPr>
          <a:xfrm>
            <a:off x="591175" y="2085350"/>
            <a:ext cx="6191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Existen casos donde se quiere lanzar una </a:t>
            </a:r>
            <a:r>
              <a:rPr lang="es-ES" sz="1800"/>
              <a:t>excepción</a:t>
            </a:r>
            <a:r>
              <a:rPr lang="es-ES" sz="1800"/>
              <a:t> distinta a la original pero sin perder ese contexto original.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La propiedad </a:t>
            </a:r>
            <a:r>
              <a:rPr b="1" lang="es-ES" sz="1800"/>
              <a:t>InnerException</a:t>
            </a:r>
            <a:r>
              <a:rPr b="1" lang="es-ES" sz="1800"/>
              <a:t> </a:t>
            </a:r>
            <a:r>
              <a:rPr lang="es-ES" sz="1800"/>
              <a:t>nos permite almacenar una </a:t>
            </a:r>
            <a:r>
              <a:rPr lang="es-ES" sz="1800"/>
              <a:t>excepción</a:t>
            </a:r>
            <a:r>
              <a:rPr lang="es-ES" sz="1800"/>
              <a:t> dentro de otra, de esta forma una nueva </a:t>
            </a:r>
            <a:r>
              <a:rPr lang="es-ES" sz="1800"/>
              <a:t>excepción</a:t>
            </a:r>
            <a:r>
              <a:rPr lang="es-ES" sz="1800"/>
              <a:t> puede contener </a:t>
            </a:r>
            <a:r>
              <a:rPr lang="es-ES" sz="1800"/>
              <a:t>información</a:t>
            </a:r>
            <a:r>
              <a:rPr lang="es-ES" sz="1800"/>
              <a:t> acerca de la anterior.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Para cargar la propiedad se debe pasar la instancia como argumento del constructor de la nueva </a:t>
            </a:r>
            <a:r>
              <a:rPr lang="es-ES" sz="1800"/>
              <a:t>excepción.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Propiedad  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StackTrace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0"/>
          <p:cNvSpPr txBox="1"/>
          <p:nvPr/>
        </p:nvSpPr>
        <p:spPr>
          <a:xfrm>
            <a:off x="385925" y="1292675"/>
            <a:ext cx="116328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/>
              <a:t>El stackTrace representa una pila de llamadas en un cierto tiempo.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/>
              <a:t>U</a:t>
            </a:r>
            <a:r>
              <a:rPr lang="es-ES" sz="1800"/>
              <a:t>na pila es un tipo de datos que contiene una </a:t>
            </a:r>
            <a:r>
              <a:rPr lang="es-ES" sz="1800"/>
              <a:t>colección</a:t>
            </a:r>
            <a:r>
              <a:rPr lang="es-ES" sz="1800"/>
              <a:t> de elementos que trabaja con el formato </a:t>
            </a:r>
            <a:r>
              <a:rPr b="1" lang="es-ES" sz="1800"/>
              <a:t>LIFO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/>
              <a:t>last-in,first-out, cada elemento en la </a:t>
            </a:r>
            <a:r>
              <a:rPr lang="es-ES" sz="1800"/>
              <a:t>colección</a:t>
            </a:r>
            <a:r>
              <a:rPr lang="es-ES" sz="1800"/>
              <a:t> representa una </a:t>
            </a:r>
            <a:r>
              <a:rPr lang="es-ES" sz="1800"/>
              <a:t>llamada</a:t>
            </a:r>
            <a:r>
              <a:rPr lang="es-ES" sz="1800"/>
              <a:t> a </a:t>
            </a:r>
            <a:r>
              <a:rPr lang="es-ES" sz="1800"/>
              <a:t>función</a:t>
            </a:r>
            <a:r>
              <a:rPr lang="es-ES" sz="1800"/>
              <a:t> que contiene </a:t>
            </a:r>
            <a:r>
              <a:rPr lang="es-ES" sz="1800"/>
              <a:t>lógica.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/>
              <a:t>C</a:t>
            </a:r>
            <a:r>
              <a:rPr lang="es-ES" sz="1800"/>
              <a:t>uando una llamada a </a:t>
            </a:r>
            <a:r>
              <a:rPr lang="es-ES" sz="1800"/>
              <a:t>función</a:t>
            </a:r>
            <a:r>
              <a:rPr lang="es-ES" sz="1800"/>
              <a:t> lanza un error, vamos a tener una </a:t>
            </a:r>
            <a:r>
              <a:rPr lang="es-ES" sz="1800"/>
              <a:t>colección</a:t>
            </a:r>
            <a:r>
              <a:rPr lang="es-ES" sz="1800"/>
              <a:t> de estas llamadas que nos </a:t>
            </a:r>
            <a:r>
              <a:rPr lang="es-ES" sz="1800"/>
              <a:t>van</a:t>
            </a:r>
            <a:r>
              <a:rPr lang="es-ES" sz="1800"/>
              <a:t> a llevar hasta la llamada que </a:t>
            </a:r>
            <a:r>
              <a:rPr lang="es-ES" sz="1800"/>
              <a:t>causó</a:t>
            </a:r>
            <a:r>
              <a:rPr lang="es-ES" sz="1800"/>
              <a:t> el problema.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/>
              <a:t>El stack trace primero imprime la llamada que </a:t>
            </a:r>
            <a:r>
              <a:rPr lang="es-ES" sz="1800"/>
              <a:t>causó</a:t>
            </a:r>
            <a:r>
              <a:rPr lang="es-ES" sz="1800"/>
              <a:t> el error y luego va imprimiendo las llamadas </a:t>
            </a:r>
            <a:r>
              <a:rPr lang="es-ES" sz="1800">
                <a:solidFill>
                  <a:schemeClr val="dk1"/>
                </a:solidFill>
              </a:rPr>
              <a:t>previas </a:t>
            </a:r>
            <a:r>
              <a:rPr lang="es-ES" sz="1800"/>
              <a:t>que llevaron a la llamada que </a:t>
            </a:r>
            <a:r>
              <a:rPr lang="es-ES" sz="1800"/>
              <a:t>causó</a:t>
            </a:r>
            <a:r>
              <a:rPr lang="es-ES" sz="1800"/>
              <a:t> el error,de esta forma leyendo la primer </a:t>
            </a:r>
            <a:r>
              <a:rPr lang="es-ES" sz="1800"/>
              <a:t>línea</a:t>
            </a:r>
            <a:r>
              <a:rPr lang="es-ES" sz="1800"/>
              <a:t> del stacktrace vamos a encontrar llamada exacta donde se </a:t>
            </a:r>
            <a:r>
              <a:rPr lang="es-ES" sz="1800"/>
              <a:t>lanzó</a:t>
            </a:r>
            <a:r>
              <a:rPr lang="es-ES" sz="1800"/>
              <a:t> el error.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25" y="4847925"/>
            <a:ext cx="6587200" cy="166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50"/>
          <p:cNvCxnSpPr/>
          <p:nvPr/>
        </p:nvCxnSpPr>
        <p:spPr>
          <a:xfrm rot="10800000">
            <a:off x="7223000" y="5679513"/>
            <a:ext cx="6711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50"/>
          <p:cNvSpPr txBox="1"/>
          <p:nvPr/>
        </p:nvSpPr>
        <p:spPr>
          <a:xfrm>
            <a:off x="8022400" y="5479413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 de una pila de llamadas.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