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8" r:id="rId12"/>
    <p:sldId id="269" r:id="rId13"/>
    <p:sldId id="270" r:id="rId14"/>
    <p:sldId id="265" r:id="rId15"/>
    <p:sldId id="271" r:id="rId16"/>
    <p:sldId id="272" r:id="rId17"/>
    <p:sldId id="273" r:id="rId18"/>
    <p:sldId id="266" r:id="rId19"/>
    <p:sldId id="274" r:id="rId20"/>
    <p:sldId id="276" r:id="rId21"/>
    <p:sldId id="277" r:id="rId22"/>
    <p:sldId id="278" r:id="rId23"/>
    <p:sldId id="279" r:id="rId24"/>
    <p:sldId id="280" r:id="rId2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307AA0-694C-472F-8269-CBAB863E0A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DBAAF3B-CEF4-4B6C-B520-74D3DF76FE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3E3A8AB-E762-4A78-BD14-8818E2F08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7F3CF-587E-45B4-8FCF-EDFCE467AEF1}" type="datetimeFigureOut">
              <a:rPr lang="es-ES" smtClean="0"/>
              <a:t>24/02/2018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A32076F-4E02-4831-8B61-6D24B0EFD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5A00E25-CA2E-435E-A153-8FEF8AAA3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25BAC-AE99-4462-A0E4-37CA375A99F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56135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6C02F1-8B19-4E7D-B902-279B91CCF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222B69E-8643-4AA0-A9DA-B5D5373C4A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A156E73-B835-4852-8D74-D63B216C6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7F3CF-587E-45B4-8FCF-EDFCE467AEF1}" type="datetimeFigureOut">
              <a:rPr lang="es-ES" smtClean="0"/>
              <a:t>24/02/2018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84B5FD1-0C9D-4A9C-A263-A38D6C7AE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3F42E3A-B904-409F-9180-21AE0BA08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25BAC-AE99-4462-A0E4-37CA375A99F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36021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79E57F4-FEA7-4CBE-8DC3-A56775D43A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0FE3680-EBD7-4D44-B930-E537894430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59E9391-029C-4D3F-8231-E23B59E2E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7F3CF-587E-45B4-8FCF-EDFCE467AEF1}" type="datetimeFigureOut">
              <a:rPr lang="es-ES" smtClean="0"/>
              <a:t>24/02/2018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69C3589-2CA0-4D60-BC7E-E0561B25D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49EFEEC-6893-4BE1-81FA-9412F26E1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25BAC-AE99-4462-A0E4-37CA375A99F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08817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549AE9-4371-44DF-A12E-99C932F41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B9D3C09-CC4E-41EB-8B38-E29C0B424A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5B55019-C52A-490A-8CC1-456A9C146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7F3CF-587E-45B4-8FCF-EDFCE467AEF1}" type="datetimeFigureOut">
              <a:rPr lang="es-ES" smtClean="0"/>
              <a:t>24/02/2018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2637417-29DE-48EE-A95C-C5E435F1E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E6D784F-ED76-4B92-9C4D-619433750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25BAC-AE99-4462-A0E4-37CA375A99F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70580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251883-276B-42D9-9A8C-CDDA7177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E3EFEE1-617B-440C-9D0D-B293CF192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049D86D-7D52-437A-B7C2-C78A5B17B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7F3CF-587E-45B4-8FCF-EDFCE467AEF1}" type="datetimeFigureOut">
              <a:rPr lang="es-ES" smtClean="0"/>
              <a:t>24/02/2018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BD06B02-4438-4233-A947-3F5F1CF1F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C2553E6-2983-402B-A3A8-9B6EFCAA1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25BAC-AE99-4462-A0E4-37CA375A99F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2114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A7435D-8AE1-4DCF-8270-9F64C2BFD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CDF8C91-DEDB-4462-B1BC-F1D8CB8906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062BD66-23FE-485C-B3BE-7A426F8C30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5B7AB13-15C3-4BDA-BEBA-68556B24C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7F3CF-587E-45B4-8FCF-EDFCE467AEF1}" type="datetimeFigureOut">
              <a:rPr lang="es-ES" smtClean="0"/>
              <a:t>24/02/2018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A31AF55-02BD-44F6-8738-A2CD531AF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9BAAD4C-8D80-4CBC-ABB0-913469902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25BAC-AE99-4462-A0E4-37CA375A99F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45102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F4EFE2-EACB-4876-B6A3-D4026E86B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DAAEF99-052F-45E2-9678-09A632ADD7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139260B-8FA1-4D96-8B8D-0D63D0258D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2AFB8EE-7B1F-4E6C-A93F-A771128EB2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AE336CD-942F-4C03-9456-F186144856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08D0ABD-3490-4E70-B1F8-D65C62B34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7F3CF-587E-45B4-8FCF-EDFCE467AEF1}" type="datetimeFigureOut">
              <a:rPr lang="es-ES" smtClean="0"/>
              <a:t>24/02/2018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825BB34-CD70-4089-93D1-65E58C2A4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525C36F-9382-4AF0-9510-9348B4604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25BAC-AE99-4462-A0E4-37CA375A99F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42293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531DC4-2C91-4052-9B93-47A2567B5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07715BB-7B13-4EF3-BE99-4463FD0C8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7F3CF-587E-45B4-8FCF-EDFCE467AEF1}" type="datetimeFigureOut">
              <a:rPr lang="es-ES" smtClean="0"/>
              <a:t>24/02/2018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F05E63C-A187-4F9B-AFD6-F1DDBDE89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717E127-9773-4536-87CB-2EBBF9CD1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25BAC-AE99-4462-A0E4-37CA375A99F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35305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11A6B6A-54E2-4C4B-ACB1-2AC155118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7F3CF-587E-45B4-8FCF-EDFCE467AEF1}" type="datetimeFigureOut">
              <a:rPr lang="es-ES" smtClean="0"/>
              <a:t>24/02/2018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3CBDE22-492B-4392-99F8-FB8905285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D7D8CF5-ED35-40E7-B348-124256A56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25BAC-AE99-4462-A0E4-37CA375A99F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20067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A266BB-527B-42DC-A471-581D0AC9A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1B3CEE-5171-4339-972F-5BCC6164A2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FA6131B-575E-427F-8EDC-0F1E36F892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2A8BE0F-A107-43E5-9C14-E39EEA66F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7F3CF-587E-45B4-8FCF-EDFCE467AEF1}" type="datetimeFigureOut">
              <a:rPr lang="es-ES" smtClean="0"/>
              <a:t>24/02/2018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DA47688-AE11-430F-BF20-A28D66A6F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5F387F8-8F09-4C33-98D4-B2A340D2B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25BAC-AE99-4462-A0E4-37CA375A99F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06020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B3DD98-1EFD-41CD-810D-0C22F69B2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4609167-0F25-4E93-A284-7F0997F66E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8B0E0DD-0E59-4FFE-BE3D-20CBFF4BAB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E25F484-9F6F-425B-891A-88F43B285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7F3CF-587E-45B4-8FCF-EDFCE467AEF1}" type="datetimeFigureOut">
              <a:rPr lang="es-ES" smtClean="0"/>
              <a:t>24/02/2018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20227C0-A8AD-4CB7-A724-B749F95CA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162BC08-1630-4399-B05B-2DD7D5E06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25BAC-AE99-4462-A0E4-37CA375A99F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49675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7724600-459E-43DC-805C-7DA7DCD62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170AE3F-8D10-445D-B5A1-B2C281FB80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8F6FCF9-FFDA-46D8-8089-A861E606E4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47F3CF-587E-45B4-8FCF-EDFCE467AEF1}" type="datetimeFigureOut">
              <a:rPr lang="es-ES" smtClean="0"/>
              <a:t>24/02/2018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ACFC0F0-07CC-488E-8227-C812565F1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27AE232-521A-4A66-9C99-9F3A817855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725BAC-AE99-4462-A0E4-37CA375A99F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40568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6ABBB7-21C4-4691-B860-6D5B311C8F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Especificación Gráfica de Procesos de Recuperación de Datos en LUCA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D375AA6-ECC8-454A-8D77-B672EA3575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542123"/>
          </a:xfrm>
        </p:spPr>
        <p:txBody>
          <a:bodyPr/>
          <a:lstStyle/>
          <a:p>
            <a:r>
              <a:rPr lang="en-US" dirty="0"/>
              <a:t>(Graphic Specification of Data Recovery Processes in LUCA) </a:t>
            </a:r>
            <a:endParaRPr lang="es-E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81532883-5ADC-49EF-9C7E-6C3215056173}"/>
              </a:ext>
            </a:extLst>
          </p:cNvPr>
          <p:cNvSpPr txBox="1"/>
          <p:nvPr/>
        </p:nvSpPr>
        <p:spPr>
          <a:xfrm>
            <a:off x="3003256" y="5221774"/>
            <a:ext cx="61854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Trabajo de Fin de Grado para acceder al </a:t>
            </a:r>
          </a:p>
          <a:p>
            <a:pPr algn="ctr"/>
            <a:r>
              <a:rPr lang="es-ES" dirty="0"/>
              <a:t>GRADO EN INGENIERÍA INFORMÁTICA 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579027D-C5BB-42FD-9FC9-590282C5B46A}"/>
              </a:ext>
            </a:extLst>
          </p:cNvPr>
          <p:cNvSpPr txBox="1"/>
          <p:nvPr/>
        </p:nvSpPr>
        <p:spPr>
          <a:xfrm>
            <a:off x="8397380" y="5612916"/>
            <a:ext cx="35485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/>
              <a:t>Director: Pablo Sánchez Barreiro </a:t>
            </a:r>
          </a:p>
          <a:p>
            <a:pPr algn="r"/>
            <a:r>
              <a:rPr lang="es-ES" dirty="0"/>
              <a:t>Co-Director: Sergio Herrera Iglesias</a:t>
            </a:r>
          </a:p>
          <a:p>
            <a:pPr algn="r"/>
            <a:endParaRPr lang="es-ES" dirty="0"/>
          </a:p>
          <a:p>
            <a:pPr algn="r"/>
            <a:r>
              <a:rPr lang="es-ES" dirty="0"/>
              <a:t>Febrero - 2018</a:t>
            </a:r>
          </a:p>
        </p:txBody>
      </p:sp>
      <p:pic>
        <p:nvPicPr>
          <p:cNvPr id="1026" name="Picture 2" descr="logoUnicanGrande">
            <a:extLst>
              <a:ext uri="{FF2B5EF4-FFF2-40B4-BE49-F238E27FC236}">
                <a16:creationId xmlns:a16="http://schemas.microsoft.com/office/drawing/2014/main" id="{A20B10F4-8E1E-4050-A683-78E51C13D7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633" y="340665"/>
            <a:ext cx="1170894" cy="11891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F5CB8703-6102-40EF-9171-295569622943}"/>
              </a:ext>
            </a:extLst>
          </p:cNvPr>
          <p:cNvSpPr txBox="1"/>
          <p:nvPr/>
        </p:nvSpPr>
        <p:spPr>
          <a:xfrm>
            <a:off x="3865223" y="4325966"/>
            <a:ext cx="44615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/>
              <a:t>Ignacio Agüero Salcines</a:t>
            </a:r>
          </a:p>
        </p:txBody>
      </p:sp>
    </p:spTree>
    <p:extLst>
      <p:ext uri="{BB962C8B-B14F-4D97-AF65-F5344CB8AC3E}">
        <p14:creationId xmlns:p14="http://schemas.microsoft.com/office/powerpoint/2010/main" val="34062532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8F0714-9E61-4D6D-9AB4-14A5CBB5E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Metodología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D4F1223-92C2-43E8-A6F6-CAD399298B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Iterativa</a:t>
            </a:r>
          </a:p>
          <a:p>
            <a:r>
              <a:rPr lang="es-ES" dirty="0"/>
              <a:t>Basada en principios ágiles</a:t>
            </a:r>
          </a:p>
          <a:p>
            <a:pPr lvl="1"/>
            <a:r>
              <a:rPr lang="es-ES" dirty="0"/>
              <a:t>Existencia de un </a:t>
            </a:r>
            <a:r>
              <a:rPr lang="es-ES" i="1" dirty="0" err="1"/>
              <a:t>Product</a:t>
            </a:r>
            <a:r>
              <a:rPr lang="es-ES" i="1" dirty="0"/>
              <a:t> Backlog</a:t>
            </a:r>
          </a:p>
          <a:p>
            <a:pPr lvl="1"/>
            <a:r>
              <a:rPr lang="es-ES" dirty="0"/>
              <a:t>Seguimiento del avance del proyecto</a:t>
            </a:r>
          </a:p>
          <a:p>
            <a:pPr lvl="1"/>
            <a:r>
              <a:rPr lang="es-ES" i="1" dirty="0" err="1"/>
              <a:t>Product</a:t>
            </a:r>
            <a:r>
              <a:rPr lang="es-ES" i="1" dirty="0"/>
              <a:t> </a:t>
            </a:r>
            <a:r>
              <a:rPr lang="es-ES" i="1" dirty="0" err="1"/>
              <a:t>Owner</a:t>
            </a:r>
            <a:r>
              <a:rPr lang="es-ES" i="1" dirty="0"/>
              <a:t> </a:t>
            </a:r>
            <a:r>
              <a:rPr lang="es-ES" dirty="0"/>
              <a:t>Informado</a:t>
            </a:r>
          </a:p>
        </p:txBody>
      </p:sp>
    </p:spTree>
    <p:extLst>
      <p:ext uri="{BB962C8B-B14F-4D97-AF65-F5344CB8AC3E}">
        <p14:creationId xmlns:p14="http://schemas.microsoft.com/office/powerpoint/2010/main" val="27853915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25318E-9C86-42B5-80BC-93A2AB7AA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Editor Gráfico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0223A1E-28A3-45E8-B478-945E59E15A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Implementado en </a:t>
            </a:r>
            <a:r>
              <a:rPr lang="es-ES" i="1" dirty="0" err="1"/>
              <a:t>GoJS</a:t>
            </a:r>
            <a:r>
              <a:rPr lang="es-ES" i="1" dirty="0"/>
              <a:t>: </a:t>
            </a:r>
            <a:r>
              <a:rPr lang="es-ES" dirty="0"/>
              <a:t>biblioteca de JavaScript para implementar editores gráficos dentro de interfaces web</a:t>
            </a:r>
          </a:p>
          <a:p>
            <a:r>
              <a:rPr lang="es-ES" dirty="0"/>
              <a:t>Permite componer una lógica interna compleja.</a:t>
            </a:r>
          </a:p>
          <a:p>
            <a:r>
              <a:rPr lang="es-ES" dirty="0"/>
              <a:t>En ocasiones hubo que modificar el comportamiento por defecto.</a:t>
            </a:r>
          </a:p>
        </p:txBody>
      </p:sp>
    </p:spTree>
    <p:extLst>
      <p:ext uri="{BB962C8B-B14F-4D97-AF65-F5344CB8AC3E}">
        <p14:creationId xmlns:p14="http://schemas.microsoft.com/office/powerpoint/2010/main" val="397264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E4AA2C-AA10-47DF-AB1F-6068109AD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Conector </a:t>
            </a:r>
            <a:r>
              <a:rPr lang="es-ES" dirty="0" err="1"/>
              <a:t>Javascript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A7AA2AA-7799-40E8-A64F-7EFAB57963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Sirve de enlace entre la herramienta gráfica y un proyecto </a:t>
            </a:r>
            <a:r>
              <a:rPr lang="es-ES" dirty="0" err="1"/>
              <a:t>Vaadin</a:t>
            </a:r>
            <a:r>
              <a:rPr lang="es-ES" dirty="0"/>
              <a:t> implementado en Java.</a:t>
            </a:r>
          </a:p>
          <a:p>
            <a:r>
              <a:rPr lang="es-ES" dirty="0"/>
              <a:t>Comunica eventos ocurridos en el Editor Gráfico al proyecto Java.</a:t>
            </a:r>
          </a:p>
          <a:p>
            <a:r>
              <a:rPr lang="es-ES" dirty="0"/>
              <a:t>Envía órdenes desde el proyecto Java al Editor Gráfico.</a:t>
            </a:r>
          </a:p>
          <a:p>
            <a:r>
              <a:rPr lang="es-ES" dirty="0"/>
              <a:t>Fue necesaria la modificación por defecto de la creación de enlaces.</a:t>
            </a:r>
          </a:p>
        </p:txBody>
      </p:sp>
    </p:spTree>
    <p:extLst>
      <p:ext uri="{BB962C8B-B14F-4D97-AF65-F5344CB8AC3E}">
        <p14:creationId xmlns:p14="http://schemas.microsoft.com/office/powerpoint/2010/main" val="10767544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5AD0F5-D431-4CF0-9AA4-E91852011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Integración </a:t>
            </a:r>
            <a:r>
              <a:rPr lang="es-ES" dirty="0" err="1"/>
              <a:t>Vaadin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F04E864-F0F7-4078-B170-CED53D5F91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Proyecto genérico con un modelo de datos independiente.</a:t>
            </a:r>
          </a:p>
          <a:p>
            <a:r>
              <a:rPr lang="es-ES" dirty="0"/>
              <a:t>Realiza las funciones de un </a:t>
            </a:r>
            <a:r>
              <a:rPr lang="es-ES" i="1" dirty="0"/>
              <a:t>Componente</a:t>
            </a:r>
            <a:r>
              <a:rPr lang="es-ES" dirty="0"/>
              <a:t> de </a:t>
            </a:r>
            <a:r>
              <a:rPr lang="es-ES" dirty="0" err="1"/>
              <a:t>Vaadin</a:t>
            </a:r>
            <a:r>
              <a:rPr lang="es-ES" dirty="0"/>
              <a:t>.</a:t>
            </a:r>
          </a:p>
          <a:p>
            <a:pPr lvl="1"/>
            <a:r>
              <a:rPr lang="es-ES" dirty="0"/>
              <a:t>Componente</a:t>
            </a:r>
          </a:p>
          <a:p>
            <a:pPr lvl="1"/>
            <a:r>
              <a:rPr lang="es-ES" dirty="0"/>
              <a:t>Estado del componente</a:t>
            </a:r>
          </a:p>
        </p:txBody>
      </p:sp>
    </p:spTree>
    <p:extLst>
      <p:ext uri="{BB962C8B-B14F-4D97-AF65-F5344CB8AC3E}">
        <p14:creationId xmlns:p14="http://schemas.microsoft.com/office/powerpoint/2010/main" val="7229537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n que contiene texto, mapa&#10;&#10;Descripción generada con confianza muy alta">
            <a:extLst>
              <a:ext uri="{FF2B5EF4-FFF2-40B4-BE49-F238E27FC236}">
                <a16:creationId xmlns:a16="http://schemas.microsoft.com/office/drawing/2014/main" id="{6C74C914-AA6B-4FBA-911C-FF4743708A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813" y="643466"/>
            <a:ext cx="10870374" cy="5571067"/>
          </a:xfrm>
          <a:prstGeom prst="rect">
            <a:avLst/>
          </a:prstGeom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10726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F096A9-EDF3-4BB1-8B92-30998B1EE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Integración LUCA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210E3E5-9472-4D89-945C-B9A68EF1D3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Operaciones de gestión(</a:t>
            </a:r>
            <a:r>
              <a:rPr lang="es-ES" i="1" dirty="0"/>
              <a:t>CRUD) </a:t>
            </a:r>
            <a:r>
              <a:rPr lang="es-ES" dirty="0"/>
              <a:t>sobre los procesos.</a:t>
            </a:r>
          </a:p>
          <a:p>
            <a:r>
              <a:rPr lang="es-ES" dirty="0"/>
              <a:t>Ejecución de procesos.</a:t>
            </a:r>
          </a:p>
          <a:p>
            <a:r>
              <a:rPr lang="es-ES" dirty="0"/>
              <a:t>Alteración del flujo de ejecución.</a:t>
            </a:r>
          </a:p>
          <a:p>
            <a:r>
              <a:rPr lang="es-ES" dirty="0"/>
              <a:t>Comprobación de restricciones.</a:t>
            </a:r>
          </a:p>
          <a:p>
            <a:r>
              <a:rPr lang="es-ES" dirty="0"/>
              <a:t>Visualización del flujo de ejecución.</a:t>
            </a:r>
          </a:p>
          <a:p>
            <a:r>
              <a:rPr lang="es-ES" dirty="0"/>
              <a:t>Exportación de los resultados.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299465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 descr="Imagen que contiene captura de pantalla&#10;&#10;Descripción generada con confianza muy alta">
            <a:extLst>
              <a:ext uri="{FF2B5EF4-FFF2-40B4-BE49-F238E27FC236}">
                <a16:creationId xmlns:a16="http://schemas.microsoft.com/office/drawing/2014/main" id="{B3FB6D7F-1642-4D93-AD7F-E10F53155D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88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9250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734409-F975-47F4-B4A5-DC8ED1A4E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ES"/>
              <a:t>Negocio y Persistencia: JPA</a:t>
            </a:r>
            <a:endParaRPr lang="es-ES" dirty="0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BDCB1635-E354-43D0-80D2-7927B2AED969}"/>
              </a:ext>
            </a:extLst>
          </p:cNvPr>
          <p:cNvSpPr/>
          <p:nvPr/>
        </p:nvSpPr>
        <p:spPr>
          <a:xfrm>
            <a:off x="838200" y="2377089"/>
            <a:ext cx="1079633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public</a:t>
            </a:r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s-E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abstract</a:t>
            </a:r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s-E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class</a:t>
            </a:r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s-E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GenericRepositoryImpl</a:t>
            </a:r>
            <a:endParaRPr lang="es-E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&lt;T, F </a:t>
            </a:r>
            <a:r>
              <a:rPr lang="es-E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extends</a:t>
            </a:r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s-E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Filter</a:t>
            </a:r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PK </a:t>
            </a:r>
            <a:r>
              <a:rPr lang="es-E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extends</a:t>
            </a:r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s-E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Serializable</a:t>
            </a:r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&gt;{</a:t>
            </a:r>
          </a:p>
          <a:p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</a:p>
          <a:p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@</a:t>
            </a:r>
            <a:r>
              <a:rPr lang="es-E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PersistenceContext</a:t>
            </a:r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s-E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unitName</a:t>
            </a:r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= "</a:t>
            </a:r>
            <a:r>
              <a:rPr lang="es-E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persistence-unit</a:t>
            </a:r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")</a:t>
            </a:r>
          </a:p>
          <a:p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</a:t>
            </a:r>
            <a:r>
              <a:rPr lang="es-E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protected</a:t>
            </a:r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s-E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EntityManager</a:t>
            </a:r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em;	</a:t>
            </a:r>
          </a:p>
          <a:p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public T get(PK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){	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	return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em.find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domainClass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</a:p>
          <a:p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}</a:t>
            </a:r>
          </a:p>
          <a:p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</a:p>
          <a:p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	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640114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arcador de contenido 4" descr="Imagen que contiene mapa, texto&#10;&#10;Descripción generada con confianza muy alta">
            <a:extLst>
              <a:ext uri="{FF2B5EF4-FFF2-40B4-BE49-F238E27FC236}">
                <a16:creationId xmlns:a16="http://schemas.microsoft.com/office/drawing/2014/main" id="{966C0D44-B068-48ED-B81C-4F2A337B05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954" y="0"/>
            <a:ext cx="10456984" cy="680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9769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38F9B1-D69F-46D5-98D7-0BCDEDDD8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Ejecución de Procesos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0C3494A-DDDA-4312-8CFD-2924FB1E13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Ejecución encadenada de las consultas.</a:t>
            </a:r>
          </a:p>
          <a:p>
            <a:r>
              <a:rPr lang="es-ES" dirty="0"/>
              <a:t>Comunicación progresiva del estado de la ejecución.</a:t>
            </a:r>
          </a:p>
          <a:p>
            <a:r>
              <a:rPr lang="es-ES" dirty="0"/>
              <a:t>Visualización gráfica del flujo. </a:t>
            </a:r>
          </a:p>
        </p:txBody>
      </p:sp>
    </p:spTree>
    <p:extLst>
      <p:ext uri="{BB962C8B-B14F-4D97-AF65-F5344CB8AC3E}">
        <p14:creationId xmlns:p14="http://schemas.microsoft.com/office/powerpoint/2010/main" val="612326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Indice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665419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287869-97B2-4EFC-B85D-0CB43C8B0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Pruebas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AF0E4CE-2A2B-4DAC-AC09-32FE0C4C3D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Unitarias: JPA</a:t>
            </a:r>
          </a:p>
          <a:p>
            <a:r>
              <a:rPr lang="es-ES" dirty="0"/>
              <a:t>Editor gráfico.</a:t>
            </a:r>
          </a:p>
          <a:p>
            <a:r>
              <a:rPr lang="es-ES" dirty="0"/>
              <a:t>Componente genérico.</a:t>
            </a:r>
          </a:p>
          <a:p>
            <a:r>
              <a:rPr lang="es-ES" dirty="0"/>
              <a:t>Capa de Servicios de los Procesos: Automatizadas</a:t>
            </a:r>
          </a:p>
        </p:txBody>
      </p:sp>
    </p:spTree>
    <p:extLst>
      <p:ext uri="{BB962C8B-B14F-4D97-AF65-F5344CB8AC3E}">
        <p14:creationId xmlns:p14="http://schemas.microsoft.com/office/powerpoint/2010/main" val="31363126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4107EC-86B4-40CF-9A8E-A557F92F8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Sumario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EBE750A-B8B7-48D8-9D83-3BD60F8371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Especificación gráfica de procesos</a:t>
            </a:r>
          </a:p>
          <a:p>
            <a:r>
              <a:rPr lang="es-ES" dirty="0"/>
              <a:t>Alteración de la ejecución del flujo de ejecución de un proceso en función de los valores de las salidas. </a:t>
            </a:r>
          </a:p>
          <a:p>
            <a:r>
              <a:rPr lang="es-ES" dirty="0"/>
              <a:t>Comprobación de la corrección de la conexión entre salidas y entradas de las consultas que componen un proceso.</a:t>
            </a:r>
          </a:p>
          <a:p>
            <a:r>
              <a:rPr lang="es-ES" dirty="0"/>
              <a:t>Ejecución de procesos.</a:t>
            </a:r>
          </a:p>
          <a:p>
            <a:r>
              <a:rPr lang="es-ES" dirty="0"/>
              <a:t>Ejecución paso a paso de los procesos.</a:t>
            </a:r>
          </a:p>
          <a:p>
            <a:r>
              <a:rPr lang="es-ES" dirty="0"/>
              <a:t>Exportar los resultados de los procesos.</a:t>
            </a:r>
          </a:p>
        </p:txBody>
      </p:sp>
    </p:spTree>
    <p:extLst>
      <p:ext uri="{BB962C8B-B14F-4D97-AF65-F5344CB8AC3E}">
        <p14:creationId xmlns:p14="http://schemas.microsoft.com/office/powerpoint/2010/main" val="1189225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328307-CD47-45FC-AC83-6B897F518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Experiencia Personal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85103BB-2019-4C7B-BBC7-353C72AF39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Experiencia muy satisfactoria.</a:t>
            </a:r>
          </a:p>
          <a:p>
            <a:r>
              <a:rPr lang="es-ES" dirty="0"/>
              <a:t>Aprender nuevos </a:t>
            </a:r>
            <a:r>
              <a:rPr lang="es-ES" dirty="0" err="1"/>
              <a:t>frameworks</a:t>
            </a:r>
            <a:r>
              <a:rPr lang="es-ES" dirty="0"/>
              <a:t> y tecnologías.</a:t>
            </a:r>
          </a:p>
          <a:p>
            <a:r>
              <a:rPr lang="es-ES" dirty="0"/>
              <a:t>Fijación a horarios y responsabilidades.</a:t>
            </a:r>
          </a:p>
          <a:p>
            <a:r>
              <a:rPr lang="es-ES" dirty="0"/>
              <a:t>Gran oportunidad de trabajo en la empresa CIC.</a:t>
            </a:r>
          </a:p>
          <a:p>
            <a:r>
              <a:rPr lang="es-ES" dirty="0"/>
              <a:t>Continuidad en CIC.</a:t>
            </a:r>
          </a:p>
        </p:txBody>
      </p:sp>
    </p:spTree>
    <p:extLst>
      <p:ext uri="{BB962C8B-B14F-4D97-AF65-F5344CB8AC3E}">
        <p14:creationId xmlns:p14="http://schemas.microsoft.com/office/powerpoint/2010/main" val="6015011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1F44C8-6E64-4275-A153-584A50C09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Trabajos Futuros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948A6A7-253D-458A-97D5-5FD7DF3C59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Imagen de </a:t>
            </a:r>
            <a:r>
              <a:rPr lang="es-ES"/>
              <a:t>procesos anidados</a:t>
            </a:r>
          </a:p>
        </p:txBody>
      </p:sp>
    </p:spTree>
    <p:extLst>
      <p:ext uri="{BB962C8B-B14F-4D97-AF65-F5344CB8AC3E}">
        <p14:creationId xmlns:p14="http://schemas.microsoft.com/office/powerpoint/2010/main" val="42148802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FE2B617-F082-4C8F-9C46-05273E7B92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16379"/>
            <a:ext cx="10515600" cy="1460584"/>
          </a:xfrm>
        </p:spPr>
        <p:txBody>
          <a:bodyPr/>
          <a:lstStyle/>
          <a:p>
            <a:pPr marL="0" indent="0" algn="ctr">
              <a:buNone/>
            </a:pPr>
            <a:r>
              <a:rPr lang="es-ES" dirty="0"/>
              <a:t>Ignacio Agüero Salcines</a:t>
            </a:r>
          </a:p>
          <a:p>
            <a:pPr marL="0" indent="0" algn="ctr">
              <a:buNone/>
            </a:pPr>
            <a:r>
              <a:rPr lang="es-ES" dirty="0"/>
              <a:t>Correo electrónico: nacho.aguero@gmail.com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A581AEE8-DA1C-4DB8-BF5A-E5A664F5DDE0}"/>
              </a:ext>
            </a:extLst>
          </p:cNvPr>
          <p:cNvSpPr txBox="1">
            <a:spLocks/>
          </p:cNvSpPr>
          <p:nvPr/>
        </p:nvSpPr>
        <p:spPr>
          <a:xfrm>
            <a:off x="1524000" y="3429000"/>
            <a:ext cx="9144000" cy="542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(Graphic Specification of Data Recovery Processes in LUCA) </a:t>
            </a:r>
            <a:endParaRPr lang="es-ES" dirty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D5948A46-E61E-4825-8DA7-2DC690CA0A34}"/>
              </a:ext>
            </a:extLst>
          </p:cNvPr>
          <p:cNvSpPr txBox="1">
            <a:spLocks/>
          </p:cNvSpPr>
          <p:nvPr/>
        </p:nvSpPr>
        <p:spPr>
          <a:xfrm>
            <a:off x="1524000" y="656221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5400" dirty="0"/>
              <a:t>Especificación Gráfica de Procesos de Recuperación de Datos en LUCA</a:t>
            </a:r>
          </a:p>
        </p:txBody>
      </p:sp>
      <p:pic>
        <p:nvPicPr>
          <p:cNvPr id="8" name="Picture 2" descr="logoUnicanGrande">
            <a:extLst>
              <a:ext uri="{FF2B5EF4-FFF2-40B4-BE49-F238E27FC236}">
                <a16:creationId xmlns:a16="http://schemas.microsoft.com/office/drawing/2014/main" id="{53CB8D41-7752-43E0-8727-7A0DECDD31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633" y="340665"/>
            <a:ext cx="1170894" cy="11891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9486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Objetivo del Proyecto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El objetivo general del Trabajo de Fin de Grado es integrar en el producto LUCA el concepto de </a:t>
            </a:r>
            <a:r>
              <a:rPr lang="es-ES" i="1" dirty="0"/>
              <a:t>Proceso</a:t>
            </a:r>
          </a:p>
          <a:p>
            <a:r>
              <a:rPr lang="es-ES" dirty="0"/>
              <a:t>Realizado en CIC</a:t>
            </a:r>
          </a:p>
          <a:p>
            <a:r>
              <a:rPr lang="es-ES" dirty="0"/>
              <a:t>Proyecto LUCA</a:t>
            </a:r>
          </a:p>
          <a:p>
            <a:r>
              <a:rPr lang="es-ES" dirty="0"/>
              <a:t>Fechas </a:t>
            </a:r>
          </a:p>
          <a:p>
            <a:r>
              <a:rPr lang="es-ES" dirty="0"/>
              <a:t>Destacado, frase resumiendo el objetivo del proyecto.</a:t>
            </a:r>
          </a:p>
        </p:txBody>
      </p:sp>
    </p:spTree>
    <p:extLst>
      <p:ext uri="{BB962C8B-B14F-4D97-AF65-F5344CB8AC3E}">
        <p14:creationId xmlns:p14="http://schemas.microsoft.com/office/powerpoint/2010/main" val="2435983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Antecedentes: LUCA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16452"/>
          </a:xfrm>
        </p:spPr>
        <p:txBody>
          <a:bodyPr>
            <a:normAutofit/>
          </a:bodyPr>
          <a:lstStyle/>
          <a:p>
            <a:r>
              <a:rPr lang="es-ES" dirty="0"/>
              <a:t>Centralizar el acceso a los recursos</a:t>
            </a:r>
          </a:p>
          <a:p>
            <a:r>
              <a:rPr lang="es-ES" dirty="0"/>
              <a:t>Automatizar el proceso de recuperación de datos</a:t>
            </a:r>
          </a:p>
          <a:p>
            <a:endParaRPr lang="es-ES" dirty="0"/>
          </a:p>
          <a:p>
            <a:r>
              <a:rPr lang="es-ES" dirty="0"/>
              <a:t>Dos roles de usuario:</a:t>
            </a:r>
          </a:p>
          <a:p>
            <a:pPr lvl="1"/>
            <a:r>
              <a:rPr lang="es-ES" dirty="0"/>
              <a:t>Gestor de consultas</a:t>
            </a:r>
          </a:p>
          <a:p>
            <a:pPr lvl="1"/>
            <a:r>
              <a:rPr lang="es-ES" dirty="0"/>
              <a:t>Ejecutor de consultas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59109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5CA6E5-395E-4BEE-BB6B-972579FE6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Video de ejecución de una consulta</a:t>
            </a:r>
          </a:p>
        </p:txBody>
      </p:sp>
    </p:spTree>
    <p:extLst>
      <p:ext uri="{BB962C8B-B14F-4D97-AF65-F5344CB8AC3E}">
        <p14:creationId xmlns:p14="http://schemas.microsoft.com/office/powerpoint/2010/main" val="2145991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761F0F-2D31-42D7-939F-961BF0337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Motivación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A1E0768-DCC3-43BE-B717-670C448A01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Imagen de interacción del usuario para hacer un proceso</a:t>
            </a:r>
          </a:p>
        </p:txBody>
      </p:sp>
    </p:spTree>
    <p:extLst>
      <p:ext uri="{BB962C8B-B14F-4D97-AF65-F5344CB8AC3E}">
        <p14:creationId xmlns:p14="http://schemas.microsoft.com/office/powerpoint/2010/main" val="3998703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5AF4AC-1DA0-4364-9280-307A38C0A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Objetivos del proyecto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7D84FB2-9CDE-4334-9AEB-FC53EC49C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Especificación Gráfica de procesos</a:t>
            </a:r>
          </a:p>
          <a:p>
            <a:r>
              <a:rPr lang="es-ES" dirty="0"/>
              <a:t>Ejecución de procesos</a:t>
            </a:r>
          </a:p>
          <a:p>
            <a:r>
              <a:rPr lang="es-ES" dirty="0"/>
              <a:t>Obtención de información paso a paso de la ejecución</a:t>
            </a:r>
          </a:p>
          <a:p>
            <a:r>
              <a:rPr lang="es-ES" dirty="0"/>
              <a:t>Exportación de resultados obtenidos</a:t>
            </a:r>
          </a:p>
        </p:txBody>
      </p:sp>
    </p:spTree>
    <p:extLst>
      <p:ext uri="{BB962C8B-B14F-4D97-AF65-F5344CB8AC3E}">
        <p14:creationId xmlns:p14="http://schemas.microsoft.com/office/powerpoint/2010/main" val="21653829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23E9E1-7CE0-472D-B155-D74FB33C4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ES" dirty="0"/>
              <a:t>Requisitos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84D1D9B-F5BD-4EEF-9E76-A11B6785E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s-ES" dirty="0"/>
              <a:t>Especificados previamente al inicio del proyecto</a:t>
            </a:r>
          </a:p>
          <a:p>
            <a:pPr lvl="1"/>
            <a:r>
              <a:rPr lang="es-ES" dirty="0"/>
              <a:t>Anidación gráfica de consultas</a:t>
            </a:r>
          </a:p>
          <a:p>
            <a:pPr lvl="1"/>
            <a:r>
              <a:rPr lang="es-ES" dirty="0"/>
              <a:t>Ejecución de consultas en cadena</a:t>
            </a:r>
          </a:p>
          <a:p>
            <a:pPr lvl="1"/>
            <a:r>
              <a:rPr lang="es-ES" dirty="0"/>
              <a:t>Actualización del gráfico</a:t>
            </a:r>
          </a:p>
          <a:p>
            <a:pPr lvl="1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258999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D1BC97-EFE0-4399-89BE-C9F0C0188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Arquitectura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82454F1-5793-4E9C-8726-E475E2A46F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Imagen de operación de listado de consultas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7303057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969</TotalTime>
  <Words>525</Words>
  <Application>Microsoft Office PowerPoint</Application>
  <PresentationFormat>Panorámica</PresentationFormat>
  <Paragraphs>105</Paragraphs>
  <Slides>24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Courier New</vt:lpstr>
      <vt:lpstr>Tema de Office</vt:lpstr>
      <vt:lpstr>Especificación Gráfica de Procesos de Recuperación de Datos en LUCA</vt:lpstr>
      <vt:lpstr>Indice</vt:lpstr>
      <vt:lpstr>Objetivo del Proyecto</vt:lpstr>
      <vt:lpstr>Antecedentes: LUCA</vt:lpstr>
      <vt:lpstr>Video de ejecución de una consulta</vt:lpstr>
      <vt:lpstr>Motivación</vt:lpstr>
      <vt:lpstr>Objetivos del proyecto</vt:lpstr>
      <vt:lpstr>Requisitos</vt:lpstr>
      <vt:lpstr>Arquitectura</vt:lpstr>
      <vt:lpstr>Metodología</vt:lpstr>
      <vt:lpstr>Editor Gráfico</vt:lpstr>
      <vt:lpstr>Conector Javascript</vt:lpstr>
      <vt:lpstr>Integración Vaadin</vt:lpstr>
      <vt:lpstr>Presentación de PowerPoint</vt:lpstr>
      <vt:lpstr>Integración LUCA</vt:lpstr>
      <vt:lpstr>Presentación de PowerPoint</vt:lpstr>
      <vt:lpstr>Negocio y Persistencia: JPA</vt:lpstr>
      <vt:lpstr>Presentación de PowerPoint</vt:lpstr>
      <vt:lpstr>Ejecución de Procesos</vt:lpstr>
      <vt:lpstr>Pruebas</vt:lpstr>
      <vt:lpstr>Sumario</vt:lpstr>
      <vt:lpstr>Experiencia Personal</vt:lpstr>
      <vt:lpstr>Trabajos Futuros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Nacho</dc:creator>
  <cp:lastModifiedBy>Nacho</cp:lastModifiedBy>
  <cp:revision>90</cp:revision>
  <dcterms:created xsi:type="dcterms:W3CDTF">2018-02-20T17:03:48Z</dcterms:created>
  <dcterms:modified xsi:type="dcterms:W3CDTF">2018-02-24T20:02:30Z</dcterms:modified>
</cp:coreProperties>
</file>