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66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6" y="5221774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</a:t>
            </a:r>
          </a:p>
          <a:p>
            <a:pPr algn="ctr"/>
            <a:r>
              <a:rPr lang="es-ES" dirty="0"/>
              <a:t>GRADO 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97380" y="5612916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Director: Pablo Sánchez Barreiro </a:t>
            </a:r>
          </a:p>
          <a:p>
            <a:pPr algn="r"/>
            <a:r>
              <a:rPr lang="es-ES" dirty="0"/>
              <a:t>Co-Director: Sergio Herrera Iglesias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  <p:pic>
        <p:nvPicPr>
          <p:cNvPr id="1026" name="Picture 2" descr="logoUnicanGrande">
            <a:extLst>
              <a:ext uri="{FF2B5EF4-FFF2-40B4-BE49-F238E27FC236}">
                <a16:creationId xmlns:a16="http://schemas.microsoft.com/office/drawing/2014/main" id="{A20B10F4-8E1E-4050-A683-78E51C13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CB8703-6102-40EF-9171-295569622943}"/>
              </a:ext>
            </a:extLst>
          </p:cNvPr>
          <p:cNvSpPr txBox="1"/>
          <p:nvPr/>
        </p:nvSpPr>
        <p:spPr>
          <a:xfrm>
            <a:off x="3865223" y="4325966"/>
            <a:ext cx="446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Ignacio Agüero Salcines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0714-9E61-4D6D-9AB4-14A5CBB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F1223-92C2-43E8-A6F6-CAD39929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Iterativa</a:t>
            </a:r>
          </a:p>
          <a:p>
            <a:r>
              <a:rPr lang="es-ES" dirty="0"/>
              <a:t>Basada en principios ágiles</a:t>
            </a:r>
          </a:p>
          <a:p>
            <a:pPr lvl="1"/>
            <a:r>
              <a:rPr lang="es-ES" dirty="0"/>
              <a:t>Existencia de un </a:t>
            </a:r>
            <a:r>
              <a:rPr lang="es-ES" i="1" dirty="0" err="1"/>
              <a:t>Product</a:t>
            </a:r>
            <a:r>
              <a:rPr lang="es-ES" i="1" dirty="0"/>
              <a:t> Backlog</a:t>
            </a:r>
          </a:p>
          <a:p>
            <a:pPr lvl="1"/>
            <a:r>
              <a:rPr lang="es-ES" dirty="0"/>
              <a:t>Seguimiento del avance del proyecto</a:t>
            </a:r>
          </a:p>
          <a:p>
            <a:pPr lvl="1"/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Owner</a:t>
            </a:r>
            <a:r>
              <a:rPr lang="es-ES" i="1" dirty="0"/>
              <a:t> </a:t>
            </a:r>
            <a:r>
              <a:rPr lang="es-ES" dirty="0"/>
              <a:t>Informado</a:t>
            </a:r>
          </a:p>
        </p:txBody>
      </p:sp>
    </p:spTree>
    <p:extLst>
      <p:ext uri="{BB962C8B-B14F-4D97-AF65-F5344CB8AC3E}">
        <p14:creationId xmlns:p14="http://schemas.microsoft.com/office/powerpoint/2010/main" val="278539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318E-9C86-42B5-80BC-93A2AB7A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Gráfico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23A1E-28A3-45E8-B478-945E59E1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en </a:t>
            </a:r>
            <a:r>
              <a:rPr lang="es-ES" i="1" dirty="0" err="1"/>
              <a:t>GoJS</a:t>
            </a:r>
            <a:r>
              <a:rPr lang="es-ES" i="1" dirty="0"/>
              <a:t>: </a:t>
            </a:r>
            <a:r>
              <a:rPr lang="es-ES" dirty="0"/>
              <a:t>biblioteca de JavaScript para implementar editores gráficos dentro de interfaces web</a:t>
            </a:r>
          </a:p>
          <a:p>
            <a:r>
              <a:rPr lang="es-ES" dirty="0"/>
              <a:t>Permite componer una lógica interna compleja.</a:t>
            </a:r>
          </a:p>
          <a:p>
            <a:r>
              <a:rPr lang="es-ES" dirty="0"/>
              <a:t>En ocasiones hubo que modificar el comportamiento por defecto.</a:t>
            </a:r>
          </a:p>
        </p:txBody>
      </p:sp>
    </p:spTree>
    <p:extLst>
      <p:ext uri="{BB962C8B-B14F-4D97-AF65-F5344CB8AC3E}">
        <p14:creationId xmlns:p14="http://schemas.microsoft.com/office/powerpoint/2010/main" val="397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AA2C-AA10-47DF-AB1F-6068109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A2AA-7799-40E8-A64F-7EFAB579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de enlace entre la herramienta gráfica y un proyecto </a:t>
            </a:r>
            <a:r>
              <a:rPr lang="es-ES" dirty="0" err="1"/>
              <a:t>Vaadin</a:t>
            </a:r>
            <a:r>
              <a:rPr lang="es-ES" dirty="0"/>
              <a:t> implementado en Java.</a:t>
            </a:r>
          </a:p>
          <a:p>
            <a:r>
              <a:rPr lang="es-ES" dirty="0"/>
              <a:t>Comunica eventos ocurridos en el Editor Gráfico al proyecto Java.</a:t>
            </a:r>
          </a:p>
          <a:p>
            <a:r>
              <a:rPr lang="es-ES" dirty="0"/>
              <a:t>Envía órdenes desde el proyecto Java al Editor Gráfico.</a:t>
            </a:r>
          </a:p>
          <a:p>
            <a:r>
              <a:rPr lang="es-ES" dirty="0"/>
              <a:t>Fue necesaria la modificación por defecto de la creación de enlaces.</a:t>
            </a:r>
          </a:p>
        </p:txBody>
      </p:sp>
    </p:spTree>
    <p:extLst>
      <p:ext uri="{BB962C8B-B14F-4D97-AF65-F5344CB8AC3E}">
        <p14:creationId xmlns:p14="http://schemas.microsoft.com/office/powerpoint/2010/main" val="10767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D0F5-D431-4CF0-9AA4-E9185201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Vaadin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4E864-F0F7-4078-B170-CED53D5F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genérico con un modelo de datos independiente.</a:t>
            </a:r>
          </a:p>
          <a:p>
            <a:r>
              <a:rPr lang="es-ES" dirty="0"/>
              <a:t>Realiza las funciones de un </a:t>
            </a:r>
            <a:r>
              <a:rPr lang="es-ES" i="1" dirty="0"/>
              <a:t>Componente</a:t>
            </a:r>
            <a:r>
              <a:rPr lang="es-ES" dirty="0"/>
              <a:t> de </a:t>
            </a:r>
            <a:r>
              <a:rPr lang="es-ES" dirty="0" err="1"/>
              <a:t>Vaadin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Componente</a:t>
            </a:r>
          </a:p>
          <a:p>
            <a:pPr lvl="1"/>
            <a:r>
              <a:rPr lang="es-ES" dirty="0"/>
              <a:t>Estado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7229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C74C914-AA6B-4FBA-911C-FF474370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3" y="643466"/>
            <a:ext cx="10870374" cy="55710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96A9-EDF3-4BB1-8B92-30998B1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LUCA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0E3E5-9472-4D89-945C-B9A68EF1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Operaciones de gestión(</a:t>
            </a:r>
            <a:r>
              <a:rPr lang="es-ES" i="1" dirty="0"/>
              <a:t>CRUD) </a:t>
            </a:r>
            <a:r>
              <a:rPr lang="es-ES" dirty="0"/>
              <a:t>sobre los procesos.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Alteración del flujo de ejecución.</a:t>
            </a:r>
          </a:p>
          <a:p>
            <a:r>
              <a:rPr lang="es-ES" dirty="0"/>
              <a:t>Comprobación de restricciones.</a:t>
            </a:r>
          </a:p>
          <a:p>
            <a:r>
              <a:rPr lang="es-ES" dirty="0"/>
              <a:t>Visualización del flujo de ejecución.</a:t>
            </a:r>
          </a:p>
          <a:p>
            <a:r>
              <a:rPr lang="es-ES" dirty="0"/>
              <a:t>Exportación de los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9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FB6D7F-1642-4D93-AD7F-E10F5315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34409-F975-47F4-B4A5-DC8ED1A4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Negocio y Persistencia: JPA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CB1635-E354-43D0-80D2-7927B2AED969}"/>
              </a:ext>
            </a:extLst>
          </p:cNvPr>
          <p:cNvSpPr/>
          <p:nvPr/>
        </p:nvSpPr>
        <p:spPr>
          <a:xfrm>
            <a:off x="838200" y="2377089"/>
            <a:ext cx="10796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abstract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GenericRepositoryImpl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&lt;T, F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PK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Serializable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@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PersistenceContext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"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persistence-unit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")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protected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EntityManager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em;	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public T get(PK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em.find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domainClass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0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966C0D44-B068-48ED-B81C-4F2A337B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0"/>
            <a:ext cx="10456984" cy="6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F9B1-D69F-46D5-98D7-0BCDEDD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3494A-DDDA-4312-8CFD-2924FB1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Ejecución encadenada de las consultas.</a:t>
            </a:r>
          </a:p>
          <a:p>
            <a:r>
              <a:rPr lang="es-ES" dirty="0"/>
              <a:t>Comunicación progresiva del estado de la ejecución.</a:t>
            </a:r>
          </a:p>
          <a:p>
            <a:r>
              <a:rPr lang="es-ES" dirty="0"/>
              <a:t>Visualización gráfica del flujo. </a:t>
            </a:r>
          </a:p>
        </p:txBody>
      </p:sp>
    </p:spTree>
    <p:extLst>
      <p:ext uri="{BB962C8B-B14F-4D97-AF65-F5344CB8AC3E}">
        <p14:creationId xmlns:p14="http://schemas.microsoft.com/office/powerpoint/2010/main" val="6123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4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7869-97B2-4EFC-B85D-0CB43C8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0E4CE-2A2B-4DAC-AC09-32FE0C4C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Unitarias: JPA</a:t>
            </a:r>
          </a:p>
          <a:p>
            <a:r>
              <a:rPr lang="es-ES" dirty="0"/>
              <a:t>Editor gráfico.</a:t>
            </a:r>
          </a:p>
          <a:p>
            <a:r>
              <a:rPr lang="es-ES" dirty="0"/>
              <a:t>Componente genérico.</a:t>
            </a:r>
          </a:p>
          <a:p>
            <a:r>
              <a:rPr lang="es-ES" dirty="0"/>
              <a:t>Capa de Servicios de los Procesos: Automatizadas</a:t>
            </a:r>
          </a:p>
        </p:txBody>
      </p:sp>
    </p:spTree>
    <p:extLst>
      <p:ext uri="{BB962C8B-B14F-4D97-AF65-F5344CB8AC3E}">
        <p14:creationId xmlns:p14="http://schemas.microsoft.com/office/powerpoint/2010/main" val="313631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07EC-86B4-40CF-9A8E-A557F92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E750A-B8B7-48D8-9D83-3BD60F83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Alteración de la ejecución del flujo de ejecución de un proceso en función de los valores de las salidas. </a:t>
            </a:r>
          </a:p>
          <a:p>
            <a:r>
              <a:rPr lang="es-ES" dirty="0"/>
              <a:t>Comprobación de la corrección de la conexión entre salidas y entradas de las consultas que componen un proceso.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Ejecución paso a paso de los procesos.</a:t>
            </a:r>
          </a:p>
          <a:p>
            <a:r>
              <a:rPr lang="es-ES" dirty="0"/>
              <a:t>Exportar los resultados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11892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8307-CD47-45FC-AC83-6B897F5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103BB-2019-4C7B-BBC7-353C72A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Experiencia muy satisfactoria.</a:t>
            </a:r>
          </a:p>
          <a:p>
            <a:r>
              <a:rPr lang="es-ES" dirty="0"/>
              <a:t>Aprender nuevos </a:t>
            </a:r>
            <a:r>
              <a:rPr lang="es-ES" dirty="0" err="1"/>
              <a:t>frameworks</a:t>
            </a:r>
            <a:r>
              <a:rPr lang="es-ES" dirty="0"/>
              <a:t> y tecnologías.</a:t>
            </a:r>
          </a:p>
          <a:p>
            <a:r>
              <a:rPr lang="es-ES" dirty="0"/>
              <a:t>Fijación a horarios y responsabilidades.</a:t>
            </a:r>
          </a:p>
          <a:p>
            <a:r>
              <a:rPr lang="es-ES" dirty="0"/>
              <a:t>Gran oportunidad de trabajo en la empresa CIC.</a:t>
            </a:r>
          </a:p>
          <a:p>
            <a:r>
              <a:rPr lang="es-ES" dirty="0"/>
              <a:t>Continuidad en CIC.</a:t>
            </a:r>
          </a:p>
        </p:txBody>
      </p:sp>
    </p:spTree>
    <p:extLst>
      <p:ext uri="{BB962C8B-B14F-4D97-AF65-F5344CB8AC3E}">
        <p14:creationId xmlns:p14="http://schemas.microsoft.com/office/powerpoint/2010/main" val="60150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44C8-6E64-4275-A153-584A50C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8A6A7-253D-458A-97D5-5FD7DF3C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</a:t>
            </a:r>
            <a:r>
              <a:rPr lang="es-ES"/>
              <a:t>procesos anidados</a:t>
            </a:r>
          </a:p>
        </p:txBody>
      </p:sp>
    </p:spTree>
    <p:extLst>
      <p:ext uri="{BB962C8B-B14F-4D97-AF65-F5344CB8AC3E}">
        <p14:creationId xmlns:p14="http://schemas.microsoft.com/office/powerpoint/2010/main" val="421488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2B617-F082-4C8F-9C46-05273E7B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79"/>
            <a:ext cx="10515600" cy="146058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Ignacio Agüero Salcines</a:t>
            </a:r>
          </a:p>
          <a:p>
            <a:pPr marL="0" indent="0" algn="ctr">
              <a:buNone/>
            </a:pPr>
            <a:r>
              <a:rPr lang="es-ES" dirty="0"/>
              <a:t>Correo electrónico: nacho.aguero@gmail.com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581AEE8-DA1C-4DB8-BF5A-E5A664F5DDE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48A46-E61E-4825-8DA7-2DC690CA0A34}"/>
              </a:ext>
            </a:extLst>
          </p:cNvPr>
          <p:cNvSpPr txBox="1">
            <a:spLocks/>
          </p:cNvSpPr>
          <p:nvPr/>
        </p:nvSpPr>
        <p:spPr>
          <a:xfrm>
            <a:off x="1524000" y="6562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/>
              <a:t>Especificación Gráfica de Procesos de Recuperación de Datos en LUCA</a:t>
            </a:r>
          </a:p>
        </p:txBody>
      </p:sp>
      <p:pic>
        <p:nvPicPr>
          <p:cNvPr id="8" name="Picture 2" descr="logoUnicanGrande">
            <a:extLst>
              <a:ext uri="{FF2B5EF4-FFF2-40B4-BE49-F238E27FC236}">
                <a16:creationId xmlns:a16="http://schemas.microsoft.com/office/drawing/2014/main" id="{53CB8D41-7752-43E0-8727-7A0DECD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general del Trabajo de Fin de Grado es integrar en el producto LUCA el concepto de </a:t>
            </a:r>
            <a:r>
              <a:rPr lang="es-ES" i="1" dirty="0"/>
              <a:t>Proceso</a:t>
            </a:r>
          </a:p>
          <a:p>
            <a:r>
              <a:rPr lang="es-ES" dirty="0"/>
              <a:t>Realizado en CIC</a:t>
            </a:r>
          </a:p>
          <a:p>
            <a:r>
              <a:rPr lang="es-ES" dirty="0"/>
              <a:t>Proyecto LUCA</a:t>
            </a:r>
          </a:p>
          <a:p>
            <a:r>
              <a:rPr lang="es-ES" dirty="0"/>
              <a:t>Fechas </a:t>
            </a:r>
          </a:p>
          <a:p>
            <a:r>
              <a:rPr lang="es-ES" dirty="0"/>
              <a:t>Destacado, frase resumiendo el objetivo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35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Antecedentes: LUCA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es-ES" dirty="0"/>
              <a:t>Centralizar el acceso a los recursos</a:t>
            </a:r>
          </a:p>
          <a:p>
            <a:r>
              <a:rPr lang="es-ES" dirty="0"/>
              <a:t>Automatizar el proceso de recuperación de datos</a:t>
            </a:r>
          </a:p>
          <a:p>
            <a:endParaRPr lang="es-ES" dirty="0"/>
          </a:p>
          <a:p>
            <a:r>
              <a:rPr lang="es-ES" dirty="0"/>
              <a:t>Dos roles de usuario:</a:t>
            </a:r>
          </a:p>
          <a:p>
            <a:pPr lvl="1"/>
            <a:r>
              <a:rPr lang="es-ES" dirty="0"/>
              <a:t>Gestor de consultas</a:t>
            </a:r>
          </a:p>
          <a:p>
            <a:pPr lvl="1"/>
            <a:r>
              <a:rPr lang="es-ES" dirty="0"/>
              <a:t>Ejecutor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1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A6E5-395E-4BEE-BB6B-972579F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ejecución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21459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1F0F-2D31-42D7-939F-961BF033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Motivación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FA615-FEA3-4599-BE48-ACDFB018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2835" r="9365" b="19751"/>
          <a:stretch/>
        </p:blipFill>
        <p:spPr>
          <a:xfrm>
            <a:off x="3247053" y="1259633"/>
            <a:ext cx="5896947" cy="53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F4AC-1DA0-4364-9280-307A38C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84FB2-9CDE-4334-9AEB-FC53EC4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Ejecución de procesos</a:t>
            </a:r>
          </a:p>
          <a:p>
            <a:r>
              <a:rPr lang="es-ES" dirty="0"/>
              <a:t>Obtención de información paso a paso de la ejecución</a:t>
            </a:r>
          </a:p>
          <a:p>
            <a:r>
              <a:rPr lang="es-ES" dirty="0"/>
              <a:t>Exportación de 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1653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E9E1-7CE0-472D-B155-D74FB33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1D9B-F5BD-4EEF-9E76-A11B6785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Especificados previamente al inicio del proyecto</a:t>
            </a:r>
          </a:p>
          <a:p>
            <a:pPr lvl="1"/>
            <a:r>
              <a:rPr lang="es-ES" dirty="0"/>
              <a:t>Anidación gráfica de consultas</a:t>
            </a:r>
          </a:p>
          <a:p>
            <a:pPr lvl="1"/>
            <a:r>
              <a:rPr lang="es-ES" dirty="0"/>
              <a:t>Ejecución de consultas en cadena</a:t>
            </a:r>
          </a:p>
          <a:p>
            <a:pPr lvl="1"/>
            <a:r>
              <a:rPr lang="es-ES" dirty="0"/>
              <a:t>Actualización del gráfico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8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BC97-EFE0-4399-89BE-C9F0C018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54F1-5793-4E9C-8726-E475E2A4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operación de listado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03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516</Words>
  <Application>Microsoft Office PowerPoint</Application>
  <PresentationFormat>Panorámica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Tema de Office</vt:lpstr>
      <vt:lpstr>Especificación Gráfica de Procesos de Recuperación de Datos en LUCA</vt:lpstr>
      <vt:lpstr>Indice</vt:lpstr>
      <vt:lpstr>Objetivo del Proyecto</vt:lpstr>
      <vt:lpstr>Antecedentes: LUCA</vt:lpstr>
      <vt:lpstr>Video de ejecución de una consulta</vt:lpstr>
      <vt:lpstr>Motivación</vt:lpstr>
      <vt:lpstr>Objetivos del proyecto</vt:lpstr>
      <vt:lpstr>Requisitos</vt:lpstr>
      <vt:lpstr>Arquitectura</vt:lpstr>
      <vt:lpstr>Metodología</vt:lpstr>
      <vt:lpstr>Editor Gráfico</vt:lpstr>
      <vt:lpstr>Conector Javascript</vt:lpstr>
      <vt:lpstr>Integración Vaadin</vt:lpstr>
      <vt:lpstr>Presentación de PowerPoint</vt:lpstr>
      <vt:lpstr>Integración LUCA</vt:lpstr>
      <vt:lpstr>Presentación de PowerPoint</vt:lpstr>
      <vt:lpstr>Negocio y Persistencia: JPA</vt:lpstr>
      <vt:lpstr>Presentación de PowerPoint</vt:lpstr>
      <vt:lpstr>Ejecución de Procesos</vt:lpstr>
      <vt:lpstr>Pruebas</vt:lpstr>
      <vt:lpstr>Sumario</vt:lpstr>
      <vt:lpstr>Experiencia Personal</vt:lpstr>
      <vt:lpstr>Trabajos Futuros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91</cp:revision>
  <dcterms:created xsi:type="dcterms:W3CDTF">2018-02-20T17:03:48Z</dcterms:created>
  <dcterms:modified xsi:type="dcterms:W3CDTF">2018-02-25T17:24:28Z</dcterms:modified>
</cp:coreProperties>
</file>