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72" r:id="rId7"/>
    <p:sldId id="258" r:id="rId8"/>
    <p:sldId id="257" r:id="rId9"/>
    <p:sldId id="260" r:id="rId10"/>
    <p:sldId id="262" r:id="rId11"/>
    <p:sldId id="263" r:id="rId12"/>
    <p:sldId id="266" r:id="rId13"/>
    <p:sldId id="267" r:id="rId14"/>
    <p:sldId id="269" r:id="rId15"/>
    <p:sldId id="276" r:id="rId16"/>
    <p:sldId id="278" r:id="rId17"/>
    <p:sldId id="277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B1F58-1BDD-4718-B520-1B36180ABEA4}" v="24" dt="2023-04-28T15:40:53.84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E8D1-344E-045A-513E-0E001C956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503D3-A8FA-E0E0-B00C-2E51A3F81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FE74-2B7E-96C8-755A-36DCCA3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ACD8-963D-1082-5F8F-CAE6458E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08F6-7982-1298-8809-64161D4E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7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55ED-6F0B-2948-5AC8-935E7AE9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AD104-03A6-A24D-A337-49F9AB7C3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C0013-C342-B60A-2C85-0449023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6615-A3FF-9D57-1CDE-E3B428CF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5B42-7BD7-287E-9AE8-FC001839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5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D76D5-FE80-5EEF-EB11-B582807A9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E2972-AF3F-126B-11B9-41B65373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738C-0FC4-87E6-9BFB-26CDCD32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A018-0A07-6D80-6EC3-C6119222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B896-83E9-C540-7775-098772B4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AF1B-F7BE-9BC9-2E56-3E158413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9622-DE64-E2ED-1002-B773C95B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5E69-16A2-1043-6638-384AE51F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611D-FBBE-7DB5-3439-981A2045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BB50-A25B-0A9A-2FF7-A2E9A504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8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7D53-107F-08D0-11F4-CF1F542A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23CC8-6946-6EE4-54E6-5AED0BD1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B55B-CD2D-EE37-DE5B-BC07CD93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347-D27E-23CA-344B-6858D3C6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647E-CE03-2BC2-053F-F2FDC41E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B2AC-4B7E-C9BC-4BE1-F9A7E8AC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CE7E-907E-020D-9ECC-1A012AB74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8D5D3-67CD-F13B-C729-ECEB7011B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5D848-D671-3AE5-7923-59811A6D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A1D31-C414-AD24-05CB-6631BDEB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B5C67-A258-1813-072D-9F6FD7CF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3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892B-EECA-5AA6-9E67-D227F9D2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8AEF8-E5F2-8876-EA33-4D693574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5725-C6A8-D055-3660-6828FCB9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33C9B-97F8-E0C3-B3B5-B616E324A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188C7-7E95-899A-029A-433BF84BA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FB6D9-7B5B-DA0A-7DB3-3DD76C77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F650B-EF2A-C353-78AB-82BFE834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E88DC-6356-566C-2B43-BCD681CD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4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ADFE-A31A-4C57-EEE1-64A3239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43381-2F01-2F27-0B3E-8792E203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45939-DCD0-98CD-2675-E142A683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BE0D0-7B04-4909-E9DA-A3E8A1F2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798E0-CDCE-1717-A0BF-FEA9D9B7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FD6C4-0F8F-0CD8-B692-ACFAF9E7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250C-B8C1-32E9-A6F5-1AB61C9D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8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D8ED-E2B0-FF8D-67D9-866E05A6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911A-6C2E-70E5-9A9C-50D2832D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E836C-A4E3-0DD2-859E-A0A8C070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2231-5DBB-3CED-F108-15A69B90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8FBE8-0198-4398-32A0-351EA063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6131-F2E8-82B0-2EBA-7950D84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57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EE15-1B15-C15F-2C10-D574E9C9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EF255-66CA-77B3-3DE1-457F943E4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6E09-8E99-EBD8-CF64-B0A090213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506FE-4159-70D6-716C-00666976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4F4C9-2E83-3BDE-B366-BD6EC947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AEA0-C72F-4D85-4972-81CB1DD7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9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B5C17-E949-4706-AA8C-31D7FE44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7DB5F-CFDB-BFE1-1E5E-9C66FDB9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4F15-A21B-A4CA-7346-6788E1935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F3BC-EA26-4D2D-960E-C4290108537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8A3DE-B999-9395-F5E7-D7429ADFA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DF64-B97A-995E-6FC2-2AF27B051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30F7-8651-449F-8E2A-113F3693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s://support.microsoft.com/en-us/office/filter-data-in-a-range-or-table-01832226-31b5-4568-8806-38c37dcc180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rumpexcel.com/merge-tabl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hyperlink" Target="https://support.microsoft.com/en-us/office/create-a-pivottable-to-analyze-worksheet-data-a9a84538-bfe9-40a9-a8e9-f99134456576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support.microsoft.com/en-us/office/group-or-ungroup-data-in-a-pivottable-c9d1ddd0-6580-47d1-82bc-c84a5a340725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support.microsoft.com/en-us/office/statistical-functions-reference-624dac86-a375-4435-bc25-76d659719ff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support.microsoft.com/en-us/office/available-chart-types-in-office-a6187218-807e-4103-9e0a-27cdb19afb9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microsoft.com/en-us/office/data-import-and-analysis-options-3ea52160-08bc-45ac-acd9-bc4a11bcc2a2#:~:text=You%20can%20reach%20these%20options,selecting%20File%20%3E%20Options%20%3E%20Advanced.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upport.microsoft.com/en-us/office/change-the-column-width-and-row-height-72f5e3cc-994d-43e8-ae58-9774a0905f46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upport.microsoft.com/en-us/office/find-and-remove-duplicates-00e35bea-b46a-4d5d-b28e-66a552dc138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F613-8E81-E231-ECFB-15040EC71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>
                <a:latin typeface="+mn-lt"/>
              </a:rPr>
              <a:t>DigData</a:t>
            </a:r>
            <a:r>
              <a:rPr lang="en-GB" b="1" dirty="0">
                <a:latin typeface="+mn-lt"/>
              </a:rPr>
              <a:t> – Excel </a:t>
            </a:r>
            <a:r>
              <a:rPr lang="en-GB" b="1" dirty="0" err="1">
                <a:latin typeface="+mn-lt"/>
              </a:rPr>
              <a:t>Cheatsheet</a:t>
            </a:r>
            <a:endParaRPr lang="en-GB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815F5-712F-2F07-0FBD-17FA39679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Step Up</a:t>
            </a:r>
          </a:p>
        </p:txBody>
      </p:sp>
    </p:spTree>
    <p:extLst>
      <p:ext uri="{BB962C8B-B14F-4D97-AF65-F5344CB8AC3E}">
        <p14:creationId xmlns:p14="http://schemas.microsoft.com/office/powerpoint/2010/main" val="189237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hlinkClick r:id="rId2"/>
              </a:rPr>
              <a:t>Filter data and remove rows</a:t>
            </a:r>
            <a:endParaRPr lang="en-GB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all data, Home &gt; Sort &amp; Filter &gt; Filter (dropdown buttons appear besides heading, autofit column width if desired)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dropdown for column to be filtered, tick the values you want to remove &gt;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all rows &gt; right-click &gt; Delete Row &gt; click dropdown button &gt; Clear Filter From “Column”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69EA84-A1B6-03FD-40F1-5C705FBD0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265" y="2088603"/>
            <a:ext cx="1526688" cy="166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AC2BC-A6CF-827B-1327-8C958263D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004" y="2088603"/>
            <a:ext cx="4810982" cy="1770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E2064-B314-064B-F906-6DB1E2682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690" y="2088603"/>
            <a:ext cx="1976708" cy="2680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0B82B4-2EE1-E43D-9AE1-0F04B02C1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83" y="4093038"/>
            <a:ext cx="7452309" cy="1128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D7515E-6B0A-CCCC-6359-AA287A4F4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460" y="5356297"/>
            <a:ext cx="2130805" cy="1221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CB7682-45BF-6027-923D-C97EB436D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111" y="5288047"/>
            <a:ext cx="4018384" cy="13580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A9547E-05ED-6733-527D-EAE633CD6BDC}"/>
              </a:ext>
            </a:extLst>
          </p:cNvPr>
          <p:cNvSpPr/>
          <p:nvPr/>
        </p:nvSpPr>
        <p:spPr>
          <a:xfrm>
            <a:off x="2904592" y="2153825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D46AD9-9AFB-774B-5C2F-7C0606B97ECD}"/>
              </a:ext>
            </a:extLst>
          </p:cNvPr>
          <p:cNvSpPr/>
          <p:nvPr/>
        </p:nvSpPr>
        <p:spPr>
          <a:xfrm>
            <a:off x="4949639" y="3494240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5A9757-EB7D-C912-AFAD-51B503C3DDE7}"/>
              </a:ext>
            </a:extLst>
          </p:cNvPr>
          <p:cNvSpPr/>
          <p:nvPr/>
        </p:nvSpPr>
        <p:spPr>
          <a:xfrm>
            <a:off x="10034032" y="4372087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FFFE95-C551-E528-D0CD-B38C7ACC190C}"/>
              </a:ext>
            </a:extLst>
          </p:cNvPr>
          <p:cNvSpPr/>
          <p:nvPr/>
        </p:nvSpPr>
        <p:spPr>
          <a:xfrm>
            <a:off x="257174" y="482697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C5BB5-0C14-E72A-4F20-18E69C838470}"/>
              </a:ext>
            </a:extLst>
          </p:cNvPr>
          <p:cNvSpPr/>
          <p:nvPr/>
        </p:nvSpPr>
        <p:spPr>
          <a:xfrm>
            <a:off x="888687" y="5824441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DC51EA-A695-B13E-2AC9-7CA199FA3D22}"/>
              </a:ext>
            </a:extLst>
          </p:cNvPr>
          <p:cNvSpPr/>
          <p:nvPr/>
        </p:nvSpPr>
        <p:spPr>
          <a:xfrm>
            <a:off x="3173040" y="6282052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376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Filter data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dropdown for column to be filtered &gt; Number Filters &gt; Less Than Or Equal To (or whichever filter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 parameter for filter &gt;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In this example, score is out of 100 so we’re filtering the “Science” column to show values &lt;= 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D2791-6EEA-877E-4849-0537C696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2111830"/>
            <a:ext cx="4614755" cy="3300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80BD6E-25E4-26CE-61CA-CDE0ACC8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332" y="5018073"/>
            <a:ext cx="5204628" cy="1582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4108D-CB05-9E36-F23D-3D33E62D7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332" y="2111830"/>
            <a:ext cx="6211306" cy="2752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04C9D1-50BA-86B9-C1EB-497CAF1C23A9}"/>
              </a:ext>
            </a:extLst>
          </p:cNvPr>
          <p:cNvSpPr/>
          <p:nvPr/>
        </p:nvSpPr>
        <p:spPr>
          <a:xfrm>
            <a:off x="2350014" y="2236527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3D0ECB-D136-3C23-F3A8-8A43ED888A86}"/>
              </a:ext>
            </a:extLst>
          </p:cNvPr>
          <p:cNvSpPr/>
          <p:nvPr/>
        </p:nvSpPr>
        <p:spPr>
          <a:xfrm>
            <a:off x="6761871" y="2229977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9030A-3093-1080-1676-05B7E83E70BE}"/>
              </a:ext>
            </a:extLst>
          </p:cNvPr>
          <p:cNvSpPr/>
          <p:nvPr/>
        </p:nvSpPr>
        <p:spPr>
          <a:xfrm>
            <a:off x="9802493" y="6139248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D0CD00-A959-F3A9-1EF7-62A648BA58FD}"/>
              </a:ext>
            </a:extLst>
          </p:cNvPr>
          <p:cNvSpPr/>
          <p:nvPr/>
        </p:nvSpPr>
        <p:spPr>
          <a:xfrm>
            <a:off x="4797327" y="4754415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685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hlinkClick r:id="rId2"/>
              </a:rPr>
              <a:t>Merge data</a:t>
            </a:r>
            <a:endParaRPr lang="en-GB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42888" y="1096322"/>
            <a:ext cx="1170622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may need to merge two datasets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quite a few steps involved for this so please review the guide online </a:t>
            </a:r>
            <a:r>
              <a:rPr lang="en-GB" i="1" dirty="0">
                <a:hlinkClick r:id="rId2"/>
              </a:rPr>
              <a:t>here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will need to use the From Table/Range option and then combine your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32258-369E-CA24-35E1-CBECB5EF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1993346"/>
            <a:ext cx="1969653" cy="1812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E0EC7-CCCE-0034-D7B4-0E6E79C5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2" y="3429000"/>
            <a:ext cx="6345381" cy="33515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06F8A4-E624-BC64-8290-DC2BC940D3BC}"/>
              </a:ext>
            </a:extLst>
          </p:cNvPr>
          <p:cNvSpPr/>
          <p:nvPr/>
        </p:nvSpPr>
        <p:spPr>
          <a:xfrm>
            <a:off x="698500" y="3492500"/>
            <a:ext cx="231775" cy="3136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0569C-6D36-B408-4ADB-4F17C7C973B9}"/>
              </a:ext>
            </a:extLst>
          </p:cNvPr>
          <p:cNvSpPr/>
          <p:nvPr/>
        </p:nvSpPr>
        <p:spPr>
          <a:xfrm>
            <a:off x="336550" y="4121149"/>
            <a:ext cx="250825" cy="4222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2319BE-954E-D1C5-ECDB-962FE4540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190" y="2273236"/>
            <a:ext cx="2968136" cy="43275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D873DC-A237-47D8-BE4F-B8D24140DDBC}"/>
              </a:ext>
            </a:extLst>
          </p:cNvPr>
          <p:cNvSpPr/>
          <p:nvPr/>
        </p:nvSpPr>
        <p:spPr>
          <a:xfrm>
            <a:off x="7633190" y="5311736"/>
            <a:ext cx="1444135" cy="3556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77DEE-B229-536E-C47A-85FE5A59290E}"/>
              </a:ext>
            </a:extLst>
          </p:cNvPr>
          <p:cNvSpPr/>
          <p:nvPr/>
        </p:nvSpPr>
        <p:spPr>
          <a:xfrm>
            <a:off x="7547465" y="2502782"/>
            <a:ext cx="453535" cy="64999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49838-E61B-89F0-105E-02244538C371}"/>
              </a:ext>
            </a:extLst>
          </p:cNvPr>
          <p:cNvSpPr/>
          <p:nvPr/>
        </p:nvSpPr>
        <p:spPr>
          <a:xfrm>
            <a:off x="9290540" y="5229225"/>
            <a:ext cx="845992" cy="4422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8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hlinkClick r:id="rId2"/>
              </a:rPr>
              <a:t>Pivot tables</a:t>
            </a:r>
            <a:endParaRPr lang="en-GB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Pivot Tables are a great way to summarize and analyse trends in data. You can turn you dataset into a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insert &gt; Pivot Table and select your range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now select the data to include in your pivot table and experiment with different combinations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0AA6C-D065-D92E-4572-F1AD37AAC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085" y="2407386"/>
            <a:ext cx="2019582" cy="4020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753790-0B7B-BB1D-30D3-E0878E421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6" y="2119497"/>
            <a:ext cx="1857634" cy="1209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9CBC71-C316-1851-CA47-D42B0A214B92}"/>
              </a:ext>
            </a:extLst>
          </p:cNvPr>
          <p:cNvSpPr/>
          <p:nvPr/>
        </p:nvSpPr>
        <p:spPr>
          <a:xfrm>
            <a:off x="242006" y="2122161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68C5D-337D-DA22-FE81-69DA7C5CC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19" y="3758122"/>
            <a:ext cx="6253620" cy="2879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E7783F-29F4-D347-01A3-755796E39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872" y="2196584"/>
            <a:ext cx="4449263" cy="2014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10533D-7CC1-1F94-BB85-78C0C13CC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06" y="3680147"/>
            <a:ext cx="353599" cy="4328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134D4C-A9CA-936E-4623-02B50EE63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142" y="2306778"/>
            <a:ext cx="353599" cy="4328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54329E-2C51-1DA8-8264-8BE9E4437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1596" y="2090351"/>
            <a:ext cx="353599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4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hlinkClick r:id="rId2"/>
              </a:rPr>
              <a:t>Group Data in Pivot Tables</a:t>
            </a:r>
            <a:endParaRPr lang="en-GB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6" y="1106941"/>
            <a:ext cx="11706224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Grouping data in a PivotTable can help you show a subset of data to 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E1E1E"/>
                </a:solidFill>
                <a:latin typeface="Segoe UI" panose="020B0502040204020203" pitchFamily="34" charset="0"/>
              </a:rPr>
              <a:t>After creating your pivot table select a range of cells and right click to explore grouping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You can </a:t>
            </a:r>
            <a:r>
              <a:rPr lang="en-GB" dirty="0">
                <a:solidFill>
                  <a:srgbClr val="1E1E1E"/>
                </a:solidFill>
                <a:latin typeface="Segoe UI" panose="020B0502040204020203" pitchFamily="34" charset="0"/>
              </a:rPr>
              <a:t>group data in different sub populations</a:t>
            </a:r>
            <a:endParaRPr lang="en-GB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00DC6-51D7-8964-4008-710C98C1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2124517"/>
            <a:ext cx="2991554" cy="4476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963B7B-4100-E980-B522-9ABC9DA6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456" y="2270436"/>
            <a:ext cx="4687943" cy="3796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BFDB71-8FB2-5117-F4C9-FC1505009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126" y="2892429"/>
            <a:ext cx="3898351" cy="26863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3C0230-38BC-C1FA-8646-92B0BBDC7DF5}"/>
              </a:ext>
            </a:extLst>
          </p:cNvPr>
          <p:cNvSpPr/>
          <p:nvPr/>
        </p:nvSpPr>
        <p:spPr>
          <a:xfrm>
            <a:off x="122951" y="2029572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B46E1A-CC0C-AD9D-FC28-E920EAE2023E}"/>
              </a:ext>
            </a:extLst>
          </p:cNvPr>
          <p:cNvSpPr/>
          <p:nvPr/>
        </p:nvSpPr>
        <p:spPr>
          <a:xfrm>
            <a:off x="3177457" y="2164657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0FF021-882B-F549-8A7C-C8E1DF4010B5}"/>
              </a:ext>
            </a:extLst>
          </p:cNvPr>
          <p:cNvSpPr/>
          <p:nvPr/>
        </p:nvSpPr>
        <p:spPr>
          <a:xfrm>
            <a:off x="8026399" y="2749816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779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F613-8E81-E231-ECFB-15040EC71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>
                <a:latin typeface="+mn-lt"/>
              </a:rPr>
              <a:t>DigData</a:t>
            </a:r>
            <a:r>
              <a:rPr lang="en-GB" b="1" dirty="0">
                <a:latin typeface="+mn-lt"/>
              </a:rPr>
              <a:t> – Summary Statistics/ </a:t>
            </a:r>
            <a:r>
              <a:rPr lang="en-GB" b="1" dirty="0" err="1">
                <a:latin typeface="+mn-lt"/>
              </a:rPr>
              <a:t>Visulisation</a:t>
            </a:r>
            <a:endParaRPr lang="en-GB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815F5-712F-2F07-0FBD-17FA39679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Step Up</a:t>
            </a:r>
          </a:p>
        </p:txBody>
      </p:sp>
    </p:spTree>
    <p:extLst>
      <p:ext uri="{BB962C8B-B14F-4D97-AF65-F5344CB8AC3E}">
        <p14:creationId xmlns:p14="http://schemas.microsoft.com/office/powerpoint/2010/main" val="199306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391398" y="236015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hlinkClick r:id="rId2"/>
              </a:rPr>
              <a:t>STATS</a:t>
            </a:r>
            <a:endParaRPr lang="en-GB" sz="3200" b="1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D698C66-FBAC-69B5-5781-EA45C6EE3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01491"/>
              </p:ext>
            </p:extLst>
          </p:nvPr>
        </p:nvGraphicFramePr>
        <p:xfrm>
          <a:off x="391398" y="1099572"/>
          <a:ext cx="4333002" cy="52672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9542">
                  <a:extLst>
                    <a:ext uri="{9D8B030D-6E8A-4147-A177-3AD203B41FA5}">
                      <a16:colId xmlns:a16="http://schemas.microsoft.com/office/drawing/2014/main" val="2747035167"/>
                    </a:ext>
                  </a:extLst>
                </a:gridCol>
                <a:gridCol w="2223460">
                  <a:extLst>
                    <a:ext uri="{9D8B030D-6E8A-4147-A177-3AD203B41FA5}">
                      <a16:colId xmlns:a16="http://schemas.microsoft.com/office/drawing/2014/main" val="2027810060"/>
                    </a:ext>
                  </a:extLst>
                </a:gridCol>
              </a:tblGrid>
              <a:tr h="704117">
                <a:tc>
                  <a:txBody>
                    <a:bodyPr/>
                    <a:lstStyle/>
                    <a:p>
                      <a:r>
                        <a:rPr lang="en-GB" sz="800" dirty="0"/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1520"/>
                  </a:ext>
                </a:extLst>
              </a:tr>
              <a:tr h="727385"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COUNT(value1, [value2], …)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93523"/>
                  </a:ext>
                </a:extLst>
              </a:tr>
              <a:tr h="991890">
                <a:tc>
                  <a:txBody>
                    <a:bodyPr/>
                    <a:lstStyle/>
                    <a:p>
                      <a:r>
                        <a:rPr lang="en-GB" sz="1400" dirty="0"/>
                        <a:t>COUNTIF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COUNTIFS(criteria_range1, criteria1, [criteria_range2, criteria2]…)</a:t>
                      </a:r>
                      <a:endParaRPr lang="it-IT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95263"/>
                  </a:ext>
                </a:extLst>
              </a:tr>
              <a:tr h="704117">
                <a:tc>
                  <a:txBody>
                    <a:bodyPr/>
                    <a:lstStyle/>
                    <a:p>
                      <a:r>
                        <a:rPr lang="en-GB" sz="1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AVERAGE(number1, [number2], …)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08952"/>
                  </a:ext>
                </a:extLst>
              </a:tr>
              <a:tr h="727385">
                <a:tc>
                  <a:txBody>
                    <a:bodyPr/>
                    <a:lstStyle/>
                    <a:p>
                      <a:r>
                        <a:rPr lang="en-GB" sz="1400" dirty="0"/>
                        <a:t>MIN,MAX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MIN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(number1, [number2], …),MAX(number1, [number2], …)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03217"/>
                  </a:ext>
                </a:extLst>
              </a:tr>
              <a:tr h="704117">
                <a:tc>
                  <a:txBody>
                    <a:bodyPr/>
                    <a:lstStyle/>
                    <a:p>
                      <a:r>
                        <a:rPr lang="en-GB" sz="14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MEDIAN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(number1, [number2], …)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11596"/>
                  </a:ext>
                </a:extLst>
              </a:tr>
              <a:tr h="704117">
                <a:tc>
                  <a:txBody>
                    <a:bodyPr/>
                    <a:lstStyle/>
                    <a:p>
                      <a:r>
                        <a:rPr lang="en-GB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TOTAL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(number1, [number2], …)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4731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F6AEA3C-11F5-408A-BB4D-22787B38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709" y="3429000"/>
            <a:ext cx="5039785" cy="2888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2584CC-E463-F700-B3C4-405C13D1F905}"/>
              </a:ext>
            </a:extLst>
          </p:cNvPr>
          <p:cNvSpPr txBox="1"/>
          <p:nvPr/>
        </p:nvSpPr>
        <p:spPr>
          <a:xfrm flipH="1">
            <a:off x="4838700" y="1070015"/>
            <a:ext cx="7124699" cy="20313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Double click the cells in the example spreadsheet to see the formulae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Functions can be adapted to ignore #NA values by using their ‘IF’ versions e.g. </a:t>
            </a:r>
            <a:r>
              <a:rPr lang="pt-BR" sz="1800" dirty="0"/>
              <a:t>AVERAGEIF(number1, number2,"&lt;&gt;#N/A")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Don’t be limited by our example statistics. </a:t>
            </a:r>
            <a:r>
              <a:rPr lang="pt-BR" sz="1800" dirty="0"/>
              <a:t>Clicking the cell you require and then the fx button presents you with a range of different functions to use.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308386-6AB1-E099-F0CD-294CD919E971}"/>
              </a:ext>
            </a:extLst>
          </p:cNvPr>
          <p:cNvGrpSpPr/>
          <p:nvPr/>
        </p:nvGrpSpPr>
        <p:grpSpPr>
          <a:xfrm>
            <a:off x="10332720" y="3889989"/>
            <a:ext cx="1554480" cy="2476846"/>
            <a:chOff x="10332720" y="3889989"/>
            <a:chExt cx="1554480" cy="24768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32FF59-FD1A-12C5-5AB7-AEF64BBE2D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146" r="36248"/>
            <a:stretch/>
          </p:blipFill>
          <p:spPr>
            <a:xfrm>
              <a:off x="10332720" y="3889989"/>
              <a:ext cx="1554480" cy="2476846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D6482B-911C-8E2B-A290-A4BB79377B9E}"/>
                </a:ext>
              </a:extLst>
            </p:cNvPr>
            <p:cNvSpPr/>
            <p:nvPr/>
          </p:nvSpPr>
          <p:spPr>
            <a:xfrm>
              <a:off x="10485120" y="4378960"/>
              <a:ext cx="1239520" cy="8407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811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3812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hlinkClick r:id="rId2"/>
              </a:rPr>
              <a:t>PLOTS</a:t>
            </a:r>
            <a:endParaRPr lang="en-GB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4E110-E0E2-93B0-48B3-95CDA45D7BC0}"/>
              </a:ext>
            </a:extLst>
          </p:cNvPr>
          <p:cNvSpPr txBox="1"/>
          <p:nvPr/>
        </p:nvSpPr>
        <p:spPr>
          <a:xfrm flipH="1">
            <a:off x="342900" y="1121400"/>
            <a:ext cx="1170622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the insert tab there are a range of different plots to choose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on the graph you want, and specify your data as shown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view the example data range by clicking on the example plot provided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53D0A6-4AE9-F937-48F0-5ECD58764874}"/>
              </a:ext>
            </a:extLst>
          </p:cNvPr>
          <p:cNvGrpSpPr/>
          <p:nvPr/>
        </p:nvGrpSpPr>
        <p:grpSpPr>
          <a:xfrm>
            <a:off x="557077" y="2256175"/>
            <a:ext cx="8682772" cy="1877993"/>
            <a:chOff x="557077" y="2256175"/>
            <a:chExt cx="8682772" cy="18779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18DEA10-D239-C2B7-BBEB-66FC6611F373}"/>
                </a:ext>
              </a:extLst>
            </p:cNvPr>
            <p:cNvGrpSpPr/>
            <p:nvPr/>
          </p:nvGrpSpPr>
          <p:grpSpPr>
            <a:xfrm>
              <a:off x="557077" y="2256175"/>
              <a:ext cx="8682772" cy="1877993"/>
              <a:chOff x="1490527" y="2663585"/>
              <a:chExt cx="8682772" cy="187799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B46B978-5FAD-B026-58C4-13FACB4AC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527" y="2663585"/>
                <a:ext cx="8682772" cy="1877993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11F4181-8513-CEF1-516F-3177C63611D8}"/>
                  </a:ext>
                </a:extLst>
              </p:cNvPr>
              <p:cNvSpPr/>
              <p:nvPr/>
            </p:nvSpPr>
            <p:spPr>
              <a:xfrm>
                <a:off x="2509701" y="3211249"/>
                <a:ext cx="1085850" cy="62865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8A5AFF-CA6C-E610-465D-E06124391744}"/>
                </a:ext>
              </a:extLst>
            </p:cNvPr>
            <p:cNvSpPr/>
            <p:nvPr/>
          </p:nvSpPr>
          <p:spPr>
            <a:xfrm>
              <a:off x="4633545" y="2300897"/>
              <a:ext cx="4281855" cy="17885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CBFDB2-DFBD-298D-FCB0-39372633B585}"/>
              </a:ext>
            </a:extLst>
          </p:cNvPr>
          <p:cNvGrpSpPr/>
          <p:nvPr/>
        </p:nvGrpSpPr>
        <p:grpSpPr>
          <a:xfrm>
            <a:off x="2119176" y="4681832"/>
            <a:ext cx="1952898" cy="1619476"/>
            <a:chOff x="2119176" y="4681832"/>
            <a:chExt cx="1952898" cy="161947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641A5C-F086-7C0F-A27B-963730556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9176" y="4681832"/>
              <a:ext cx="1952898" cy="1619476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6D662D-4BFD-CE8B-302D-DD31BA3A487B}"/>
                </a:ext>
              </a:extLst>
            </p:cNvPr>
            <p:cNvSpPr/>
            <p:nvPr/>
          </p:nvSpPr>
          <p:spPr>
            <a:xfrm>
              <a:off x="2505075" y="4768609"/>
              <a:ext cx="1181100" cy="11273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3A40AAD-7DCD-7D97-12E1-00A791E0E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012" y="4310564"/>
            <a:ext cx="4482137" cy="24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E9BF66-C069-8980-6E36-BF50AEF2B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70240"/>
              </p:ext>
            </p:extLst>
          </p:nvPr>
        </p:nvGraphicFramePr>
        <p:xfrm>
          <a:off x="1952626" y="1127519"/>
          <a:ext cx="8286748" cy="46029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4453">
                  <a:extLst>
                    <a:ext uri="{9D8B030D-6E8A-4147-A177-3AD203B41FA5}">
                      <a16:colId xmlns:a16="http://schemas.microsoft.com/office/drawing/2014/main" val="4136600294"/>
                    </a:ext>
                  </a:extLst>
                </a:gridCol>
                <a:gridCol w="391115">
                  <a:extLst>
                    <a:ext uri="{9D8B030D-6E8A-4147-A177-3AD203B41FA5}">
                      <a16:colId xmlns:a16="http://schemas.microsoft.com/office/drawing/2014/main" val="2718482069"/>
                    </a:ext>
                  </a:extLst>
                </a:gridCol>
                <a:gridCol w="806674">
                  <a:extLst>
                    <a:ext uri="{9D8B030D-6E8A-4147-A177-3AD203B41FA5}">
                      <a16:colId xmlns:a16="http://schemas.microsoft.com/office/drawing/2014/main" val="1795114998"/>
                    </a:ext>
                  </a:extLst>
                </a:gridCol>
                <a:gridCol w="953343">
                  <a:extLst>
                    <a:ext uri="{9D8B030D-6E8A-4147-A177-3AD203B41FA5}">
                      <a16:colId xmlns:a16="http://schemas.microsoft.com/office/drawing/2014/main" val="3158615226"/>
                    </a:ext>
                  </a:extLst>
                </a:gridCol>
                <a:gridCol w="1417792">
                  <a:extLst>
                    <a:ext uri="{9D8B030D-6E8A-4147-A177-3AD203B41FA5}">
                      <a16:colId xmlns:a16="http://schemas.microsoft.com/office/drawing/2014/main" val="2993309967"/>
                    </a:ext>
                  </a:extLst>
                </a:gridCol>
                <a:gridCol w="977787">
                  <a:extLst>
                    <a:ext uri="{9D8B030D-6E8A-4147-A177-3AD203B41FA5}">
                      <a16:colId xmlns:a16="http://schemas.microsoft.com/office/drawing/2014/main" val="1142176000"/>
                    </a:ext>
                  </a:extLst>
                </a:gridCol>
                <a:gridCol w="928898">
                  <a:extLst>
                    <a:ext uri="{9D8B030D-6E8A-4147-A177-3AD203B41FA5}">
                      <a16:colId xmlns:a16="http://schemas.microsoft.com/office/drawing/2014/main" val="3143756973"/>
                    </a:ext>
                  </a:extLst>
                </a:gridCol>
                <a:gridCol w="953343">
                  <a:extLst>
                    <a:ext uri="{9D8B030D-6E8A-4147-A177-3AD203B41FA5}">
                      <a16:colId xmlns:a16="http://schemas.microsoft.com/office/drawing/2014/main" val="2365557188"/>
                    </a:ext>
                  </a:extLst>
                </a:gridCol>
                <a:gridCol w="953343">
                  <a:extLst>
                    <a:ext uri="{9D8B030D-6E8A-4147-A177-3AD203B41FA5}">
                      <a16:colId xmlns:a16="http://schemas.microsoft.com/office/drawing/2014/main" val="305716022"/>
                    </a:ext>
                  </a:extLst>
                </a:gridCol>
              </a:tblGrid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Attendance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Revised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Science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Maths1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Maths2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1258964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1125735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Ben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Satisfactory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9598309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Lily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-84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0169508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Ivy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910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3397556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Alex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8719244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Oliver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Satisfactory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#N/A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8582948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Hazel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4916588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Emily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Poor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4083694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John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Great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0636652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James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Poor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1983864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Anna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Great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0091237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Rose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460457"/>
                  </a:ext>
                </a:extLst>
              </a:tr>
              <a:tr h="328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Class B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Rose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90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77</a:t>
                      </a:r>
                      <a:endParaRPr lang="en-GB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79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46535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B2B612-3B6F-61BC-0FA6-E19E69551514}"/>
              </a:ext>
            </a:extLst>
          </p:cNvPr>
          <p:cNvSpPr txBox="1"/>
          <p:nvPr/>
        </p:nvSpPr>
        <p:spPr>
          <a:xfrm flipH="1">
            <a:off x="242888" y="212765"/>
            <a:ext cx="1170622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The below data is included in the example spreadsheet to follow along if you’d like</a:t>
            </a:r>
          </a:p>
        </p:txBody>
      </p:sp>
    </p:spTree>
    <p:extLst>
      <p:ext uri="{BB962C8B-B14F-4D97-AF65-F5344CB8AC3E}">
        <p14:creationId xmlns:p14="http://schemas.microsoft.com/office/powerpoint/2010/main" val="120567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F613-8E81-E231-ECFB-15040EC71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>
                <a:latin typeface="+mn-lt"/>
              </a:rPr>
              <a:t>DigData</a:t>
            </a:r>
            <a:r>
              <a:rPr lang="en-GB" b="1" dirty="0">
                <a:latin typeface="+mn-lt"/>
              </a:rPr>
              <a:t> – 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815F5-712F-2F07-0FBD-17FA39679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Step Up</a:t>
            </a:r>
          </a:p>
        </p:txBody>
      </p:sp>
    </p:spTree>
    <p:extLst>
      <p:ext uri="{BB962C8B-B14F-4D97-AF65-F5344CB8AC3E}">
        <p14:creationId xmlns:p14="http://schemas.microsoft.com/office/powerpoint/2010/main" val="225590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3812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hlinkClick r:id="rId2"/>
              </a:rPr>
              <a:t>Enable ‘Data’ tab</a:t>
            </a:r>
            <a:endParaRPr lang="en-GB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CA52A-E30F-6C91-007A-95B9AB57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2473583"/>
            <a:ext cx="2800741" cy="1390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88C94-C52B-5139-3BA0-E67695F472A9}"/>
              </a:ext>
            </a:extLst>
          </p:cNvPr>
          <p:cNvSpPr txBox="1"/>
          <p:nvPr/>
        </p:nvSpPr>
        <p:spPr>
          <a:xfrm flipH="1">
            <a:off x="257175" y="1070015"/>
            <a:ext cx="11706224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Right-click in empty space in ribbon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‘Customise the Ribbon’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the ‘Data’ tab is ticked (circled)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‘OK’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BAE16-CFFB-AF84-6C38-4D801234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2347436"/>
            <a:ext cx="5398858" cy="43200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AC07CE3-07E7-5E77-118D-F8BDBD7DC949}"/>
              </a:ext>
            </a:extLst>
          </p:cNvPr>
          <p:cNvSpPr/>
          <p:nvPr/>
        </p:nvSpPr>
        <p:spPr>
          <a:xfrm>
            <a:off x="6941672" y="5001845"/>
            <a:ext cx="577410" cy="290466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8B58D-98E1-3C6D-872B-D054813093D5}"/>
              </a:ext>
            </a:extLst>
          </p:cNvPr>
          <p:cNvSpPr/>
          <p:nvPr/>
        </p:nvSpPr>
        <p:spPr>
          <a:xfrm>
            <a:off x="2670361" y="2608768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2A2CE-6B01-5E35-6E0C-F1CBFC5FF543}"/>
              </a:ext>
            </a:extLst>
          </p:cNvPr>
          <p:cNvSpPr/>
          <p:nvPr/>
        </p:nvSpPr>
        <p:spPr>
          <a:xfrm>
            <a:off x="4278163" y="2767056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958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hlinkClick r:id="rId2"/>
              </a:rPr>
              <a:t>Autofit column width</a:t>
            </a:r>
            <a:endParaRPr lang="en-GB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all the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 &gt; AutoFit Column Width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4B90B7-E9A6-E372-7AEB-13C521623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1898100"/>
            <a:ext cx="11646804" cy="30051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BA850C2-9DFA-5C27-A4C7-84BFEC069A31}"/>
              </a:ext>
            </a:extLst>
          </p:cNvPr>
          <p:cNvSpPr/>
          <p:nvPr/>
        </p:nvSpPr>
        <p:spPr>
          <a:xfrm>
            <a:off x="10246934" y="4259308"/>
            <a:ext cx="1539598" cy="37549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2F1C62-69E3-3AED-E99C-5DE1938A58BE}"/>
              </a:ext>
            </a:extLst>
          </p:cNvPr>
          <p:cNvSpPr/>
          <p:nvPr/>
        </p:nvSpPr>
        <p:spPr>
          <a:xfrm>
            <a:off x="363388" y="2346878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556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hlinkClick r:id="rId2"/>
              </a:rPr>
              <a:t>Remove duplicate rows</a:t>
            </a:r>
            <a:endParaRPr lang="en-GB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 to the Data tab &gt; Remove Duplicates (circled)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all columns are ticked, then click ‘OK’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724F2F-DF1D-1BC0-7CF0-C6DF2A55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3074"/>
            <a:ext cx="5838826" cy="31083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B4DD16-45DE-0989-3A9A-8D4D19A5D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4" y="1793074"/>
            <a:ext cx="5774510" cy="338585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CCCC431-3EAA-30EB-257F-3DE8A467F8B2}"/>
              </a:ext>
            </a:extLst>
          </p:cNvPr>
          <p:cNvSpPr/>
          <p:nvPr/>
        </p:nvSpPr>
        <p:spPr>
          <a:xfrm>
            <a:off x="287888" y="191903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B9AF33-640E-72B8-95EB-7AAA587908D2}"/>
              </a:ext>
            </a:extLst>
          </p:cNvPr>
          <p:cNvSpPr/>
          <p:nvPr/>
        </p:nvSpPr>
        <p:spPr>
          <a:xfrm>
            <a:off x="6241187" y="1919038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36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Remove rows with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Home tab &gt; Find &amp; Select &gt; Got To Special &gt; Tick ‘Errors’ only (now the row/s with NA are highlighted)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Home tab &gt; Delete &gt; Delete Cells &gt; Select ‘Entire row’ &gt; OK (now the row/s containing NA is removed)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B3416-EA52-41A5-CD8D-2EEBE77C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1893872"/>
            <a:ext cx="2007853" cy="1881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DCC07-090A-463E-0CA9-850B39B4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3952884"/>
            <a:ext cx="2284361" cy="2707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CCA6-659C-B238-8BD5-95ACF418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26" y="1893872"/>
            <a:ext cx="4568722" cy="2683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9F4388-513B-5E7D-24EC-E638D5336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851" y="4718970"/>
            <a:ext cx="2076290" cy="1881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824491-494C-FA88-CCAF-21E26A786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429" y="4718970"/>
            <a:ext cx="1940932" cy="19409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9756DC-9766-7D17-9741-B095B8E2A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4674" y="1884577"/>
            <a:ext cx="4568723" cy="24728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278EC7-949C-96BD-5C79-ED767FF41166}"/>
              </a:ext>
            </a:extLst>
          </p:cNvPr>
          <p:cNvSpPr/>
          <p:nvPr/>
        </p:nvSpPr>
        <p:spPr>
          <a:xfrm>
            <a:off x="287888" y="191903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4D2E2-560A-9329-F883-E26760558A36}"/>
              </a:ext>
            </a:extLst>
          </p:cNvPr>
          <p:cNvSpPr/>
          <p:nvPr/>
        </p:nvSpPr>
        <p:spPr>
          <a:xfrm>
            <a:off x="360504" y="6340766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84DADD-95B9-5CB4-FDEA-C531AD014046}"/>
              </a:ext>
            </a:extLst>
          </p:cNvPr>
          <p:cNvSpPr/>
          <p:nvPr/>
        </p:nvSpPr>
        <p:spPr>
          <a:xfrm>
            <a:off x="2680240" y="1944752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58E9A-C531-2E34-C2AD-14D70FEC6757}"/>
              </a:ext>
            </a:extLst>
          </p:cNvPr>
          <p:cNvSpPr/>
          <p:nvPr/>
        </p:nvSpPr>
        <p:spPr>
          <a:xfrm>
            <a:off x="4797327" y="4754415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71634C-6801-997B-0B8D-4B8BF33E637A}"/>
              </a:ext>
            </a:extLst>
          </p:cNvPr>
          <p:cNvSpPr/>
          <p:nvPr/>
        </p:nvSpPr>
        <p:spPr>
          <a:xfrm>
            <a:off x="6802925" y="5163780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1E322-3223-0FB9-041B-0A13185583FD}"/>
              </a:ext>
            </a:extLst>
          </p:cNvPr>
          <p:cNvSpPr/>
          <p:nvPr/>
        </p:nvSpPr>
        <p:spPr>
          <a:xfrm>
            <a:off x="7425388" y="1909744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2322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Make all negative values positive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a new column, select the first value below the heading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 </a:t>
            </a:r>
            <a:r>
              <a:rPr lang="en-GB" sz="1600" b="1" dirty="0">
                <a:highlight>
                  <a:srgbClr val="C0C0C0"/>
                </a:highlight>
                <a:latin typeface="Consolas" panose="020B0609020204030204" pitchFamily="49" charset="0"/>
              </a:rPr>
              <a:t>=ABS()</a:t>
            </a:r>
            <a:r>
              <a:rPr lang="en-GB" dirty="0"/>
              <a:t> and within the backets click/enter the cell value of the first value in the column we’re going to 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the rows in the column you’d like to fill, Home tab &gt; Fill &gt; Down (Tip: you can type </a:t>
            </a:r>
            <a:r>
              <a:rPr lang="en-GB" dirty="0" err="1"/>
              <a:t>ctrl+D</a:t>
            </a:r>
            <a:r>
              <a:rPr lang="en-GB" dirty="0"/>
              <a:t> as a shortcut)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the new values, select the column values we’re fixing, Home &gt; Paste &gt; Paste Values, delete new column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B3F42B6-89CC-CDBE-8707-73F8AF8A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25" y="2447051"/>
            <a:ext cx="1195769" cy="110136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E33767B-1EAF-6571-64C3-06FE7D93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" y="2402864"/>
            <a:ext cx="5237615" cy="147009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89676A-79F9-8C1F-B2E8-F18C9D2B9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" y="4074072"/>
            <a:ext cx="5237615" cy="25267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0828952-EB42-D558-9F48-BFC098772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025" y="3704783"/>
            <a:ext cx="2485630" cy="28119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4FFEE1B-A9EA-9908-05B2-A92910025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492" y="3700649"/>
            <a:ext cx="2485630" cy="281608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397A4D0-0CD1-12D9-7364-7F45D4494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0569" y="2355497"/>
            <a:ext cx="1306606" cy="21470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9B1EE00-B066-AE77-2CC4-F0B361B6F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4960" y="3700649"/>
            <a:ext cx="1184734" cy="2865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4EB630C-7071-9743-AED9-603391EDA1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1994" y="2434929"/>
            <a:ext cx="1032906" cy="111348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05C901A-675F-E10C-C308-CE259C20E0DF}"/>
              </a:ext>
            </a:extLst>
          </p:cNvPr>
          <p:cNvSpPr/>
          <p:nvPr/>
        </p:nvSpPr>
        <p:spPr>
          <a:xfrm>
            <a:off x="782838" y="243492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81C710-B21F-65CE-F9B9-78F1C357D317}"/>
              </a:ext>
            </a:extLst>
          </p:cNvPr>
          <p:cNvSpPr/>
          <p:nvPr/>
        </p:nvSpPr>
        <p:spPr>
          <a:xfrm>
            <a:off x="4949639" y="5577370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89E7FE-A20A-6F29-F9DE-01EE07E091C0}"/>
              </a:ext>
            </a:extLst>
          </p:cNvPr>
          <p:cNvSpPr/>
          <p:nvPr/>
        </p:nvSpPr>
        <p:spPr>
          <a:xfrm>
            <a:off x="6534477" y="2968627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58D21B-80D1-CCEE-4EAD-218A4C1AC6AC}"/>
              </a:ext>
            </a:extLst>
          </p:cNvPr>
          <p:cNvSpPr/>
          <p:nvPr/>
        </p:nvSpPr>
        <p:spPr>
          <a:xfrm>
            <a:off x="5961776" y="3788847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710520-6ECF-52E9-DBFA-3F023AA59628}"/>
              </a:ext>
            </a:extLst>
          </p:cNvPr>
          <p:cNvSpPr/>
          <p:nvPr/>
        </p:nvSpPr>
        <p:spPr>
          <a:xfrm>
            <a:off x="10160848" y="2441741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F53A65-EAC8-183B-EEFD-7ED6372B2D4B}"/>
              </a:ext>
            </a:extLst>
          </p:cNvPr>
          <p:cNvSpPr/>
          <p:nvPr/>
        </p:nvSpPr>
        <p:spPr>
          <a:xfrm>
            <a:off x="10295072" y="6011961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30828B-2084-CC67-F40D-DEC3858167FA}"/>
              </a:ext>
            </a:extLst>
          </p:cNvPr>
          <p:cNvSpPr/>
          <p:nvPr/>
        </p:nvSpPr>
        <p:spPr>
          <a:xfrm>
            <a:off x="11694950" y="324126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29361D-609D-707B-81A2-91BB02493089}"/>
              </a:ext>
            </a:extLst>
          </p:cNvPr>
          <p:cNvSpPr/>
          <p:nvPr/>
        </p:nvSpPr>
        <p:spPr>
          <a:xfrm>
            <a:off x="11134286" y="3997676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8649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B087E6-29BE-9746-4BD7-E729C14CAAFF}"/>
              </a:ext>
            </a:extLst>
          </p:cNvPr>
          <p:cNvSpPr/>
          <p:nvPr/>
        </p:nvSpPr>
        <p:spPr>
          <a:xfrm>
            <a:off x="257175" y="257176"/>
            <a:ext cx="117062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Add row means 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2331-96C8-AAD7-8635-49A99683BDCB}"/>
              </a:ext>
            </a:extLst>
          </p:cNvPr>
          <p:cNvSpPr txBox="1"/>
          <p:nvPr/>
        </p:nvSpPr>
        <p:spPr>
          <a:xfrm flipH="1">
            <a:off x="257174" y="1070015"/>
            <a:ext cx="11706224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Type the new column heading, select the first cell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 </a:t>
            </a:r>
            <a:r>
              <a:rPr lang="en-GB" sz="1600" b="1" dirty="0">
                <a:highlight>
                  <a:srgbClr val="C0C0C0"/>
                </a:highlight>
                <a:latin typeface="Consolas" panose="020B0609020204030204" pitchFamily="49" charset="0"/>
              </a:rPr>
              <a:t>=AVERAGE()</a:t>
            </a:r>
            <a:r>
              <a:rPr lang="en-GB" dirty="0"/>
              <a:t> and within the backets highlight the cells we’re finding the mean for, then fill down (as previous slide)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3EB4F-D5C4-A601-A097-DF898DCB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1919586"/>
            <a:ext cx="2803939" cy="32220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9EC55-84E5-5E6D-BE58-6CE210C8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026" y="1919585"/>
            <a:ext cx="2458737" cy="32220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FC03DA-27F8-FB7E-429D-B86C0A034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77" y="1919585"/>
            <a:ext cx="5737721" cy="2692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C42D34-E081-F8D9-484C-F4DC6D1F280D}"/>
              </a:ext>
            </a:extLst>
          </p:cNvPr>
          <p:cNvSpPr/>
          <p:nvPr/>
        </p:nvSpPr>
        <p:spPr>
          <a:xfrm>
            <a:off x="287888" y="1919039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B66781-E7AF-2308-9B93-19C08C32FE06}"/>
              </a:ext>
            </a:extLst>
          </p:cNvPr>
          <p:cNvSpPr/>
          <p:nvPr/>
        </p:nvSpPr>
        <p:spPr>
          <a:xfrm>
            <a:off x="3523154" y="1944752"/>
            <a:ext cx="232272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C45F3-865E-1382-F3DD-5EA9C0334E79}"/>
              </a:ext>
            </a:extLst>
          </p:cNvPr>
          <p:cNvSpPr/>
          <p:nvPr/>
        </p:nvSpPr>
        <p:spPr>
          <a:xfrm>
            <a:off x="6246404" y="1944752"/>
            <a:ext cx="268448" cy="285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096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7BC96C53AC91448B24931B71C72744" ma:contentTypeVersion="6" ma:contentTypeDescription="Create a new document." ma:contentTypeScope="" ma:versionID="be9719ac43962b704393c787678fb391">
  <xsd:schema xmlns:xsd="http://www.w3.org/2001/XMLSchema" xmlns:xs="http://www.w3.org/2001/XMLSchema" xmlns:p="http://schemas.microsoft.com/office/2006/metadata/properties" xmlns:ns2="3078a058-1d05-4856-b739-01fbaabd08f7" xmlns:ns3="5f224914-cb98-4559-82bc-ec7a0cb14ab2" targetNamespace="http://schemas.microsoft.com/office/2006/metadata/properties" ma:root="true" ma:fieldsID="2f43bd68f541077f4e25c20359c7baa4" ns2:_="" ns3:_="">
    <xsd:import namespace="3078a058-1d05-4856-b739-01fbaabd08f7"/>
    <xsd:import namespace="5f224914-cb98-4559-82bc-ec7a0cb14a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8a058-1d05-4856-b739-01fbaabd0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24914-cb98-4559-82bc-ec7a0cb14ab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E13BF3-D1A4-4B7B-B2F2-961CC448B9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2A32C2-EF5D-4698-A1DE-BEEB034D8C8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f224914-cb98-4559-82bc-ec7a0cb14ab2"/>
    <ds:schemaRef ds:uri="http://purl.org/dc/elements/1.1/"/>
    <ds:schemaRef ds:uri="http://schemas.microsoft.com/office/2006/metadata/properties"/>
    <ds:schemaRef ds:uri="3078a058-1d05-4856-b739-01fbaabd08f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61B89D-C52F-46B0-94B2-315F4FE1CD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8a058-1d05-4856-b739-01fbaabd08f7"/>
    <ds:schemaRef ds:uri="5f224914-cb98-4559-82bc-ec7a0cb14a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922</Words>
  <Application>Microsoft Office PowerPoint</Application>
  <PresentationFormat>Widescreen</PresentationFormat>
  <Paragraphs>233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Office Theme</vt:lpstr>
      <vt:lpstr>DigData – Excel Cheatsheet</vt:lpstr>
      <vt:lpstr>PowerPoint Presentation</vt:lpstr>
      <vt:lpstr>DigData – 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DigData – Summary Statistics/ Visulisation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DigData – Excel Functions</dc:title>
  <dc:creator>Karima Ahmad</dc:creator>
  <cp:lastModifiedBy>rachel keane</cp:lastModifiedBy>
  <cp:revision>7</cp:revision>
  <dcterms:created xsi:type="dcterms:W3CDTF">2023-03-28T00:07:04Z</dcterms:created>
  <dcterms:modified xsi:type="dcterms:W3CDTF">2023-05-04T10:58:33Z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0x010100577BC96C53AC91448B24931B71C72744</vt:lpwstr>
  </property>
</Properties>
</file>