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F1C3-D435-4338-3B3F-812372D8A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14AF8-0962-1D57-93D0-6269D7A2C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F1DA3-A31E-779F-C03F-3CC7BCACA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0CBF-E8F4-4AF3-863A-A6D5C45054B3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CA32A-00DC-B85D-1D0E-A5316146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FCBC-1606-41E5-529B-48F9E737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11BC-1B47-4299-B067-1244B1DA4F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99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D45B-5FD0-8F34-EEA6-358CA1A31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21A1C-A072-DDD4-0569-6FC49D006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C5D8E-DA07-D102-C9A2-16C57D68A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0CBF-E8F4-4AF3-863A-A6D5C45054B3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40966-6D9F-8D70-777D-A26D3185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A467D-7436-25A5-106C-520698B0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11BC-1B47-4299-B067-1244B1DA4F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45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730F6-64A5-5678-F0F6-10FC85DB4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E2F20-718C-BE55-85A1-6B54C1B89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20768-E4A5-C1B5-FA06-950AA282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0CBF-E8F4-4AF3-863A-A6D5C45054B3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B4891-9616-017B-B400-D9AA5A8C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43404-A5FA-2A8B-7C4E-3C7AEFFBA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11BC-1B47-4299-B067-1244B1DA4F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13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3C38-8114-F5AB-61D3-31825822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E18EB-F49B-58D7-E77F-B86CD1FF5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5C8F3-8FDF-B083-F9C6-39819227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0CBF-E8F4-4AF3-863A-A6D5C45054B3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D8E4C-44CE-BD76-C409-B895957BD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E95D-B62C-B5DD-D013-23CBABB0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11BC-1B47-4299-B067-1244B1DA4F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79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9C2A-1995-35DC-4627-A82909660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D9C1-01B0-4DB0-B322-C184DB176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ADBEE-3772-F3BD-6CB6-13C77CA5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0CBF-E8F4-4AF3-863A-A6D5C45054B3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C5C8F-C1E7-E5BA-F203-313E8F92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6798E-8C88-DDA2-7289-10212DA4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11BC-1B47-4299-B067-1244B1DA4F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77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5B09-17FD-1DFD-136E-32E2B9C7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38E01-11FA-7F6B-0865-43861A8EF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1383C-49B0-C170-E190-C0940ADCA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2AB4B-187E-F48E-C49A-020B7D1B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0CBF-E8F4-4AF3-863A-A6D5C45054B3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7870F-D030-9254-8202-2157A574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ED45F-CD61-ACDB-B94D-1AF89A97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11BC-1B47-4299-B067-1244B1DA4F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04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480E-68A5-0595-DDC5-65E35A4E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BAB03-5490-9421-13F3-44F0209EC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5C44B-460A-7252-3944-D7826B3B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42D13-95AE-196F-F2ED-054FE2133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F51EA-608E-A7C6-5DB2-B5A3ABA5A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0FF910-F5AC-4708-F81A-0AA94FA21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0CBF-E8F4-4AF3-863A-A6D5C45054B3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FB57A-D90C-B80D-1E88-4332D27C1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867AA-4AE2-73E7-2F80-E47C99A0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11BC-1B47-4299-B067-1244B1DA4F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35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AA5C-209F-E84A-9BC5-F9335DBB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CD60D-5E57-3BD5-AB89-4E6CBAB9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0CBF-E8F4-4AF3-863A-A6D5C45054B3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A3E2D-E253-BA63-9F6B-B03D7979B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D8F98-0072-11A2-CA2C-67E54871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11BC-1B47-4299-B067-1244B1DA4F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519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5BDC06-1224-B798-19D0-6730929F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0CBF-E8F4-4AF3-863A-A6D5C45054B3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1F58D-57F4-9C9E-7F18-BC568C2C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5D7E5-7E02-9B70-DB71-E53B457BD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11BC-1B47-4299-B067-1244B1DA4F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71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1C4D0-72A6-B3FA-E80E-8F6F48AB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EBEB1-2001-BACB-EC5E-D2E57C6A6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8575F-EE21-93BB-4FD2-3646C34DA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C1AFA-63D7-291D-B7C4-4A5C9B67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0CBF-E8F4-4AF3-863A-A6D5C45054B3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0BC01-9214-CFEC-0402-09FEBAC3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B7999-CBB7-648D-180A-D2578956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11BC-1B47-4299-B067-1244B1DA4F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24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64C74-213D-5BEC-B79F-328ADF8F9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BB2CC8-4AC1-A8B6-C4C7-71A4C983C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A3BD0-C381-59BB-3B87-1A39A29DF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42CC2-BEDA-A721-4DB5-7E37A313D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0CBF-E8F4-4AF3-863A-A6D5C45054B3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1EA4C-74C6-85FC-7178-474CA92F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68A05-3C35-A760-A720-C09343C0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11BC-1B47-4299-B067-1244B1DA4F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00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CE6DD0-7250-9701-AB6B-CF1444CFC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E74D4-F8B0-FED0-9A24-7F24F6CEA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9F541-8A6A-D027-787F-E79F8C8A7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50CBF-E8F4-4AF3-863A-A6D5C45054B3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E4D2D-9EC0-3486-B135-B59C454A9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ABF78-FE28-C789-CE76-650430CEA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E11BC-1B47-4299-B067-1244B1DA4F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35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Rectangle 1034">
            <a:extLst>
              <a:ext uri="{FF2B5EF4-FFF2-40B4-BE49-F238E27FC236}">
                <a16:creationId xmlns:a16="http://schemas.microsoft.com/office/drawing/2014/main" id="{42AC59C3-83C3-4034-BB94-10236DACC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7" y="476777"/>
            <a:ext cx="3864383" cy="3480257"/>
          </a:xfrm>
          <a:prstGeom prst="rect">
            <a:avLst/>
          </a:prstGeom>
          <a:solidFill>
            <a:srgbClr val="7F7F7F">
              <a:alpha val="24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6" name="Rectangle 1036">
            <a:extLst>
              <a:ext uri="{FF2B5EF4-FFF2-40B4-BE49-F238E27FC236}">
                <a16:creationId xmlns:a16="http://schemas.microsoft.com/office/drawing/2014/main" id="{CBD3CA6B-6DC5-4402-A8F7-AC4EC7F44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7" y="4118658"/>
            <a:ext cx="3864383" cy="2278771"/>
          </a:xfrm>
          <a:prstGeom prst="rect">
            <a:avLst/>
          </a:prstGeom>
          <a:solidFill>
            <a:srgbClr val="7F7F7F">
              <a:alpha val="24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7" name="Rectangle 1038">
            <a:extLst>
              <a:ext uri="{FF2B5EF4-FFF2-40B4-BE49-F238E27FC236}">
                <a16:creationId xmlns:a16="http://schemas.microsoft.com/office/drawing/2014/main" id="{5A92BC41-5AE1-432E-87C7-12BF9E03D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01415" y="476778"/>
            <a:ext cx="7212450" cy="5920653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C7CBD-F7B4-097B-3B68-D8934A9E4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1495" y="760490"/>
            <a:ext cx="5956353" cy="312982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Nottingham University Hospitals NHS Trust Overnight Bed Occupancy Rate Forecast</a:t>
            </a:r>
            <a:endParaRPr lang="en-GB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92099-7911-7F1B-A9D1-76B1DACA4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1495" y="4173604"/>
            <a:ext cx="5956353" cy="192389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Marcos Fabietti</a:t>
            </a:r>
            <a:endParaRPr lang="en-GB" dirty="0">
              <a:solidFill>
                <a:srgbClr val="FFFFFF"/>
              </a:solidFill>
            </a:endParaRPr>
          </a:p>
          <a:p>
            <a:pPr algn="l"/>
            <a:r>
              <a:rPr lang="en-GB" dirty="0">
                <a:solidFill>
                  <a:srgbClr val="FFFFFF"/>
                </a:solidFill>
              </a:rPr>
              <a:t>28/11/2022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048" name="Straight Connector 1040">
            <a:extLst>
              <a:ext uri="{FF2B5EF4-FFF2-40B4-BE49-F238E27FC236}">
                <a16:creationId xmlns:a16="http://schemas.microsoft.com/office/drawing/2014/main" id="{DC0E1208-0B30-4396-AE7C-AEBFFAEE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478" y="4020397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Servicio Nacional de Salud (Reino Unido) - Wikipedia, la enciclopedia libre">
            <a:extLst>
              <a:ext uri="{FF2B5EF4-FFF2-40B4-BE49-F238E27FC236}">
                <a16:creationId xmlns:a16="http://schemas.microsoft.com/office/drawing/2014/main" id="{F38B036A-1632-08FA-62D2-209345AA3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5822" y="4864441"/>
            <a:ext cx="1943712" cy="78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utting bed occupancy to 90% 'saves lives', suggests study | Nursing Times">
            <a:extLst>
              <a:ext uri="{FF2B5EF4-FFF2-40B4-BE49-F238E27FC236}">
                <a16:creationId xmlns:a16="http://schemas.microsoft.com/office/drawing/2014/main" id="{1ECC20CD-1CA3-BE8C-F825-380E112D1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47" y="1107367"/>
            <a:ext cx="3478348" cy="232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33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D56A9-EAEC-53B7-6B29-0D15F26DF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Overview</a:t>
            </a:r>
            <a:endParaRPr lang="en-GB" sz="4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EB15B-0D95-FDDB-3C87-33300CE5C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349"/>
            <a:ext cx="10515600" cy="488006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Problem</a:t>
            </a:r>
          </a:p>
          <a:p>
            <a:r>
              <a:rPr lang="en-US" sz="1600" dirty="0">
                <a:solidFill>
                  <a:srgbClr val="000000"/>
                </a:solidFill>
                <a:latin typeface="Helvetica Neue"/>
              </a:rPr>
              <a:t>Can we predict the overnight bed occupancy rate for Nottingham University Hospitals?</a:t>
            </a:r>
            <a:endParaRPr lang="en-US" sz="1600" b="1" dirty="0">
              <a:solidFill>
                <a:srgbClr val="000000"/>
              </a:solidFill>
              <a:latin typeface="Helvetica Neue"/>
            </a:endParaRPr>
          </a:p>
          <a:p>
            <a:pPr marL="0" indent="0" algn="l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Goal</a:t>
            </a: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Accurately forecast the overnight bed occupancy rate for Quarter December 2022 via Machine Learning.</a:t>
            </a:r>
            <a:endParaRPr lang="en-US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Data</a:t>
            </a:r>
          </a:p>
          <a:p>
            <a:pPr marL="0" indent="0" algn="l">
              <a:buNone/>
            </a:pPr>
            <a:endParaRPr lang="en-US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endParaRPr lang="en-US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endParaRPr lang="en-US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endParaRPr lang="en-US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https://www.england.nhs.uk/statistics/statistical-work-areas/bed-availability-and-occupancy/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ECFCA6-F282-65E4-B972-73CAC4092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2052"/>
            <a:ext cx="6601746" cy="124794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9035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D56A9-EAEC-53B7-6B29-0D15F26DF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Exploratory Data Analysis</a:t>
            </a:r>
            <a:endParaRPr lang="en-GB" sz="4600" dirty="0">
              <a:solidFill>
                <a:srgbClr val="FFFFFF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A5C682-B0FB-88D5-C5CE-9A78072A12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49" y="2766669"/>
            <a:ext cx="7013836" cy="316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5AF72C5-A044-9026-6655-3FD55795F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258" y="3429000"/>
            <a:ext cx="362902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49046A4-FEB7-622F-8E5A-478051BC88E4}"/>
              </a:ext>
            </a:extLst>
          </p:cNvPr>
          <p:cNvCxnSpPr>
            <a:stCxn id="2050" idx="3"/>
            <a:endCxn id="2052" idx="1"/>
          </p:cNvCxnSpPr>
          <p:nvPr/>
        </p:nvCxnSpPr>
        <p:spPr>
          <a:xfrm>
            <a:off x="7134685" y="4349438"/>
            <a:ext cx="417573" cy="33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635557-02DB-F0CF-4EA9-DBFA5C168033}"/>
              </a:ext>
            </a:extLst>
          </p:cNvPr>
          <p:cNvCxnSpPr>
            <a:cxnSpLocks/>
            <a:stCxn id="2050" idx="3"/>
            <a:endCxn id="12" idx="1"/>
          </p:cNvCxnSpPr>
          <p:nvPr/>
        </p:nvCxnSpPr>
        <p:spPr>
          <a:xfrm flipV="1">
            <a:off x="7134685" y="2954906"/>
            <a:ext cx="417573" cy="1394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2246988-17E7-CAE8-3B49-3960F1112F39}"/>
              </a:ext>
            </a:extLst>
          </p:cNvPr>
          <p:cNvSpPr txBox="1"/>
          <p:nvPr/>
        </p:nvSpPr>
        <p:spPr>
          <a:xfrm>
            <a:off x="7552258" y="2770240"/>
            <a:ext cx="232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Stationary Test: p&lt;0.05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C78DBA-D626-2BEF-0133-E4DB8766CCE3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9880524" y="2951335"/>
            <a:ext cx="538220" cy="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353121-1E70-CB5B-0262-22CC746C2236}"/>
              </a:ext>
            </a:extLst>
          </p:cNvPr>
          <p:cNvSpPr txBox="1"/>
          <p:nvPr/>
        </p:nvSpPr>
        <p:spPr>
          <a:xfrm>
            <a:off x="10418744" y="2766669"/>
            <a:ext cx="1524200" cy="3693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Stationary</a:t>
            </a:r>
            <a:r>
              <a:rPr lang="en-GB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✅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A9CF78-3430-B3DB-6B02-27EF14DF29C4}"/>
              </a:ext>
            </a:extLst>
          </p:cNvPr>
          <p:cNvSpPr txBox="1"/>
          <p:nvPr/>
        </p:nvSpPr>
        <p:spPr>
          <a:xfrm>
            <a:off x="8716391" y="6329779"/>
            <a:ext cx="1555234" cy="3693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 seasonality</a:t>
            </a:r>
            <a:endParaRPr lang="en-GB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A7A33E7-7B41-5D99-80B9-B74043713865}"/>
              </a:ext>
            </a:extLst>
          </p:cNvPr>
          <p:cNvCxnSpPr>
            <a:endCxn id="24" idx="1"/>
          </p:cNvCxnSpPr>
          <p:nvPr/>
        </p:nvCxnSpPr>
        <p:spPr>
          <a:xfrm>
            <a:off x="7856738" y="5779363"/>
            <a:ext cx="859653" cy="735082"/>
          </a:xfrm>
          <a:prstGeom prst="bentConnector3">
            <a:avLst>
              <a:gd name="adj1" fmla="val -6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42A9B14-571B-01A3-245E-1B9620916170}"/>
              </a:ext>
            </a:extLst>
          </p:cNvPr>
          <p:cNvSpPr/>
          <p:nvPr/>
        </p:nvSpPr>
        <p:spPr>
          <a:xfrm>
            <a:off x="5433134" y="2951335"/>
            <a:ext cx="1047565" cy="2980871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FC6E41-DD6B-3CC9-7084-51702583F7E6}"/>
              </a:ext>
            </a:extLst>
          </p:cNvPr>
          <p:cNvSpPr txBox="1"/>
          <p:nvPr/>
        </p:nvSpPr>
        <p:spPr>
          <a:xfrm>
            <a:off x="5263718" y="6116872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Covid-19 Drop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097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D56A9-EAEC-53B7-6B29-0D15F26DF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Models &amp; Metrics</a:t>
            </a:r>
            <a:endParaRPr lang="en-GB" sz="4600" dirty="0">
              <a:solidFill>
                <a:srgbClr val="FFFFFF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A02AC8-344A-0317-F3DB-6832524E461E}"/>
              </a:ext>
            </a:extLst>
          </p:cNvPr>
          <p:cNvCxnSpPr/>
          <p:nvPr/>
        </p:nvCxnSpPr>
        <p:spPr>
          <a:xfrm>
            <a:off x="6494703" y="2246091"/>
            <a:ext cx="0" cy="4335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MAE and RMSE — Which Metric is Better? | by JJ | Human in a Machine World |  Medium">
            <a:extLst>
              <a:ext uri="{FF2B5EF4-FFF2-40B4-BE49-F238E27FC236}">
                <a16:creationId xmlns:a16="http://schemas.microsoft.com/office/drawing/2014/main" id="{91943F9B-47D8-2C35-318E-4A6471707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094" y="4420097"/>
            <a:ext cx="300037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MoBagel Help Center">
            <a:extLst>
              <a:ext uri="{FF2B5EF4-FFF2-40B4-BE49-F238E27FC236}">
                <a16:creationId xmlns:a16="http://schemas.microsoft.com/office/drawing/2014/main" id="{5E22A5DD-9DD0-0428-C1F5-B0EEA2E2E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784" y="5513878"/>
            <a:ext cx="3179686" cy="100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Root mean square error | ProgrammerAH">
            <a:extLst>
              <a:ext uri="{FF2B5EF4-FFF2-40B4-BE49-F238E27FC236}">
                <a16:creationId xmlns:a16="http://schemas.microsoft.com/office/drawing/2014/main" id="{F07B5827-3083-0CC8-FF8E-794C7D8E2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474" y="2970252"/>
            <a:ext cx="3327616" cy="128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E7ACA0-1689-B478-C387-B3C960081E97}"/>
              </a:ext>
            </a:extLst>
          </p:cNvPr>
          <p:cNvSpPr txBox="1"/>
          <p:nvPr/>
        </p:nvSpPr>
        <p:spPr>
          <a:xfrm>
            <a:off x="8832107" y="2113002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METRICS</a:t>
            </a:r>
            <a:endParaRPr lang="en-GB" sz="2800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AE2CC7-2552-FF93-0F15-38061FC2FF85}"/>
              </a:ext>
            </a:extLst>
          </p:cNvPr>
          <p:cNvSpPr txBox="1"/>
          <p:nvPr/>
        </p:nvSpPr>
        <p:spPr>
          <a:xfrm>
            <a:off x="1109708" y="2947098"/>
            <a:ext cx="2991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</a:t>
            </a:r>
            <a:r>
              <a:rPr lang="en-US" dirty="0">
                <a:solidFill>
                  <a:srgbClr val="92D05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MA: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Autogressive</a:t>
            </a:r>
            <a:r>
              <a:rPr lang="en-US" dirty="0">
                <a:solidFill>
                  <a:srgbClr val="FF0000"/>
                </a:solidFill>
              </a:rPr>
              <a:t> (p)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Integration (d)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Moving Average (q)</a:t>
            </a:r>
            <a:endParaRPr lang="en-GB" dirty="0"/>
          </a:p>
        </p:txBody>
      </p:sp>
      <p:pic>
        <p:nvPicPr>
          <p:cNvPr id="4108" name="Picture 12" descr="Implementing Facebook Prophet efficiently | by Ruan van der Merwe | Towards  Data Science">
            <a:extLst>
              <a:ext uri="{FF2B5EF4-FFF2-40B4-BE49-F238E27FC236}">
                <a16:creationId xmlns:a16="http://schemas.microsoft.com/office/drawing/2014/main" id="{919B792E-47B6-DF34-CD94-77AE3E1B5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708" y="4848722"/>
            <a:ext cx="2828265" cy="80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81CF9086-A56C-0595-81DA-5C9DB173A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774" y="5795946"/>
            <a:ext cx="635493" cy="63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EC9F35-641F-AFFD-2283-27821A296118}"/>
              </a:ext>
            </a:extLst>
          </p:cNvPr>
          <p:cNvSpPr txBox="1"/>
          <p:nvPr/>
        </p:nvSpPr>
        <p:spPr>
          <a:xfrm>
            <a:off x="3180327" y="2157315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MODELS</a:t>
            </a:r>
            <a:endParaRPr lang="en-GB" sz="2800" b="1" u="sng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8A7062F-5C25-7F6C-7469-085E751AA874}"/>
              </a:ext>
            </a:extLst>
          </p:cNvPr>
          <p:cNvCxnSpPr>
            <a:cxnSpLocks/>
            <a:stCxn id="4108" idx="2"/>
            <a:endCxn id="4110" idx="1"/>
          </p:cNvCxnSpPr>
          <p:nvPr/>
        </p:nvCxnSpPr>
        <p:spPr>
          <a:xfrm rot="16200000" flipH="1">
            <a:off x="2530198" y="5652116"/>
            <a:ext cx="455219" cy="4679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42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D56A9-EAEC-53B7-6B29-0D15F26DF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Results and Forecast</a:t>
            </a:r>
            <a:endParaRPr lang="en-GB" sz="4600" dirty="0">
              <a:solidFill>
                <a:srgbClr val="FFFFFF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6653C0B-469F-91AC-6C49-BB9CCEC81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242" y="4051877"/>
            <a:ext cx="5278342" cy="223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9CD2FA-7581-3F80-25E7-AE7F95909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85" y="2005912"/>
            <a:ext cx="4648849" cy="800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7A9B0A-9661-F609-F022-F8B8ECBD1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22" y="2956171"/>
            <a:ext cx="4563112" cy="771633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BA340F6-0865-44C4-87D7-AED928F33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073" y="2653597"/>
            <a:ext cx="6870496" cy="285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72CAD4-8661-C6D0-5934-83C4A2C23D77}"/>
              </a:ext>
            </a:extLst>
          </p:cNvPr>
          <p:cNvCxnSpPr/>
          <p:nvPr/>
        </p:nvCxnSpPr>
        <p:spPr>
          <a:xfrm>
            <a:off x="5282086" y="2121031"/>
            <a:ext cx="0" cy="4468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F176EEC-B554-31B5-8867-8A480BACAB23}"/>
              </a:ext>
            </a:extLst>
          </p:cNvPr>
          <p:cNvSpPr/>
          <p:nvPr/>
        </p:nvSpPr>
        <p:spPr>
          <a:xfrm>
            <a:off x="11353800" y="2806124"/>
            <a:ext cx="746464" cy="72718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B4416A-D9B2-437D-E80C-F675A41AA3B9}"/>
              </a:ext>
            </a:extLst>
          </p:cNvPr>
          <p:cNvSpPr/>
          <p:nvPr/>
        </p:nvSpPr>
        <p:spPr>
          <a:xfrm>
            <a:off x="1646164" y="2132012"/>
            <a:ext cx="1727349" cy="1710184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82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D56A9-EAEC-53B7-6B29-0D15F26DF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Conclusion and Future work</a:t>
            </a:r>
            <a:endParaRPr lang="en-GB" sz="4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CF307-BEF8-B944-4101-DEFE8D04D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10161233" cy="45935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We were able to forecast the overnight bed occupancy with machine learning.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best model, Prophet, achieved a MAPE value of 1.72885.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model can be improved complementary sources, so that more complex models for multivariate-time series can be used.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If the reports of the daily, weekly or monthly occupancy were available, there would be more data points to train models and thus obtain better results.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With a more robust model, it could be used by other NHS-listed Hospitals to forecast their own overnight bed occupancy.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In the future, it could incorporate routines that deal with possible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NaNs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, Outliers, zeros and other possible distortions in the dataset.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1080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Helvetica Neue</vt:lpstr>
      <vt:lpstr>Office Theme</vt:lpstr>
      <vt:lpstr>Nottingham University Hospitals NHS Trust Overnight Bed Occupancy Rate Forecast</vt:lpstr>
      <vt:lpstr>Overview</vt:lpstr>
      <vt:lpstr>Exploratory Data Analysis</vt:lpstr>
      <vt:lpstr>Models &amp; Metrics</vt:lpstr>
      <vt:lpstr>Results and Forecast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Nottingham University Hospitals NHS Trust Overnight Bed Occupancy Rate Forecast</dc:title>
  <dc:creator>Marcos Fabietti</dc:creator>
  <cp:lastModifiedBy>Marcos Fabietti</cp:lastModifiedBy>
  <cp:revision>6</cp:revision>
  <dcterms:created xsi:type="dcterms:W3CDTF">2022-11-28T15:40:21Z</dcterms:created>
  <dcterms:modified xsi:type="dcterms:W3CDTF">2022-11-28T17:18:51Z</dcterms:modified>
</cp:coreProperties>
</file>