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6DE91-4392-4029-95BB-38766CFA34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D299-319F-4430-9A88-61AE756DD053}">
      <dgm:prSet/>
      <dgm:spPr>
        <a:solidFill>
          <a:srgbClr val="215F9A"/>
        </a:solidFill>
        <a:ln>
          <a:solidFill>
            <a:srgbClr val="215F9A"/>
          </a:solidFill>
        </a:ln>
      </dgm:spPr>
      <dgm:t>
        <a:bodyPr/>
        <a:lstStyle/>
        <a:p>
          <a:pPr algn="just"/>
          <a:r>
            <a:rPr lang="en-GB" b="1" noProof="0" dirty="0"/>
            <a:t>Historical Data Trends: </a:t>
          </a:r>
          <a:endParaRPr lang="en-GB" noProof="0" dirty="0"/>
        </a:p>
      </dgm:t>
    </dgm:pt>
    <dgm:pt modelId="{44FF07BA-9CB4-4A3B-8945-14AF8624BF63}" type="parTrans" cxnId="{A7AEFE56-ABE1-4F9D-95B8-65762C424CD6}">
      <dgm:prSet/>
      <dgm:spPr/>
      <dgm:t>
        <a:bodyPr/>
        <a:lstStyle/>
        <a:p>
          <a:endParaRPr lang="en-US"/>
        </a:p>
      </dgm:t>
    </dgm:pt>
    <dgm:pt modelId="{433F8CD1-6260-4D85-B8F3-190A95B171AA}" type="sibTrans" cxnId="{A7AEFE56-ABE1-4F9D-95B8-65762C424CD6}">
      <dgm:prSet/>
      <dgm:spPr/>
      <dgm:t>
        <a:bodyPr/>
        <a:lstStyle/>
        <a:p>
          <a:endParaRPr lang="en-US"/>
        </a:p>
      </dgm:t>
    </dgm:pt>
    <dgm:pt modelId="{1700FB8C-D5C4-4EB6-9EDD-559D60ED3D0A}">
      <dgm:prSet/>
      <dgm:spPr/>
      <dgm:t>
        <a:bodyPr/>
        <a:lstStyle/>
        <a:p>
          <a:pPr algn="just"/>
          <a:r>
            <a:rPr lang="en-GB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gm:t>
    </dgm:pt>
    <dgm:pt modelId="{9E7816F5-F14D-4702-8F8E-13638EE41A5F}" type="parTrans" cxnId="{62151605-FD10-48DC-94DE-AED4B09CAA02}">
      <dgm:prSet/>
      <dgm:spPr/>
      <dgm:t>
        <a:bodyPr/>
        <a:lstStyle/>
        <a:p>
          <a:endParaRPr lang="en-US"/>
        </a:p>
      </dgm:t>
    </dgm:pt>
    <dgm:pt modelId="{956A92E2-853A-451F-B4F8-12C84523B2F8}" type="sibTrans" cxnId="{62151605-FD10-48DC-94DE-AED4B09CAA02}">
      <dgm:prSet/>
      <dgm:spPr/>
      <dgm:t>
        <a:bodyPr/>
        <a:lstStyle/>
        <a:p>
          <a:endParaRPr lang="en-US"/>
        </a:p>
      </dgm:t>
    </dgm:pt>
    <dgm:pt modelId="{3C99CA6E-3E92-4624-857D-68CA6984BDC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Covid -19:</a:t>
          </a:r>
          <a:endParaRPr lang="en-GB" noProof="0" dirty="0"/>
        </a:p>
      </dgm:t>
    </dgm:pt>
    <dgm:pt modelId="{6AF6A5FD-01DB-408D-9DB4-094220B897AD}" type="parTrans" cxnId="{B064A5BC-5D8C-4DD6-AFDE-2F92B87CFA2D}">
      <dgm:prSet/>
      <dgm:spPr/>
      <dgm:t>
        <a:bodyPr/>
        <a:lstStyle/>
        <a:p>
          <a:endParaRPr lang="en-US"/>
        </a:p>
      </dgm:t>
    </dgm:pt>
    <dgm:pt modelId="{8F5B7DD6-20AC-46DB-B471-43EB581C720F}" type="sibTrans" cxnId="{B064A5BC-5D8C-4DD6-AFDE-2F92B87CFA2D}">
      <dgm:prSet/>
      <dgm:spPr/>
      <dgm:t>
        <a:bodyPr/>
        <a:lstStyle/>
        <a:p>
          <a:endParaRPr lang="en-US"/>
        </a:p>
      </dgm:t>
    </dgm:pt>
    <dgm:pt modelId="{04044F23-33F4-46D6-8095-8B0C58AB48D1}">
      <dgm:prSet/>
      <dgm:spPr/>
      <dgm:t>
        <a:bodyPr/>
        <a:lstStyle/>
        <a:p>
          <a:r>
            <a:rPr lang="en-GB" noProof="0" dirty="0"/>
            <a:t>The pandemic created an anomaly in historical data, which needs to be accounted for to avoid skewing future projections.</a:t>
          </a:r>
        </a:p>
      </dgm:t>
    </dgm:pt>
    <dgm:pt modelId="{F890AB91-0DB0-4243-9617-9DB0FCFD6163}" type="parTrans" cxnId="{1D87E75B-6D84-4BD4-B03E-CDB33F219821}">
      <dgm:prSet/>
      <dgm:spPr/>
      <dgm:t>
        <a:bodyPr/>
        <a:lstStyle/>
        <a:p>
          <a:endParaRPr lang="en-US"/>
        </a:p>
      </dgm:t>
    </dgm:pt>
    <dgm:pt modelId="{6FA60647-A2C3-48D6-A931-80A8865CD80C}" type="sibTrans" cxnId="{1D87E75B-6D84-4BD4-B03E-CDB33F219821}">
      <dgm:prSet/>
      <dgm:spPr/>
      <dgm:t>
        <a:bodyPr/>
        <a:lstStyle/>
        <a:p>
          <a:endParaRPr lang="en-US"/>
        </a:p>
      </dgm:t>
    </dgm:pt>
    <dgm:pt modelId="{CE92655D-40C8-4DAF-B077-27F5D78195B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Population growth:</a:t>
          </a:r>
          <a:endParaRPr lang="en-GB" noProof="0" dirty="0"/>
        </a:p>
      </dgm:t>
    </dgm:pt>
    <dgm:pt modelId="{C45769F5-5AC3-4F3A-9FA8-F949384ECFA9}" type="parTrans" cxnId="{5D47D6CA-9DF5-46BB-979B-A273492714E3}">
      <dgm:prSet/>
      <dgm:spPr/>
      <dgm:t>
        <a:bodyPr/>
        <a:lstStyle/>
        <a:p>
          <a:endParaRPr lang="en-US"/>
        </a:p>
      </dgm:t>
    </dgm:pt>
    <dgm:pt modelId="{758B264F-248F-4BEB-AB68-81D245A9C00C}" type="sibTrans" cxnId="{5D47D6CA-9DF5-46BB-979B-A273492714E3}">
      <dgm:prSet/>
      <dgm:spPr/>
      <dgm:t>
        <a:bodyPr/>
        <a:lstStyle/>
        <a:p>
          <a:endParaRPr lang="en-US"/>
        </a:p>
      </dgm:t>
    </dgm:pt>
    <dgm:pt modelId="{84717396-42BA-40FB-A8B7-E9D46579D661}">
      <dgm:prSet/>
      <dgm:spPr/>
      <dgm:t>
        <a:bodyPr/>
        <a:lstStyle/>
        <a:p>
          <a:pPr algn="just"/>
          <a:r>
            <a:rPr lang="en-GB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gm:t>
    </dgm:pt>
    <dgm:pt modelId="{2BC39CB1-677F-479E-9DE6-E40EE00CD5EC}" type="parTrans" cxnId="{EBEC5E06-B243-43FB-AE65-204946F9979C}">
      <dgm:prSet/>
      <dgm:spPr/>
      <dgm:t>
        <a:bodyPr/>
        <a:lstStyle/>
        <a:p>
          <a:endParaRPr lang="en-US"/>
        </a:p>
      </dgm:t>
    </dgm:pt>
    <dgm:pt modelId="{33AFFB41-7B65-41C6-83A6-0F6A58D7675D}" type="sibTrans" cxnId="{EBEC5E06-B243-43FB-AE65-204946F9979C}">
      <dgm:prSet/>
      <dgm:spPr/>
      <dgm:t>
        <a:bodyPr/>
        <a:lstStyle/>
        <a:p>
          <a:endParaRPr lang="en-US"/>
        </a:p>
      </dgm:t>
    </dgm:pt>
    <dgm:pt modelId="{587FEFFC-AAE3-41B7-8D4D-432CB055834C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Action Mitigators:</a:t>
          </a:r>
          <a:endParaRPr lang="en-GB" noProof="0" dirty="0"/>
        </a:p>
      </dgm:t>
    </dgm:pt>
    <dgm:pt modelId="{E78EA757-1F10-4994-BAA8-9BEF223A0B8D}" type="parTrans" cxnId="{66B973C4-E43A-4938-83A8-62DAAE511186}">
      <dgm:prSet/>
      <dgm:spPr/>
      <dgm:t>
        <a:bodyPr/>
        <a:lstStyle/>
        <a:p>
          <a:endParaRPr lang="en-US"/>
        </a:p>
      </dgm:t>
    </dgm:pt>
    <dgm:pt modelId="{4E1AD6B7-D8BB-439E-BA9D-933D8B34C013}" type="sibTrans" cxnId="{66B973C4-E43A-4938-83A8-62DAAE511186}">
      <dgm:prSet/>
      <dgm:spPr/>
      <dgm:t>
        <a:bodyPr/>
        <a:lstStyle/>
        <a:p>
          <a:endParaRPr lang="en-US"/>
        </a:p>
      </dgm:t>
    </dgm:pt>
    <dgm:pt modelId="{7D5EC0E5-CC9A-4AB0-AB1E-9CFFA4DC08AD}">
      <dgm:prSet/>
      <dgm:spPr/>
      <dgm:t>
        <a:bodyPr/>
        <a:lstStyle/>
        <a:p>
          <a:pPr algn="just"/>
          <a:r>
            <a:rPr lang="en-GB" noProof="0" dirty="0"/>
            <a:t>Interventions or policies designed to reduce A&amp;E demand or manage patient flow more effectively. </a:t>
          </a:r>
        </a:p>
      </dgm:t>
    </dgm:pt>
    <dgm:pt modelId="{781B0D35-7E2D-454C-86D6-28F065502B77}" type="parTrans" cxnId="{6BE2BDFE-514E-49D3-A075-7A11D195F298}">
      <dgm:prSet/>
      <dgm:spPr/>
      <dgm:t>
        <a:bodyPr/>
        <a:lstStyle/>
        <a:p>
          <a:endParaRPr lang="en-US"/>
        </a:p>
      </dgm:t>
    </dgm:pt>
    <dgm:pt modelId="{071DF589-9102-4ADD-AF3D-EFAC4F6534C1}" type="sibTrans" cxnId="{6BE2BDFE-514E-49D3-A075-7A11D195F298}">
      <dgm:prSet/>
      <dgm:spPr/>
      <dgm:t>
        <a:bodyPr/>
        <a:lstStyle/>
        <a:p>
          <a:endParaRPr lang="en-US"/>
        </a:p>
      </dgm:t>
    </dgm:pt>
    <dgm:pt modelId="{A0152CD0-D886-4513-AA4B-2EB382ED7EE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Planned service changes </a:t>
          </a:r>
          <a:endParaRPr lang="en-GB" noProof="0" dirty="0"/>
        </a:p>
      </dgm:t>
    </dgm:pt>
    <dgm:pt modelId="{758991F6-7994-4E03-8915-4772E8B998DE}" type="parTrans" cxnId="{A1CD19FB-90F4-4CD7-8425-13CC4B44E724}">
      <dgm:prSet/>
      <dgm:spPr/>
      <dgm:t>
        <a:bodyPr/>
        <a:lstStyle/>
        <a:p>
          <a:endParaRPr lang="en-US"/>
        </a:p>
      </dgm:t>
    </dgm:pt>
    <dgm:pt modelId="{A4222EC2-99B1-4D0A-BDC9-994EECA8DB0A}" type="sibTrans" cxnId="{A1CD19FB-90F4-4CD7-8425-13CC4B44E724}">
      <dgm:prSet/>
      <dgm:spPr/>
      <dgm:t>
        <a:bodyPr/>
        <a:lstStyle/>
        <a:p>
          <a:endParaRPr lang="en-US"/>
        </a:p>
      </dgm:t>
    </dgm:pt>
    <dgm:pt modelId="{7255A1A8-783B-4B15-9D8B-7FD43ABE7AB7}">
      <dgm:prSet/>
      <dgm:spPr/>
      <dgm:t>
        <a:bodyPr/>
        <a:lstStyle/>
        <a:p>
          <a:pPr algn="just"/>
          <a:r>
            <a:rPr lang="en-GB" noProof="0" dirty="0"/>
            <a:t>Anticipated changes in healthcare delivery that may affect A&amp;E attendances, either by increasing or reducing demand.</a:t>
          </a:r>
        </a:p>
      </dgm:t>
    </dgm:pt>
    <dgm:pt modelId="{F29C3836-5A78-4E50-9EF5-E4B1EF2C976F}" type="parTrans" cxnId="{D6AF9438-E587-4874-96C3-B4CB06D9411F}">
      <dgm:prSet/>
      <dgm:spPr/>
      <dgm:t>
        <a:bodyPr/>
        <a:lstStyle/>
        <a:p>
          <a:endParaRPr lang="en-US"/>
        </a:p>
      </dgm:t>
    </dgm:pt>
    <dgm:pt modelId="{6C88659D-7857-40A5-B097-3A4B8BE4D1F0}" type="sibTrans" cxnId="{D6AF9438-E587-4874-96C3-B4CB06D9411F}">
      <dgm:prSet/>
      <dgm:spPr/>
      <dgm:t>
        <a:bodyPr/>
        <a:lstStyle/>
        <a:p>
          <a:endParaRPr lang="en-US"/>
        </a:p>
      </dgm:t>
    </dgm:pt>
    <dgm:pt modelId="{7E9A53E0-AF94-4DC2-9D22-EF88A76222B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Uncertainty:</a:t>
          </a:r>
          <a:endParaRPr lang="en-GB" noProof="0" dirty="0"/>
        </a:p>
      </dgm:t>
    </dgm:pt>
    <dgm:pt modelId="{25268FE4-F5D0-49E7-A15A-2BD19BCB5110}" type="parTrans" cxnId="{C988B0CC-4129-467F-B552-8AE62152013F}">
      <dgm:prSet/>
      <dgm:spPr/>
      <dgm:t>
        <a:bodyPr/>
        <a:lstStyle/>
        <a:p>
          <a:endParaRPr lang="en-GB"/>
        </a:p>
      </dgm:t>
    </dgm:pt>
    <dgm:pt modelId="{B8C03683-F0F7-41A2-BC4F-050140BA37EB}" type="sibTrans" cxnId="{C988B0CC-4129-467F-B552-8AE62152013F}">
      <dgm:prSet/>
      <dgm:spPr/>
      <dgm:t>
        <a:bodyPr/>
        <a:lstStyle/>
        <a:p>
          <a:endParaRPr lang="en-GB"/>
        </a:p>
      </dgm:t>
    </dgm:pt>
    <dgm:pt modelId="{E5BAAD5C-32A3-4E75-8BA0-2642B75E10B7}">
      <dgm:prSet/>
      <dgm:spPr/>
      <dgm:t>
        <a:bodyPr/>
        <a:lstStyle/>
        <a:p>
          <a:r>
            <a:rPr lang="en-GB" noProof="0" dirty="0"/>
            <a:t>The further the time horizon (e.g., 2040), the greater the uncertainty due to unforeseen changes in policy, technology, or societal behaviour.</a:t>
          </a:r>
        </a:p>
      </dgm:t>
    </dgm:pt>
    <dgm:pt modelId="{D2E71C62-5849-4A31-BBD9-7FEB57714776}" type="parTrans" cxnId="{0F5C085E-96EA-49A9-87AB-F8990A9B4121}">
      <dgm:prSet/>
      <dgm:spPr/>
      <dgm:t>
        <a:bodyPr/>
        <a:lstStyle/>
        <a:p>
          <a:endParaRPr lang="en-GB"/>
        </a:p>
      </dgm:t>
    </dgm:pt>
    <dgm:pt modelId="{8A74A35D-2D47-49C6-8A80-5651FE96553D}" type="sibTrans" cxnId="{0F5C085E-96EA-49A9-87AB-F8990A9B4121}">
      <dgm:prSet/>
      <dgm:spPr/>
      <dgm:t>
        <a:bodyPr/>
        <a:lstStyle/>
        <a:p>
          <a:endParaRPr lang="en-GB"/>
        </a:p>
      </dgm:t>
    </dgm:pt>
    <dgm:pt modelId="{D1AE0E55-D0E2-46E4-BC68-C64A2D4F1E01}" type="pres">
      <dgm:prSet presAssocID="{FA96DE91-4392-4029-95BB-38766CFA3483}" presName="linear" presStyleCnt="0">
        <dgm:presLayoutVars>
          <dgm:animLvl val="lvl"/>
          <dgm:resizeHandles val="exact"/>
        </dgm:presLayoutVars>
      </dgm:prSet>
      <dgm:spPr/>
    </dgm:pt>
    <dgm:pt modelId="{2ACFD916-A893-4312-BABB-936CCDC7E417}" type="pres">
      <dgm:prSet presAssocID="{C32BD299-319F-4430-9A88-61AE756DD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579590-1B3A-4981-9E0E-1EA93E45A1FF}" type="pres">
      <dgm:prSet presAssocID="{C32BD299-319F-4430-9A88-61AE756DD053}" presName="childText" presStyleLbl="revTx" presStyleIdx="0" presStyleCnt="6">
        <dgm:presLayoutVars>
          <dgm:bulletEnabled val="1"/>
        </dgm:presLayoutVars>
      </dgm:prSet>
      <dgm:spPr/>
    </dgm:pt>
    <dgm:pt modelId="{8BCFFEEC-7F73-4EFC-8466-007E13DB5B55}" type="pres">
      <dgm:prSet presAssocID="{3C99CA6E-3E92-4624-857D-68CA6984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60BD57-A030-44BC-A4FE-9CB67D660C7F}" type="pres">
      <dgm:prSet presAssocID="{3C99CA6E-3E92-4624-857D-68CA6984BDC0}" presName="childText" presStyleLbl="revTx" presStyleIdx="1" presStyleCnt="6">
        <dgm:presLayoutVars>
          <dgm:bulletEnabled val="1"/>
        </dgm:presLayoutVars>
      </dgm:prSet>
      <dgm:spPr/>
    </dgm:pt>
    <dgm:pt modelId="{A1111031-E18B-4EF7-9370-2DB5BEEE19AB}" type="pres">
      <dgm:prSet presAssocID="{CE92655D-40C8-4DAF-B077-27F5D78195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FD2E1-D969-4111-BEE8-DB1AC31342AE}" type="pres">
      <dgm:prSet presAssocID="{CE92655D-40C8-4DAF-B077-27F5D78195B1}" presName="childText" presStyleLbl="revTx" presStyleIdx="2" presStyleCnt="6">
        <dgm:presLayoutVars>
          <dgm:bulletEnabled val="1"/>
        </dgm:presLayoutVars>
      </dgm:prSet>
      <dgm:spPr/>
    </dgm:pt>
    <dgm:pt modelId="{A4FE72FC-24B6-47E7-91E7-79987DD0D1DA}" type="pres">
      <dgm:prSet presAssocID="{7E9A53E0-AF94-4DC2-9D22-EF88A76222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777754-D98C-46A2-AEE4-BD08C00D82FF}" type="pres">
      <dgm:prSet presAssocID="{7E9A53E0-AF94-4DC2-9D22-EF88A76222B0}" presName="childText" presStyleLbl="revTx" presStyleIdx="3" presStyleCnt="6">
        <dgm:presLayoutVars>
          <dgm:bulletEnabled val="1"/>
        </dgm:presLayoutVars>
      </dgm:prSet>
      <dgm:spPr/>
    </dgm:pt>
    <dgm:pt modelId="{855ABBE7-CF0A-47B5-B67C-DFCCC48E823D}" type="pres">
      <dgm:prSet presAssocID="{587FEFFC-AAE3-41B7-8D4D-432CB05583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C86657-1793-4C92-8B47-89E9CA2A0AB4}" type="pres">
      <dgm:prSet presAssocID="{587FEFFC-AAE3-41B7-8D4D-432CB055834C}" presName="childText" presStyleLbl="revTx" presStyleIdx="4" presStyleCnt="6">
        <dgm:presLayoutVars>
          <dgm:bulletEnabled val="1"/>
        </dgm:presLayoutVars>
      </dgm:prSet>
      <dgm:spPr/>
    </dgm:pt>
    <dgm:pt modelId="{B8F89AC5-FDD7-4337-9D8C-1AA5B9FB73DD}" type="pres">
      <dgm:prSet presAssocID="{A0152CD0-D886-4513-AA4B-2EB382ED7EE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AEC4875-3405-41AA-A48D-84037E1E91BD}" type="pres">
      <dgm:prSet presAssocID="{A0152CD0-D886-4513-AA4B-2EB382ED7EE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44EB402-FCD2-4271-BE2A-615D6089ADE2}" type="presOf" srcId="{3C99CA6E-3E92-4624-857D-68CA6984BDC0}" destId="{8BCFFEEC-7F73-4EFC-8466-007E13DB5B55}" srcOrd="0" destOrd="0" presId="urn:microsoft.com/office/officeart/2005/8/layout/vList2"/>
    <dgm:cxn modelId="{B7D18604-96D6-45C1-89A4-4639ED2BD635}" type="presOf" srcId="{1700FB8C-D5C4-4EB6-9EDD-559D60ED3D0A}" destId="{EF579590-1B3A-4981-9E0E-1EA93E45A1FF}" srcOrd="0" destOrd="0" presId="urn:microsoft.com/office/officeart/2005/8/layout/vList2"/>
    <dgm:cxn modelId="{62151605-FD10-48DC-94DE-AED4B09CAA02}" srcId="{C32BD299-319F-4430-9A88-61AE756DD053}" destId="{1700FB8C-D5C4-4EB6-9EDD-559D60ED3D0A}" srcOrd="0" destOrd="0" parTransId="{9E7816F5-F14D-4702-8F8E-13638EE41A5F}" sibTransId="{956A92E2-853A-451F-B4F8-12C84523B2F8}"/>
    <dgm:cxn modelId="{EBEC5E06-B243-43FB-AE65-204946F9979C}" srcId="{CE92655D-40C8-4DAF-B077-27F5D78195B1}" destId="{84717396-42BA-40FB-A8B7-E9D46579D661}" srcOrd="0" destOrd="0" parTransId="{2BC39CB1-677F-479E-9DE6-E40EE00CD5EC}" sibTransId="{33AFFB41-7B65-41C6-83A6-0F6A58D7675D}"/>
    <dgm:cxn modelId="{D0657C0C-1C23-449F-9080-62A0178B18B9}" type="presOf" srcId="{CE92655D-40C8-4DAF-B077-27F5D78195B1}" destId="{A1111031-E18B-4EF7-9370-2DB5BEEE19AB}" srcOrd="0" destOrd="0" presId="urn:microsoft.com/office/officeart/2005/8/layout/vList2"/>
    <dgm:cxn modelId="{E5472122-97B2-486F-A757-45D093AC4E53}" type="presOf" srcId="{7255A1A8-783B-4B15-9D8B-7FD43ABE7AB7}" destId="{4AEC4875-3405-41AA-A48D-84037E1E91BD}" srcOrd="0" destOrd="0" presId="urn:microsoft.com/office/officeart/2005/8/layout/vList2"/>
    <dgm:cxn modelId="{D6AF9438-E587-4874-96C3-B4CB06D9411F}" srcId="{A0152CD0-D886-4513-AA4B-2EB382ED7EE1}" destId="{7255A1A8-783B-4B15-9D8B-7FD43ABE7AB7}" srcOrd="0" destOrd="0" parTransId="{F29C3836-5A78-4E50-9EF5-E4B1EF2C976F}" sibTransId="{6C88659D-7857-40A5-B097-3A4B8BE4D1F0}"/>
    <dgm:cxn modelId="{1D87E75B-6D84-4BD4-B03E-CDB33F219821}" srcId="{3C99CA6E-3E92-4624-857D-68CA6984BDC0}" destId="{04044F23-33F4-46D6-8095-8B0C58AB48D1}" srcOrd="0" destOrd="0" parTransId="{F890AB91-0DB0-4243-9617-9DB0FCFD6163}" sibTransId="{6FA60647-A2C3-48D6-A931-80A8865CD80C}"/>
    <dgm:cxn modelId="{0F5C085E-96EA-49A9-87AB-F8990A9B4121}" srcId="{7E9A53E0-AF94-4DC2-9D22-EF88A76222B0}" destId="{E5BAAD5C-32A3-4E75-8BA0-2642B75E10B7}" srcOrd="0" destOrd="0" parTransId="{D2E71C62-5849-4A31-BBD9-7FEB57714776}" sibTransId="{8A74A35D-2D47-49C6-8A80-5651FE96553D}"/>
    <dgm:cxn modelId="{96908B6A-D828-4517-848E-A580155FE7B8}" type="presOf" srcId="{587FEFFC-AAE3-41B7-8D4D-432CB055834C}" destId="{855ABBE7-CF0A-47B5-B67C-DFCCC48E823D}" srcOrd="0" destOrd="0" presId="urn:microsoft.com/office/officeart/2005/8/layout/vList2"/>
    <dgm:cxn modelId="{A7AEFE56-ABE1-4F9D-95B8-65762C424CD6}" srcId="{FA96DE91-4392-4029-95BB-38766CFA3483}" destId="{C32BD299-319F-4430-9A88-61AE756DD053}" srcOrd="0" destOrd="0" parTransId="{44FF07BA-9CB4-4A3B-8945-14AF8624BF63}" sibTransId="{433F8CD1-6260-4D85-B8F3-190A95B171AA}"/>
    <dgm:cxn modelId="{9A616E78-7047-4FB7-97D0-CBD9344FA2E7}" type="presOf" srcId="{FA96DE91-4392-4029-95BB-38766CFA3483}" destId="{D1AE0E55-D0E2-46E4-BC68-C64A2D4F1E01}" srcOrd="0" destOrd="0" presId="urn:microsoft.com/office/officeart/2005/8/layout/vList2"/>
    <dgm:cxn modelId="{C9C93285-6E7C-484B-9498-C8462D4B2C6B}" type="presOf" srcId="{E5BAAD5C-32A3-4E75-8BA0-2642B75E10B7}" destId="{3E777754-D98C-46A2-AEE4-BD08C00D82FF}" srcOrd="0" destOrd="0" presId="urn:microsoft.com/office/officeart/2005/8/layout/vList2"/>
    <dgm:cxn modelId="{99D994AB-DCC2-40AC-BC83-C7E94B6E6C99}" type="presOf" srcId="{04044F23-33F4-46D6-8095-8B0C58AB48D1}" destId="{7760BD57-A030-44BC-A4FE-9CB67D660C7F}" srcOrd="0" destOrd="0" presId="urn:microsoft.com/office/officeart/2005/8/layout/vList2"/>
    <dgm:cxn modelId="{B064A5BC-5D8C-4DD6-AFDE-2F92B87CFA2D}" srcId="{FA96DE91-4392-4029-95BB-38766CFA3483}" destId="{3C99CA6E-3E92-4624-857D-68CA6984BDC0}" srcOrd="1" destOrd="0" parTransId="{6AF6A5FD-01DB-408D-9DB4-094220B897AD}" sibTransId="{8F5B7DD6-20AC-46DB-B471-43EB581C720F}"/>
    <dgm:cxn modelId="{66B973C4-E43A-4938-83A8-62DAAE511186}" srcId="{FA96DE91-4392-4029-95BB-38766CFA3483}" destId="{587FEFFC-AAE3-41B7-8D4D-432CB055834C}" srcOrd="4" destOrd="0" parTransId="{E78EA757-1F10-4994-BAA8-9BEF223A0B8D}" sibTransId="{4E1AD6B7-D8BB-439E-BA9D-933D8B34C013}"/>
    <dgm:cxn modelId="{419294C7-A9BB-4D6E-BD51-D5BB78840A45}" type="presOf" srcId="{A0152CD0-D886-4513-AA4B-2EB382ED7EE1}" destId="{B8F89AC5-FDD7-4337-9D8C-1AA5B9FB73DD}" srcOrd="0" destOrd="0" presId="urn:microsoft.com/office/officeart/2005/8/layout/vList2"/>
    <dgm:cxn modelId="{5D47D6CA-9DF5-46BB-979B-A273492714E3}" srcId="{FA96DE91-4392-4029-95BB-38766CFA3483}" destId="{CE92655D-40C8-4DAF-B077-27F5D78195B1}" srcOrd="2" destOrd="0" parTransId="{C45769F5-5AC3-4F3A-9FA8-F949384ECFA9}" sibTransId="{758B264F-248F-4BEB-AB68-81D245A9C00C}"/>
    <dgm:cxn modelId="{C988B0CC-4129-467F-B552-8AE62152013F}" srcId="{FA96DE91-4392-4029-95BB-38766CFA3483}" destId="{7E9A53E0-AF94-4DC2-9D22-EF88A76222B0}" srcOrd="3" destOrd="0" parTransId="{25268FE4-F5D0-49E7-A15A-2BD19BCB5110}" sibTransId="{B8C03683-F0F7-41A2-BC4F-050140BA37EB}"/>
    <dgm:cxn modelId="{02796ED1-C7B5-4AAA-9A6B-51B4F52643F3}" type="presOf" srcId="{7E9A53E0-AF94-4DC2-9D22-EF88A76222B0}" destId="{A4FE72FC-24B6-47E7-91E7-79987DD0D1DA}" srcOrd="0" destOrd="0" presId="urn:microsoft.com/office/officeart/2005/8/layout/vList2"/>
    <dgm:cxn modelId="{2786E4EA-1321-4240-92C6-A8D74AC46F9A}" type="presOf" srcId="{84717396-42BA-40FB-A8B7-E9D46579D661}" destId="{A67FD2E1-D969-4111-BEE8-DB1AC31342AE}" srcOrd="0" destOrd="0" presId="urn:microsoft.com/office/officeart/2005/8/layout/vList2"/>
    <dgm:cxn modelId="{EB3679F2-E29D-4C37-9D81-4CBA4DEAB21A}" type="presOf" srcId="{C32BD299-319F-4430-9A88-61AE756DD053}" destId="{2ACFD916-A893-4312-BABB-936CCDC7E417}" srcOrd="0" destOrd="0" presId="urn:microsoft.com/office/officeart/2005/8/layout/vList2"/>
    <dgm:cxn modelId="{A1CD19FB-90F4-4CD7-8425-13CC4B44E724}" srcId="{FA96DE91-4392-4029-95BB-38766CFA3483}" destId="{A0152CD0-D886-4513-AA4B-2EB382ED7EE1}" srcOrd="5" destOrd="0" parTransId="{758991F6-7994-4E03-8915-4772E8B998DE}" sibTransId="{A4222EC2-99B1-4D0A-BDC9-994EECA8DB0A}"/>
    <dgm:cxn modelId="{6BE2BDFE-514E-49D3-A075-7A11D195F298}" srcId="{587FEFFC-AAE3-41B7-8D4D-432CB055834C}" destId="{7D5EC0E5-CC9A-4AB0-AB1E-9CFFA4DC08AD}" srcOrd="0" destOrd="0" parTransId="{781B0D35-7E2D-454C-86D6-28F065502B77}" sibTransId="{071DF589-9102-4ADD-AF3D-EFAC4F6534C1}"/>
    <dgm:cxn modelId="{B2CDC0FE-ACC9-4567-96C6-60D3F9F0BA3A}" type="presOf" srcId="{7D5EC0E5-CC9A-4AB0-AB1E-9CFFA4DC08AD}" destId="{39C86657-1793-4C92-8B47-89E9CA2A0AB4}" srcOrd="0" destOrd="0" presId="urn:microsoft.com/office/officeart/2005/8/layout/vList2"/>
    <dgm:cxn modelId="{5BFF24FE-2AD4-4424-B9EE-4607CF9AEE5D}" type="presParOf" srcId="{D1AE0E55-D0E2-46E4-BC68-C64A2D4F1E01}" destId="{2ACFD916-A893-4312-BABB-936CCDC7E417}" srcOrd="0" destOrd="0" presId="urn:microsoft.com/office/officeart/2005/8/layout/vList2"/>
    <dgm:cxn modelId="{2FD27C49-7361-480F-BA1A-CBEE74FCF003}" type="presParOf" srcId="{D1AE0E55-D0E2-46E4-BC68-C64A2D4F1E01}" destId="{EF579590-1B3A-4981-9E0E-1EA93E45A1FF}" srcOrd="1" destOrd="0" presId="urn:microsoft.com/office/officeart/2005/8/layout/vList2"/>
    <dgm:cxn modelId="{97CC220B-4E10-4C93-BDBE-30FF891920B3}" type="presParOf" srcId="{D1AE0E55-D0E2-46E4-BC68-C64A2D4F1E01}" destId="{8BCFFEEC-7F73-4EFC-8466-007E13DB5B55}" srcOrd="2" destOrd="0" presId="urn:microsoft.com/office/officeart/2005/8/layout/vList2"/>
    <dgm:cxn modelId="{0FF74375-D55D-4EBD-90BA-29D21AF3BF7A}" type="presParOf" srcId="{D1AE0E55-D0E2-46E4-BC68-C64A2D4F1E01}" destId="{7760BD57-A030-44BC-A4FE-9CB67D660C7F}" srcOrd="3" destOrd="0" presId="urn:microsoft.com/office/officeart/2005/8/layout/vList2"/>
    <dgm:cxn modelId="{52686B01-E1D5-4693-BAA9-D185C37785F3}" type="presParOf" srcId="{D1AE0E55-D0E2-46E4-BC68-C64A2D4F1E01}" destId="{A1111031-E18B-4EF7-9370-2DB5BEEE19AB}" srcOrd="4" destOrd="0" presId="urn:microsoft.com/office/officeart/2005/8/layout/vList2"/>
    <dgm:cxn modelId="{98452C70-75E6-4019-A0CA-00ACD619934A}" type="presParOf" srcId="{D1AE0E55-D0E2-46E4-BC68-C64A2D4F1E01}" destId="{A67FD2E1-D969-4111-BEE8-DB1AC31342AE}" srcOrd="5" destOrd="0" presId="urn:microsoft.com/office/officeart/2005/8/layout/vList2"/>
    <dgm:cxn modelId="{D9404CD0-990F-4B84-8911-8C4E6EDAF9F2}" type="presParOf" srcId="{D1AE0E55-D0E2-46E4-BC68-C64A2D4F1E01}" destId="{A4FE72FC-24B6-47E7-91E7-79987DD0D1DA}" srcOrd="6" destOrd="0" presId="urn:microsoft.com/office/officeart/2005/8/layout/vList2"/>
    <dgm:cxn modelId="{BEF8D5F0-074C-4AFC-8E4C-BF1640CDBF5A}" type="presParOf" srcId="{D1AE0E55-D0E2-46E4-BC68-C64A2D4F1E01}" destId="{3E777754-D98C-46A2-AEE4-BD08C00D82FF}" srcOrd="7" destOrd="0" presId="urn:microsoft.com/office/officeart/2005/8/layout/vList2"/>
    <dgm:cxn modelId="{4BB2A7B3-B3F8-4C3A-9D0E-5E63AE06A536}" type="presParOf" srcId="{D1AE0E55-D0E2-46E4-BC68-C64A2D4F1E01}" destId="{855ABBE7-CF0A-47B5-B67C-DFCCC48E823D}" srcOrd="8" destOrd="0" presId="urn:microsoft.com/office/officeart/2005/8/layout/vList2"/>
    <dgm:cxn modelId="{9E58C6DD-0A72-4B0B-B812-96ADDB0167C9}" type="presParOf" srcId="{D1AE0E55-D0E2-46E4-BC68-C64A2D4F1E01}" destId="{39C86657-1793-4C92-8B47-89E9CA2A0AB4}" srcOrd="9" destOrd="0" presId="urn:microsoft.com/office/officeart/2005/8/layout/vList2"/>
    <dgm:cxn modelId="{26346C64-A512-43F2-8877-2ABE8415ACF3}" type="presParOf" srcId="{D1AE0E55-D0E2-46E4-BC68-C64A2D4F1E01}" destId="{B8F89AC5-FDD7-4337-9D8C-1AA5B9FB73DD}" srcOrd="10" destOrd="0" presId="urn:microsoft.com/office/officeart/2005/8/layout/vList2"/>
    <dgm:cxn modelId="{7EB708A2-FB7E-4B4B-9B4E-8DD51620D967}" type="presParOf" srcId="{D1AE0E55-D0E2-46E4-BC68-C64A2D4F1E01}" destId="{4AEC4875-3405-41AA-A48D-84037E1E91B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FD916-A893-4312-BABB-936CCDC7E417}">
      <dsp:nvSpPr>
        <dsp:cNvPr id="0" name=""/>
        <dsp:cNvSpPr/>
      </dsp:nvSpPr>
      <dsp:spPr>
        <a:xfrm>
          <a:off x="0" y="1438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rgbClr val="215F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Historical Data Trends: </a:t>
          </a:r>
          <a:endParaRPr lang="en-GB" sz="1600" kern="1200" noProof="0" dirty="0"/>
        </a:p>
      </dsp:txBody>
      <dsp:txXfrm>
        <a:off x="19191" y="163080"/>
        <a:ext cx="6608998" cy="354738"/>
      </dsp:txXfrm>
    </dsp:sp>
    <dsp:sp modelId="{EF579590-1B3A-4981-9E0E-1EA93E45A1FF}">
      <dsp:nvSpPr>
        <dsp:cNvPr id="0" name=""/>
        <dsp:cNvSpPr/>
      </dsp:nvSpPr>
      <dsp:spPr>
        <a:xfrm>
          <a:off x="0" y="5370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sp:txBody>
      <dsp:txXfrm>
        <a:off x="0" y="537009"/>
        <a:ext cx="6647380" cy="546480"/>
      </dsp:txXfrm>
    </dsp:sp>
    <dsp:sp modelId="{8BCFFEEC-7F73-4EFC-8466-007E13DB5B55}">
      <dsp:nvSpPr>
        <dsp:cNvPr id="0" name=""/>
        <dsp:cNvSpPr/>
      </dsp:nvSpPr>
      <dsp:spPr>
        <a:xfrm>
          <a:off x="0" y="1083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Covid -19:</a:t>
          </a:r>
          <a:endParaRPr lang="en-GB" sz="1600" kern="1200" noProof="0" dirty="0"/>
        </a:p>
      </dsp:txBody>
      <dsp:txXfrm>
        <a:off x="19191" y="1102680"/>
        <a:ext cx="6608998" cy="354738"/>
      </dsp:txXfrm>
    </dsp:sp>
    <dsp:sp modelId="{7760BD57-A030-44BC-A4FE-9CB67D660C7F}">
      <dsp:nvSpPr>
        <dsp:cNvPr id="0" name=""/>
        <dsp:cNvSpPr/>
      </dsp:nvSpPr>
      <dsp:spPr>
        <a:xfrm>
          <a:off x="0" y="14766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pandemic created an anomaly in historical data, which needs to be accounted for to avoid skewing future projections.</a:t>
          </a:r>
        </a:p>
      </dsp:txBody>
      <dsp:txXfrm>
        <a:off x="0" y="1476609"/>
        <a:ext cx="6647380" cy="380880"/>
      </dsp:txXfrm>
    </dsp:sp>
    <dsp:sp modelId="{A1111031-E18B-4EF7-9370-2DB5BEEE19AB}">
      <dsp:nvSpPr>
        <dsp:cNvPr id="0" name=""/>
        <dsp:cNvSpPr/>
      </dsp:nvSpPr>
      <dsp:spPr>
        <a:xfrm>
          <a:off x="0" y="1857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Population growth:</a:t>
          </a:r>
          <a:endParaRPr lang="en-GB" sz="1600" kern="1200" noProof="0" dirty="0"/>
        </a:p>
      </dsp:txBody>
      <dsp:txXfrm>
        <a:off x="19191" y="1876680"/>
        <a:ext cx="6608998" cy="354738"/>
      </dsp:txXfrm>
    </dsp:sp>
    <dsp:sp modelId="{A67FD2E1-D969-4111-BEE8-DB1AC31342AE}">
      <dsp:nvSpPr>
        <dsp:cNvPr id="0" name=""/>
        <dsp:cNvSpPr/>
      </dsp:nvSpPr>
      <dsp:spPr>
        <a:xfrm>
          <a:off x="0" y="22506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sp:txBody>
      <dsp:txXfrm>
        <a:off x="0" y="2250609"/>
        <a:ext cx="6647380" cy="546480"/>
      </dsp:txXfrm>
    </dsp:sp>
    <dsp:sp modelId="{A4FE72FC-24B6-47E7-91E7-79987DD0D1DA}">
      <dsp:nvSpPr>
        <dsp:cNvPr id="0" name=""/>
        <dsp:cNvSpPr/>
      </dsp:nvSpPr>
      <dsp:spPr>
        <a:xfrm>
          <a:off x="0" y="2797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Uncertainty:</a:t>
          </a:r>
          <a:endParaRPr lang="en-GB" sz="1600" kern="1200" noProof="0" dirty="0"/>
        </a:p>
      </dsp:txBody>
      <dsp:txXfrm>
        <a:off x="19191" y="2816280"/>
        <a:ext cx="6608998" cy="354738"/>
      </dsp:txXfrm>
    </dsp:sp>
    <dsp:sp modelId="{3E777754-D98C-46A2-AEE4-BD08C00D82FF}">
      <dsp:nvSpPr>
        <dsp:cNvPr id="0" name=""/>
        <dsp:cNvSpPr/>
      </dsp:nvSpPr>
      <dsp:spPr>
        <a:xfrm>
          <a:off x="0" y="3190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further the time horizon (e.g., 2040), the greater the uncertainty due to unforeseen changes in policy, technology, or societal behaviour.</a:t>
          </a:r>
        </a:p>
      </dsp:txBody>
      <dsp:txXfrm>
        <a:off x="0" y="3190209"/>
        <a:ext cx="6647380" cy="380880"/>
      </dsp:txXfrm>
    </dsp:sp>
    <dsp:sp modelId="{855ABBE7-CF0A-47B5-B67C-DFCCC48E823D}">
      <dsp:nvSpPr>
        <dsp:cNvPr id="0" name=""/>
        <dsp:cNvSpPr/>
      </dsp:nvSpPr>
      <dsp:spPr>
        <a:xfrm>
          <a:off x="0" y="3571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Action Mitigators:</a:t>
          </a:r>
          <a:endParaRPr lang="en-GB" sz="1600" kern="1200" noProof="0" dirty="0"/>
        </a:p>
      </dsp:txBody>
      <dsp:txXfrm>
        <a:off x="19191" y="3590280"/>
        <a:ext cx="6608998" cy="354738"/>
      </dsp:txXfrm>
    </dsp:sp>
    <dsp:sp modelId="{39C86657-1793-4C92-8B47-89E9CA2A0AB4}">
      <dsp:nvSpPr>
        <dsp:cNvPr id="0" name=""/>
        <dsp:cNvSpPr/>
      </dsp:nvSpPr>
      <dsp:spPr>
        <a:xfrm>
          <a:off x="0" y="3964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Interventions or policies designed to reduce A&amp;E demand or manage patient flow more effectively. </a:t>
          </a:r>
        </a:p>
      </dsp:txBody>
      <dsp:txXfrm>
        <a:off x="0" y="3964209"/>
        <a:ext cx="6647380" cy="380880"/>
      </dsp:txXfrm>
    </dsp:sp>
    <dsp:sp modelId="{B8F89AC5-FDD7-4337-9D8C-1AA5B9FB73DD}">
      <dsp:nvSpPr>
        <dsp:cNvPr id="0" name=""/>
        <dsp:cNvSpPr/>
      </dsp:nvSpPr>
      <dsp:spPr>
        <a:xfrm>
          <a:off x="0" y="4345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Planned service changes </a:t>
          </a:r>
          <a:endParaRPr lang="en-GB" sz="1600" kern="1200" noProof="0" dirty="0"/>
        </a:p>
      </dsp:txBody>
      <dsp:txXfrm>
        <a:off x="19191" y="4364280"/>
        <a:ext cx="6608998" cy="354738"/>
      </dsp:txXfrm>
    </dsp:sp>
    <dsp:sp modelId="{4AEC4875-3405-41AA-A48D-84037E1E91BD}">
      <dsp:nvSpPr>
        <dsp:cNvPr id="0" name=""/>
        <dsp:cNvSpPr/>
      </dsp:nvSpPr>
      <dsp:spPr>
        <a:xfrm>
          <a:off x="0" y="4738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Anticipated changes in healthcare delivery that may affect A&amp;E attendances, either by increasing or reducing demand.</a:t>
          </a:r>
        </a:p>
      </dsp:txBody>
      <dsp:txXfrm>
        <a:off x="0" y="4738209"/>
        <a:ext cx="664738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44FE-4A2E-4862-94FB-3967FC2B1B4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890C-8B55-4A69-AF5F-38F19F61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ADB-FC3A-D7BC-1690-9759A8F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CF88-E6A4-6D58-4538-D199650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C4D-0781-3584-E8AC-8D24E57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0A9-0952-0E91-12C9-8A4C2A3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13D-C310-8D34-0B8C-183350C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A06D-1C27-10B6-5C3D-F9E6E4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158-CBB8-9EC9-412E-5E1B86B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B130-5338-714E-A906-AA8A717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738-EC3C-8C8D-89E9-98B5E97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E56C-F94D-8F9B-DBEC-84B356E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1AFD-9C94-E630-3BBA-E601C4FE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32A5-5CF3-20F4-13F3-120586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02A-83D4-9BC8-6E54-E265CEE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6DA0-9FFD-8B58-F512-7F37CD2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C01E-10EB-6DFC-851A-33FFA49E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234-F7B0-EB71-5CF1-E3DFC42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842-1F70-9E70-9A0A-82A0CD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D7-DB6A-A90E-C847-2925EF6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9AE-14D4-C102-7B6B-A1B88C9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AE2-02B4-A978-83DA-BB7BDB3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BF3-9A26-FFD8-98A7-95E829F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EC73-784E-0A87-2C2B-73A6F2C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20E5-5B3B-1CB8-DEF1-D730F1A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0CF5-72A7-7876-CAB4-B8209EC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21AD-AE60-28AB-A0AB-870EFDD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605-4018-BE6B-EFDE-8A340B85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211-0695-9C43-99F4-4401712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D828-42F7-AB5F-DFE8-C5C820A0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B97B-F7E8-6A0F-3960-0648E6A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0BED-A5B9-D481-6DDF-EBEB0CE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B970-2E21-72E5-8BE8-FDDD5AA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AB-7995-2122-FF86-002692C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1B6-A5A4-D499-E031-011D358E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5B77-45CB-A794-E4BC-C5E17BD2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E3470-DCB8-5903-4AE8-ACBDF382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2F50-22FC-657D-C650-54D6EA7C5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7AF6-6370-DBA3-0667-DD30B26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312-0B8D-C5AB-D90A-C9831AC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E3CD-2F6F-8726-C6F7-686C1E31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7B2-47B4-4A85-07E1-A71E7EB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873F5-49D4-091A-86C1-322D566B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19AD-3822-6CED-E05F-2E8683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8E6D-FF86-F15B-943B-A1A8585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1168-6F08-0955-B4B1-D97C6F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2DBD-2A51-DF68-1CF3-89B41474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3382-FBBD-2AFF-15B0-4A441CF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E44-CBAA-8346-3704-47BB621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D69-9D7A-C5B9-844D-E1C0D319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8815-2823-C7CE-5A38-258EB3B2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765-C55A-C7C2-3A1B-398C8DF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B63E-E5EC-E4FF-2BF7-7D13FD01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8D5-48C9-1913-D5FA-192D03E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B6C-3AE3-C53F-35C7-09E0305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FF4-DF11-5308-1A21-17774348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E96D-5108-8513-3D85-2E91F37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E8A6-6CAE-FF20-0AA0-D6FFB66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666B-8898-F42F-F5A9-95FA49B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755D-CE28-1152-8754-EDE0985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84D9-AA95-D997-7E8E-BD6EF94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09FF-237C-9714-8236-29E12A1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46A6-FF3A-D812-88AC-85AEB84E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82C-E31D-E74A-2DA2-B9C93A18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7C-5DB6-2D57-9B21-48E54C8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gland.nhs.uk/statistics/statistical-work-areas/ae-waiting-times-and-activit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gnacioFabietti/NWA_monte_carlo_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" name="Picture 5" descr="A street corner with a building and a bus stop&#10;&#10;Description automatically generated">
            <a:extLst>
              <a:ext uri="{FF2B5EF4-FFF2-40B4-BE49-F238E27FC236}">
                <a16:creationId xmlns:a16="http://schemas.microsoft.com/office/drawing/2014/main" id="{BF7D552D-B347-BBD4-C2E1-85DAF75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3" b="208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AA8670-1BE0-7D42-1F11-8F2152DC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5449762"/>
            <a:ext cx="9416898" cy="1329318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Marcos Fabietti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Data Scientist |Ph.D.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30/01/2025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145F-7CA0-962C-A79A-D0C7F265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8" y="4169672"/>
            <a:ext cx="10592174" cy="1329318"/>
          </a:xfrm>
        </p:spPr>
        <p:txBody>
          <a:bodyPr anchor="t">
            <a:normAutofit/>
          </a:bodyPr>
          <a:lstStyle/>
          <a:p>
            <a:pPr algn="l"/>
            <a:r>
              <a:rPr lang="en-GB" sz="4400" noProof="0" dirty="0">
                <a:solidFill>
                  <a:schemeClr val="tx2"/>
                </a:solidFill>
              </a:rPr>
              <a:t>Predicting A&amp;E Demand in </a:t>
            </a:r>
            <a:br>
              <a:rPr lang="en-GB" sz="4400" noProof="0" dirty="0">
                <a:solidFill>
                  <a:schemeClr val="tx2"/>
                </a:solidFill>
              </a:rPr>
            </a:br>
            <a:r>
              <a:rPr lang="en-GB" sz="4400" noProof="0" dirty="0">
                <a:solidFill>
                  <a:schemeClr val="tx2"/>
                </a:solidFill>
              </a:rPr>
              <a:t>Peterborough and Huntingdon to 2040</a:t>
            </a:r>
          </a:p>
        </p:txBody>
      </p:sp>
    </p:spTree>
    <p:extLst>
      <p:ext uri="{BB962C8B-B14F-4D97-AF65-F5344CB8AC3E}">
        <p14:creationId xmlns:p14="http://schemas.microsoft.com/office/powerpoint/2010/main" val="414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7B9-294F-B7E8-E230-18DC7C8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266518"/>
            <a:ext cx="11086672" cy="569823"/>
          </a:xfrm>
        </p:spPr>
        <p:txBody>
          <a:bodyPr>
            <a:noAutofit/>
          </a:bodyPr>
          <a:lstStyle/>
          <a:p>
            <a:r>
              <a:rPr lang="en-GB" noProof="0" dirty="0"/>
              <a:t>What makes a Forecasting model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77-29B2-7F42-7B0E-1B36A40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2"/>
            <a:ext cx="10668856" cy="28921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GB" sz="2300" noProof="0" dirty="0"/>
              <a:t>“Success”: positive impact (of the project)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“Model” can’t succeed on its own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Stakeholders don’t ask for “models”, they want actionable insights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Enable better decision making, increase agency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Thus, my first step would be working with stakeholders to define what is the business intelligence request behind the question asked: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300" noProof="0" dirty="0"/>
              <a:t>Planning workforce and infrastructure, understanding population growth and demographics, financial and resource allocation.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7576DF-6DF2-DC75-1181-E863ADF1AF24}"/>
              </a:ext>
            </a:extLst>
          </p:cNvPr>
          <p:cNvSpPr txBox="1">
            <a:spLocks/>
          </p:cNvSpPr>
          <p:nvPr/>
        </p:nvSpPr>
        <p:spPr>
          <a:xfrm>
            <a:off x="838200" y="3804487"/>
            <a:ext cx="5100263" cy="222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/>
              <a:t>Components of a forecasting (project) success: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56E23A-DEF8-1FD4-1D53-601B0FE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3" y="3804487"/>
            <a:ext cx="4781535" cy="2892175"/>
          </a:xfrm>
          <a:prstGeom prst="rect">
            <a:avLst/>
          </a:prstGeom>
          <a:ln>
            <a:solidFill>
              <a:srgbClr val="215F9A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96674-346C-AB9B-AC8A-38E6EA50BAD7}"/>
              </a:ext>
            </a:extLst>
          </p:cNvPr>
          <p:cNvCxnSpPr/>
          <p:nvPr/>
        </p:nvCxnSpPr>
        <p:spPr>
          <a:xfrm>
            <a:off x="503434" y="3699307"/>
            <a:ext cx="11445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F2FDE-E9EE-14DA-CAAE-B5C145D6896C}"/>
              </a:ext>
            </a:extLst>
          </p:cNvPr>
          <p:cNvSpPr txBox="1"/>
          <p:nvPr/>
        </p:nvSpPr>
        <p:spPr>
          <a:xfrm>
            <a:off x="10589625" y="6222150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(AGILE)</a:t>
            </a:r>
          </a:p>
        </p:txBody>
      </p:sp>
    </p:spTree>
    <p:extLst>
      <p:ext uri="{BB962C8B-B14F-4D97-AF65-F5344CB8AC3E}">
        <p14:creationId xmlns:p14="http://schemas.microsoft.com/office/powerpoint/2010/main" val="10363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EB866A-D875-DE5B-B89E-4048B69A0E9E}"/>
              </a:ext>
            </a:extLst>
          </p:cNvPr>
          <p:cNvSpPr txBox="1">
            <a:spLocks/>
          </p:cNvSpPr>
          <p:nvPr/>
        </p:nvSpPr>
        <p:spPr>
          <a:xfrm>
            <a:off x="154113" y="643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Modelling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F7ABD-416E-389A-DC81-36E811826DF1}"/>
              </a:ext>
            </a:extLst>
          </p:cNvPr>
          <p:cNvSpPr/>
          <p:nvPr/>
        </p:nvSpPr>
        <p:spPr>
          <a:xfrm>
            <a:off x="154113" y="1690687"/>
            <a:ext cx="6454278" cy="459709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b="1"/>
            </a:pPr>
            <a:endParaRPr lang="en-GB" sz="14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5BF2-EA8A-59AE-39A9-30873ABB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183" y="3573026"/>
            <a:ext cx="4530906" cy="2605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37DB-DD1D-FB17-310B-95B986DC3F07}"/>
              </a:ext>
            </a:extLst>
          </p:cNvPr>
          <p:cNvSpPr txBox="1"/>
          <p:nvPr/>
        </p:nvSpPr>
        <p:spPr>
          <a:xfrm>
            <a:off x="7363183" y="3074697"/>
            <a:ext cx="453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Historical A&amp;E Total Attendances at 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</a:rPr>
              <a:t>Northwest Anglia NHS Foundation Trust,  scrapped from </a:t>
            </a:r>
            <a:r>
              <a:rPr lang="en-GB" sz="1200" b="1" noProof="0" dirty="0">
                <a:hlinkClick r:id="rId3"/>
              </a:rPr>
              <a:t>NHS England statistical work</a:t>
            </a:r>
            <a:r>
              <a:rPr lang="en-GB" sz="1200" b="1" noProof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917-B8DC-30EF-6B56-A97127250963}"/>
              </a:ext>
            </a:extLst>
          </p:cNvPr>
          <p:cNvSpPr txBox="1"/>
          <p:nvPr/>
        </p:nvSpPr>
        <p:spPr>
          <a:xfrm>
            <a:off x="7363183" y="6214960"/>
            <a:ext cx="4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noProof="0" dirty="0">
                <a:effectLst/>
              </a:rPr>
              <a:t>Extracted from </a:t>
            </a:r>
            <a:r>
              <a:rPr lang="en-GB" sz="1200" b="1" i="0" noProof="0" dirty="0">
                <a:effectLst/>
              </a:rPr>
              <a:t>Cambridgeshire County Council’s </a:t>
            </a:r>
            <a:r>
              <a:rPr lang="en-GB" sz="1200" b="0" i="0" noProof="0" dirty="0">
                <a:effectLst/>
              </a:rPr>
              <a:t>locally produced population estimates and forecasts</a:t>
            </a:r>
            <a:endParaRPr lang="en-GB" sz="1200" noProof="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F7367A65-77E1-C5B3-2C6E-0FFFDDAB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9429"/>
              </p:ext>
            </p:extLst>
          </p:nvPr>
        </p:nvGraphicFramePr>
        <p:xfrm>
          <a:off x="154113" y="1325538"/>
          <a:ext cx="664738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2A614B69-DAC8-DDD3-9ACD-66FEF99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3" y="191913"/>
            <a:ext cx="4532903" cy="2846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29F8358-F604-F804-327A-4A908A71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34" y="258158"/>
            <a:ext cx="8137766" cy="47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7732F8-6D7C-611E-7E5D-15701AE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-1"/>
            <a:ext cx="4974336" cy="1095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74EC-AB6D-4017-E33A-6587C226F2BA}"/>
              </a:ext>
            </a:extLst>
          </p:cNvPr>
          <p:cNvSpPr txBox="1"/>
          <p:nvPr/>
        </p:nvSpPr>
        <p:spPr>
          <a:xfrm>
            <a:off x="175641" y="1403186"/>
            <a:ext cx="3759362" cy="5356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noProof="0" dirty="0"/>
              <a:t>Monte Carlo </a:t>
            </a:r>
            <a:r>
              <a:rPr lang="en-GB" sz="1400" noProof="0" dirty="0"/>
              <a:t>simulation was chosen for its ability to model uncertainty by generating a range of possible outcomes, making it well-suited for long-term forecasting where variability and complex factors like population growth and demand fluctuations must be accounted for.</a:t>
            </a:r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model randomly samples historical growth rates, and factors in the provided population growth, to simulate 10,000 different potential future scenarios.</a:t>
            </a:r>
            <a:endParaRPr lang="en-GB" sz="1400" noProof="0" dirty="0"/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Given the inherent uncertainty in the model's output over a long-time horizon, we can improve stakeholder communication by translating the forecast into actionable insights through scenario modelling (e.g., optimistic, neutral, and pessimistic scenarios).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By delivering scenario-driven insights, we enable senior management to develop actionable strategies, such as: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Aligning workforce planning with anticipated demand.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Scaling capacity and infrastructure to meet projected needs.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Enhancing patient flow across services for greater efficiency.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07EDC-31E0-BA4B-D7AE-168422A25C6D}"/>
              </a:ext>
            </a:extLst>
          </p:cNvPr>
          <p:cNvSpPr txBox="1"/>
          <p:nvPr/>
        </p:nvSpPr>
        <p:spPr>
          <a:xfrm>
            <a:off x="6736107" y="4826775"/>
            <a:ext cx="277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</a:rPr>
              <a:t>Monte Carlo Simulation Forecast</a:t>
            </a:r>
            <a:endParaRPr lang="en-GB" sz="1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581D3-D64B-A221-55B2-824014902EE5}"/>
              </a:ext>
            </a:extLst>
          </p:cNvPr>
          <p:cNvSpPr txBox="1"/>
          <p:nvPr/>
        </p:nvSpPr>
        <p:spPr>
          <a:xfrm>
            <a:off x="4783019" y="6236411"/>
            <a:ext cx="6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Projected percentage increase in yearly A&amp;E attendances from the 2024 baseline (220,000) under optimistic, neutral, and pessimistic scenarios.</a:t>
            </a:r>
            <a:endParaRPr lang="en-GB" sz="1400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760B30-EC38-FBC1-FE72-C828EB356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96033"/>
              </p:ext>
            </p:extLst>
          </p:nvPr>
        </p:nvGraphicFramePr>
        <p:xfrm>
          <a:off x="4922319" y="5239055"/>
          <a:ext cx="6401596" cy="952500"/>
        </p:xfrm>
        <a:graphic>
          <a:graphicData uri="http://schemas.openxmlformats.org/drawingml/2006/table">
            <a:tbl>
              <a:tblPr/>
              <a:tblGrid>
                <a:gridCol w="3143528">
                  <a:extLst>
                    <a:ext uri="{9D8B030D-6E8A-4147-A177-3AD203B41FA5}">
                      <a16:colId xmlns:a16="http://schemas.microsoft.com/office/drawing/2014/main" val="135008932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3356686353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127303084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4065269379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87965012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Scenarios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83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Optimistic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 - 1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857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Neutral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126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Pessimistic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(Mean + 1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9DD-1972-DC32-5D35-8198AFF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" y="5529"/>
            <a:ext cx="1094369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98C-7BFA-D8D2-BB2D-E63E9AF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12" y="1154403"/>
            <a:ext cx="5685890" cy="486187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1300" noProof="0" dirty="0"/>
              <a:t>Initial Monte-Carlo simulation predicts A&amp;E demand in Peterborough and Huntingdon until 2024 factoring in historical data, population growth and Covid-19.</a:t>
            </a:r>
          </a:p>
          <a:p>
            <a:pPr algn="just">
              <a:lnSpc>
                <a:spcPct val="120000"/>
              </a:lnSpc>
            </a:pPr>
            <a:r>
              <a:rPr lang="en-US" sz="1300" noProof="0" dirty="0"/>
              <a:t>Validating the accuracy and reliability of predictions would build further confidence in the results would be key for its use and adoption.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Model Improvements includes implementing other modelling factors such as activity mitigators and planned service changes. Additionally, forecasting at a more granular level, for example </a:t>
            </a:r>
            <a:r>
              <a:rPr lang="en-GB" sz="1300" dirty="0"/>
              <a:t>the different types of attendances: </a:t>
            </a:r>
            <a:r>
              <a:rPr lang="en-US" sz="1300" dirty="0"/>
              <a:t>Type 1, Type 2 and Other A&amp;E Department.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Forecasting allows the Trusts to proactively manage rising A&amp;E attendances. The next step would be collaborating with stakeholders to implement strategies effectively, ensuring the organisation is future-ready.</a:t>
            </a:r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Alternatively, we can utilise the New Hospitals Programme developed by the Strategy Unit.</a:t>
            </a:r>
            <a:r>
              <a:rPr lang="en-GB" sz="1300" b="0" i="0" noProof="0" dirty="0">
                <a:effectLst/>
              </a:rPr>
              <a:t> The model uses historical activity levels for each hospitals trust’s catchment population and project this forward based on a number of key drivers and factors to produce estimates of future activity levels and capacity requirements with projections from baseline year to a user selected final year (total time horizon likely to be in the region of 10 to 30 years).</a:t>
            </a:r>
            <a:endParaRPr lang="en-GB" sz="1300" noProof="0" dirty="0"/>
          </a:p>
        </p:txBody>
      </p:sp>
      <p:pic>
        <p:nvPicPr>
          <p:cNvPr id="1026" name="Picture 2" descr="Diagram showing the processes of the model">
            <a:extLst>
              <a:ext uri="{FF2B5EF4-FFF2-40B4-BE49-F238E27FC236}">
                <a16:creationId xmlns:a16="http://schemas.microsoft.com/office/drawing/2014/main" id="{5E64B46B-558D-AC49-A8EB-FF851A4E7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1"/>
          <a:stretch/>
        </p:blipFill>
        <p:spPr bwMode="auto">
          <a:xfrm>
            <a:off x="6223999" y="1607139"/>
            <a:ext cx="5685890" cy="395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B51C3-FB76-E120-CCA2-F5671BF7ED07}"/>
              </a:ext>
            </a:extLst>
          </p:cNvPr>
          <p:cNvSpPr txBox="1"/>
          <p:nvPr/>
        </p:nvSpPr>
        <p:spPr>
          <a:xfrm>
            <a:off x="6924783" y="5694526"/>
            <a:ext cx="42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Diagram of </a:t>
            </a:r>
            <a:r>
              <a:rPr lang="en-GB" sz="1400" noProof="0" dirty="0"/>
              <a:t>New Hospitals Programme Model Process</a:t>
            </a:r>
          </a:p>
        </p:txBody>
      </p:sp>
    </p:spTree>
    <p:extLst>
      <p:ext uri="{BB962C8B-B14F-4D97-AF65-F5344CB8AC3E}">
        <p14:creationId xmlns:p14="http://schemas.microsoft.com/office/powerpoint/2010/main" val="1792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87-6D48-B8A2-55A0-58BCACF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614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36F8-38B3-645E-351B-0D07208C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366517"/>
            <a:ext cx="4646905" cy="1989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Marcos Fabietti</a:t>
            </a:r>
          </a:p>
          <a:p>
            <a:pPr marL="0" indent="0">
              <a:buNone/>
            </a:pPr>
            <a:r>
              <a:rPr lang="en-GB" sz="2000" noProof="0" dirty="0"/>
              <a:t>mifabietti@outlook.com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55AD8EE8-14E2-8D97-F8B0-89BA253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1644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1031" name="Picture 7" descr="GitHub-Logo – Trust &amp; Safety ...">
            <a:extLst>
              <a:ext uri="{FF2B5EF4-FFF2-40B4-BE49-F238E27FC236}">
                <a16:creationId xmlns:a16="http://schemas.microsoft.com/office/drawing/2014/main" id="{EB2217BB-21C6-99EF-2079-D8E04A3A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2632138"/>
            <a:ext cx="1058880" cy="5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71E44-1753-4DEE-D82E-589DBF58B6F6}"/>
              </a:ext>
            </a:extLst>
          </p:cNvPr>
          <p:cNvSpPr txBox="1"/>
          <p:nvPr/>
        </p:nvSpPr>
        <p:spPr>
          <a:xfrm>
            <a:off x="761802" y="2593886"/>
            <a:ext cx="3966438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The Python script is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>
                <a:hlinkClick r:id="rId4"/>
              </a:rPr>
              <a:t>available on my GitHub repository.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Source Sans Pro</vt:lpstr>
      <vt:lpstr>Wingdings</vt:lpstr>
      <vt:lpstr>Office Theme</vt:lpstr>
      <vt:lpstr>Predicting A&amp;E Demand in  Peterborough and Huntingdon to 2040</vt:lpstr>
      <vt:lpstr>What makes a Forecasting model “successful”?</vt:lpstr>
      <vt:lpstr>PowerPoint Presentation</vt:lpstr>
      <vt:lpstr>Forecasting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Fabietti</dc:creator>
  <cp:lastModifiedBy>Marcos Fabietti</cp:lastModifiedBy>
  <cp:revision>95</cp:revision>
  <dcterms:created xsi:type="dcterms:W3CDTF">2025-01-20T15:15:23Z</dcterms:created>
  <dcterms:modified xsi:type="dcterms:W3CDTF">2025-01-26T14:54:04Z</dcterms:modified>
</cp:coreProperties>
</file>