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74" r:id="rId3"/>
    <p:sldId id="269" r:id="rId4"/>
    <p:sldId id="275" r:id="rId5"/>
    <p:sldId id="277" r:id="rId6"/>
    <p:sldId id="279" r:id="rId7"/>
    <p:sldId id="280" r:id="rId8"/>
    <p:sldId id="281" r:id="rId9"/>
    <p:sldId id="268" r:id="rId10"/>
    <p:sldId id="258" r:id="rId11"/>
    <p:sldId id="262" r:id="rId12"/>
    <p:sldId id="270" r:id="rId13"/>
    <p:sldId id="282" r:id="rId14"/>
    <p:sldId id="263" r:id="rId15"/>
    <p:sldId id="261" r:id="rId16"/>
    <p:sldId id="260" r:id="rId17"/>
    <p:sldId id="265" r:id="rId18"/>
    <p:sldId id="264" r:id="rId19"/>
    <p:sldId id="285" r:id="rId20"/>
    <p:sldId id="272" r:id="rId21"/>
    <p:sldId id="286" r:id="rId22"/>
    <p:sldId id="273" r:id="rId23"/>
    <p:sldId id="267" r:id="rId24"/>
    <p:sldId id="266"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nacio" initials="I" lastIdx="2" clrIdx="0">
    <p:extLst>
      <p:ext uri="{19B8F6BF-5375-455C-9EA6-DF929625EA0E}">
        <p15:presenceInfo xmlns:p15="http://schemas.microsoft.com/office/powerpoint/2012/main" userId="Ignac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8" autoAdjust="0"/>
    <p:restoredTop sz="61437" autoAdjust="0"/>
  </p:normalViewPr>
  <p:slideViewPr>
    <p:cSldViewPr snapToGrid="0">
      <p:cViewPr varScale="1">
        <p:scale>
          <a:sx n="56" d="100"/>
          <a:sy n="56" d="100"/>
        </p:scale>
        <p:origin x="1548"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74D39-F5DF-4170-9E8A-5240C229D03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ES"/>
        </a:p>
      </dgm:t>
    </dgm:pt>
    <dgm:pt modelId="{C3637F9B-0F5E-4C35-8AF0-B88E1D37A85C}">
      <dgm:prSet phldrT="[Texto]"/>
      <dgm:spPr/>
      <dgm:t>
        <a:bodyPr/>
        <a:lstStyle/>
        <a:p>
          <a:r>
            <a:rPr lang="es-ES" dirty="0" err="1" smtClean="0"/>
            <a:t>Area</a:t>
          </a:r>
          <a:endParaRPr lang="es-ES" dirty="0"/>
        </a:p>
      </dgm:t>
    </dgm:pt>
    <dgm:pt modelId="{F55E9484-BBBB-417E-953F-DD748FFA42A6}" type="parTrans" cxnId="{4A7C8CA6-0BB3-4FD1-85D3-4FB17B5D6BD5}">
      <dgm:prSet/>
      <dgm:spPr/>
      <dgm:t>
        <a:bodyPr/>
        <a:lstStyle/>
        <a:p>
          <a:endParaRPr lang="es-ES"/>
        </a:p>
      </dgm:t>
    </dgm:pt>
    <dgm:pt modelId="{B4F72C94-8A8C-4C8F-9FED-0006D5FFF88E}" type="sibTrans" cxnId="{4A7C8CA6-0BB3-4FD1-85D3-4FB17B5D6BD5}">
      <dgm:prSet/>
      <dgm:spPr/>
      <dgm:t>
        <a:bodyPr/>
        <a:lstStyle/>
        <a:p>
          <a:endParaRPr lang="es-ES"/>
        </a:p>
      </dgm:t>
    </dgm:pt>
    <dgm:pt modelId="{CB5F5682-CDA8-41A1-85EE-AEC244001B0A}">
      <dgm:prSet phldrT="[Texto]"/>
      <dgm:spPr/>
      <dgm:t>
        <a:bodyPr/>
        <a:lstStyle/>
        <a:p>
          <a:r>
            <a:rPr lang="es-ES" dirty="0" smtClean="0"/>
            <a:t>Salud</a:t>
          </a:r>
          <a:endParaRPr lang="es-ES" dirty="0"/>
        </a:p>
      </dgm:t>
    </dgm:pt>
    <dgm:pt modelId="{F29417C9-C7C5-4DA7-B528-1D6CCE689DFE}" type="parTrans" cxnId="{AC772945-054B-4270-BCE9-7EC970CADDF0}">
      <dgm:prSet/>
      <dgm:spPr/>
      <dgm:t>
        <a:bodyPr/>
        <a:lstStyle/>
        <a:p>
          <a:endParaRPr lang="es-ES"/>
        </a:p>
      </dgm:t>
    </dgm:pt>
    <dgm:pt modelId="{1D2B29A8-E77F-4A9C-B50B-EE7EBFABCB52}" type="sibTrans" cxnId="{AC772945-054B-4270-BCE9-7EC970CADDF0}">
      <dgm:prSet/>
      <dgm:spPr/>
      <dgm:t>
        <a:bodyPr/>
        <a:lstStyle/>
        <a:p>
          <a:endParaRPr lang="es-ES"/>
        </a:p>
      </dgm:t>
    </dgm:pt>
    <dgm:pt modelId="{B4431B8E-B048-4E3E-82AF-E1C068372DEB}">
      <dgm:prSet phldrT="[Texto]"/>
      <dgm:spPr/>
      <dgm:t>
        <a:bodyPr/>
        <a:lstStyle/>
        <a:p>
          <a:r>
            <a:rPr lang="es-ES" dirty="0" smtClean="0"/>
            <a:t>Trabajos Previos</a:t>
          </a:r>
          <a:endParaRPr lang="es-ES" dirty="0"/>
        </a:p>
      </dgm:t>
    </dgm:pt>
    <dgm:pt modelId="{39D2151A-257D-4681-875F-C8AE7927AE64}" type="parTrans" cxnId="{EC592295-C788-4327-B457-02839417CF51}">
      <dgm:prSet/>
      <dgm:spPr/>
      <dgm:t>
        <a:bodyPr/>
        <a:lstStyle/>
        <a:p>
          <a:endParaRPr lang="es-ES"/>
        </a:p>
      </dgm:t>
    </dgm:pt>
    <dgm:pt modelId="{E9E8E9FB-06B8-4947-BD1E-513162591E7F}" type="sibTrans" cxnId="{EC592295-C788-4327-B457-02839417CF51}">
      <dgm:prSet/>
      <dgm:spPr/>
      <dgm:t>
        <a:bodyPr/>
        <a:lstStyle/>
        <a:p>
          <a:endParaRPr lang="es-ES"/>
        </a:p>
      </dgm:t>
    </dgm:pt>
    <dgm:pt modelId="{99DE3F4C-A77D-4F8A-A136-D713CD701ECB}">
      <dgm:prSet phldrT="[Texto]"/>
      <dgm:spPr/>
      <dgm:t>
        <a:bodyPr/>
        <a:lstStyle/>
        <a:p>
          <a:r>
            <a:rPr lang="es-ES" dirty="0" smtClean="0"/>
            <a:t>Métodos</a:t>
          </a:r>
          <a:endParaRPr lang="es-ES" dirty="0"/>
        </a:p>
      </dgm:t>
    </dgm:pt>
    <dgm:pt modelId="{EBB53BE1-394B-486A-9CC4-FE9B6DA1229D}" type="parTrans" cxnId="{8800BC66-923A-4447-B91E-8A225FD1D1AA}">
      <dgm:prSet/>
      <dgm:spPr/>
      <dgm:t>
        <a:bodyPr/>
        <a:lstStyle/>
        <a:p>
          <a:endParaRPr lang="es-ES"/>
        </a:p>
      </dgm:t>
    </dgm:pt>
    <dgm:pt modelId="{4317940C-DD4A-45CC-BBBD-930EDEC2E68B}" type="sibTrans" cxnId="{8800BC66-923A-4447-B91E-8A225FD1D1AA}">
      <dgm:prSet/>
      <dgm:spPr/>
      <dgm:t>
        <a:bodyPr/>
        <a:lstStyle/>
        <a:p>
          <a:endParaRPr lang="es-ES"/>
        </a:p>
      </dgm:t>
    </dgm:pt>
    <dgm:pt modelId="{7049EA1A-6CB5-488A-B868-B5EFA62C01F8}">
      <dgm:prSet phldrT="[Texto]"/>
      <dgm:spPr/>
      <dgm:t>
        <a:bodyPr/>
        <a:lstStyle/>
        <a:p>
          <a:r>
            <a:rPr lang="es-ES" dirty="0" smtClean="0"/>
            <a:t>Herramientas</a:t>
          </a:r>
          <a:endParaRPr lang="es-ES" dirty="0"/>
        </a:p>
      </dgm:t>
    </dgm:pt>
    <dgm:pt modelId="{1E412679-A543-4AC7-9B1E-8F5CD7F472EC}" type="parTrans" cxnId="{A24CB16F-E465-414F-85DF-E4E28DD495C7}">
      <dgm:prSet/>
      <dgm:spPr/>
      <dgm:t>
        <a:bodyPr/>
        <a:lstStyle/>
        <a:p>
          <a:endParaRPr lang="es-ES"/>
        </a:p>
      </dgm:t>
    </dgm:pt>
    <dgm:pt modelId="{CE4626AE-6BEC-4AEF-9FFB-EE7CEEBD4B60}" type="sibTrans" cxnId="{A24CB16F-E465-414F-85DF-E4E28DD495C7}">
      <dgm:prSet/>
      <dgm:spPr/>
      <dgm:t>
        <a:bodyPr/>
        <a:lstStyle/>
        <a:p>
          <a:endParaRPr lang="es-ES"/>
        </a:p>
      </dgm:t>
    </dgm:pt>
    <dgm:pt modelId="{496C9FD8-CB82-486C-A375-83C6D4A55767}">
      <dgm:prSet phldrT="[Texto]"/>
      <dgm:spPr/>
      <dgm:t>
        <a:bodyPr/>
        <a:lstStyle/>
        <a:p>
          <a:r>
            <a:rPr lang="es-ES" dirty="0" err="1" smtClean="0"/>
            <a:t>Deeplearning</a:t>
          </a:r>
          <a:endParaRPr lang="es-ES" dirty="0"/>
        </a:p>
      </dgm:t>
    </dgm:pt>
    <dgm:pt modelId="{EEA7F017-0C33-4E6F-83CC-16957ED3E4ED}" type="parTrans" cxnId="{889956A1-0C25-4C89-B8EA-B87C022DCDC6}">
      <dgm:prSet/>
      <dgm:spPr/>
      <dgm:t>
        <a:bodyPr/>
        <a:lstStyle/>
        <a:p>
          <a:endParaRPr lang="es-ES"/>
        </a:p>
      </dgm:t>
    </dgm:pt>
    <dgm:pt modelId="{5546628B-6462-4A58-9B41-B5977B0BFF70}" type="sibTrans" cxnId="{889956A1-0C25-4C89-B8EA-B87C022DCDC6}">
      <dgm:prSet/>
      <dgm:spPr/>
      <dgm:t>
        <a:bodyPr/>
        <a:lstStyle/>
        <a:p>
          <a:endParaRPr lang="es-ES"/>
        </a:p>
      </dgm:t>
    </dgm:pt>
    <dgm:pt modelId="{99E99A85-28E6-45B7-88D7-F3D4413BD8DC}">
      <dgm:prSet phldrT="[Texto]"/>
      <dgm:spPr/>
      <dgm:t>
        <a:bodyPr/>
        <a:lstStyle/>
        <a:p>
          <a:endParaRPr lang="es-ES" dirty="0"/>
        </a:p>
      </dgm:t>
    </dgm:pt>
    <dgm:pt modelId="{509B4F1F-289D-440A-A698-1BA63664AF2D}" type="parTrans" cxnId="{53D35F2C-9727-4B36-85E7-4F97E99636C9}">
      <dgm:prSet/>
      <dgm:spPr/>
      <dgm:t>
        <a:bodyPr/>
        <a:lstStyle/>
        <a:p>
          <a:endParaRPr lang="es-ES"/>
        </a:p>
      </dgm:t>
    </dgm:pt>
    <dgm:pt modelId="{3CF97D55-68BC-41BC-8255-9102B3C10051}" type="sibTrans" cxnId="{53D35F2C-9727-4B36-85E7-4F97E99636C9}">
      <dgm:prSet/>
      <dgm:spPr/>
      <dgm:t>
        <a:bodyPr/>
        <a:lstStyle/>
        <a:p>
          <a:endParaRPr lang="es-ES"/>
        </a:p>
      </dgm:t>
    </dgm:pt>
    <dgm:pt modelId="{D60BE12A-FE22-4537-B7EA-38D96112BEC9}">
      <dgm:prSet phldrT="[Texto]"/>
      <dgm:spPr/>
      <dgm:t>
        <a:bodyPr/>
        <a:lstStyle/>
        <a:p>
          <a:endParaRPr lang="es-ES" dirty="0"/>
        </a:p>
      </dgm:t>
    </dgm:pt>
    <dgm:pt modelId="{54AE6DAD-28D7-428B-80C9-5AB35DB4645B}" type="parTrans" cxnId="{83725AE1-CBB3-4627-9B16-5C43B9B26AF1}">
      <dgm:prSet/>
      <dgm:spPr/>
      <dgm:t>
        <a:bodyPr/>
        <a:lstStyle/>
        <a:p>
          <a:endParaRPr lang="es-ES"/>
        </a:p>
      </dgm:t>
    </dgm:pt>
    <dgm:pt modelId="{89A9B56A-BFB8-401A-AEEE-FED12BD4E594}" type="sibTrans" cxnId="{83725AE1-CBB3-4627-9B16-5C43B9B26AF1}">
      <dgm:prSet/>
      <dgm:spPr/>
      <dgm:t>
        <a:bodyPr/>
        <a:lstStyle/>
        <a:p>
          <a:endParaRPr lang="es-ES"/>
        </a:p>
      </dgm:t>
    </dgm:pt>
    <dgm:pt modelId="{A4C5F5ED-2754-4D73-8FCC-B27DAC770525}">
      <dgm:prSet/>
      <dgm:spPr/>
      <dgm:t>
        <a:bodyPr/>
        <a:lstStyle/>
        <a:p>
          <a:r>
            <a:rPr lang="es-ES" dirty="0" smtClean="0"/>
            <a:t>Modelo </a:t>
          </a:r>
          <a:r>
            <a:rPr lang="es-ES" dirty="0" err="1" smtClean="0"/>
            <a:t>Predictorio</a:t>
          </a:r>
          <a:endParaRPr lang="es-ES" dirty="0"/>
        </a:p>
      </dgm:t>
    </dgm:pt>
    <dgm:pt modelId="{DFD9EF39-4081-4D51-A664-4CAD002A923C}" type="parTrans" cxnId="{2F2CB3EF-6EBB-47FC-801A-521571D7A492}">
      <dgm:prSet/>
      <dgm:spPr/>
      <dgm:t>
        <a:bodyPr/>
        <a:lstStyle/>
        <a:p>
          <a:endParaRPr lang="es-ES"/>
        </a:p>
      </dgm:t>
    </dgm:pt>
    <dgm:pt modelId="{D4F9682D-5EFC-4B96-9E70-83E11A679201}" type="sibTrans" cxnId="{2F2CB3EF-6EBB-47FC-801A-521571D7A492}">
      <dgm:prSet/>
      <dgm:spPr/>
      <dgm:t>
        <a:bodyPr/>
        <a:lstStyle/>
        <a:p>
          <a:endParaRPr lang="es-ES"/>
        </a:p>
      </dgm:t>
    </dgm:pt>
    <dgm:pt modelId="{90530FA4-1F77-4B98-A349-C046E3F5A21A}">
      <dgm:prSet custT="1"/>
      <dgm:spPr/>
      <dgm:t>
        <a:bodyPr/>
        <a:lstStyle/>
        <a:p>
          <a:r>
            <a:rPr lang="es-ES" sz="2400" baseline="0" dirty="0" smtClean="0"/>
            <a:t>DATOS</a:t>
          </a:r>
          <a:endParaRPr lang="es-ES" sz="2400" baseline="0" dirty="0"/>
        </a:p>
      </dgm:t>
    </dgm:pt>
    <dgm:pt modelId="{2344F4EF-4140-4F39-95A1-E47BCCF8FF18}" type="parTrans" cxnId="{994505B2-800A-4CE7-AD42-EC1369AD97B7}">
      <dgm:prSet/>
      <dgm:spPr/>
      <dgm:t>
        <a:bodyPr/>
        <a:lstStyle/>
        <a:p>
          <a:endParaRPr lang="es-ES"/>
        </a:p>
      </dgm:t>
    </dgm:pt>
    <dgm:pt modelId="{9A5ED5A3-E474-42A0-B468-8B3E37458C98}" type="sibTrans" cxnId="{994505B2-800A-4CE7-AD42-EC1369AD97B7}">
      <dgm:prSet/>
      <dgm:spPr/>
      <dgm:t>
        <a:bodyPr/>
        <a:lstStyle/>
        <a:p>
          <a:endParaRPr lang="es-ES"/>
        </a:p>
      </dgm:t>
    </dgm:pt>
    <dgm:pt modelId="{482504AC-3181-4CD9-87E6-DE7AD35607A0}">
      <dgm:prSet/>
      <dgm:spPr/>
      <dgm:t>
        <a:bodyPr/>
        <a:lstStyle/>
        <a:p>
          <a:r>
            <a:rPr lang="es-ES" smtClean="0"/>
            <a:t>Necesidad</a:t>
          </a:r>
          <a:endParaRPr lang="es-ES" dirty="0"/>
        </a:p>
      </dgm:t>
    </dgm:pt>
    <dgm:pt modelId="{BD2C6C0C-67CD-40AA-8D2D-8DB2AD3F802B}" type="parTrans" cxnId="{5EA37FD6-9DFA-4044-91E2-96A881DB5468}">
      <dgm:prSet/>
      <dgm:spPr/>
      <dgm:t>
        <a:bodyPr/>
        <a:lstStyle/>
        <a:p>
          <a:endParaRPr lang="es-ES"/>
        </a:p>
      </dgm:t>
    </dgm:pt>
    <dgm:pt modelId="{5029FEFB-B9FF-4E8C-BE5C-66C0CEAF3B83}" type="sibTrans" cxnId="{5EA37FD6-9DFA-4044-91E2-96A881DB5468}">
      <dgm:prSet/>
      <dgm:spPr/>
      <dgm:t>
        <a:bodyPr/>
        <a:lstStyle/>
        <a:p>
          <a:endParaRPr lang="es-ES"/>
        </a:p>
      </dgm:t>
    </dgm:pt>
    <dgm:pt modelId="{ECC83E0F-D9DC-4711-85F6-B6163A997E44}">
      <dgm:prSet/>
      <dgm:spPr/>
      <dgm:t>
        <a:bodyPr/>
        <a:lstStyle/>
        <a:p>
          <a:r>
            <a:rPr lang="es-ES" smtClean="0"/>
            <a:t>Sistemas automáticos de Detección</a:t>
          </a:r>
          <a:endParaRPr lang="es-ES"/>
        </a:p>
      </dgm:t>
    </dgm:pt>
    <dgm:pt modelId="{F19771F8-FF27-4DE7-9767-DDB25E59DBBA}" type="parTrans" cxnId="{A8B7CB04-82EB-466D-BC5F-18E0A2EBD786}">
      <dgm:prSet/>
      <dgm:spPr/>
      <dgm:t>
        <a:bodyPr/>
        <a:lstStyle/>
        <a:p>
          <a:endParaRPr lang="es-ES"/>
        </a:p>
      </dgm:t>
    </dgm:pt>
    <dgm:pt modelId="{04229731-8CC1-4C53-9A36-035D5919878D}" type="sibTrans" cxnId="{A8B7CB04-82EB-466D-BC5F-18E0A2EBD786}">
      <dgm:prSet/>
      <dgm:spPr/>
      <dgm:t>
        <a:bodyPr/>
        <a:lstStyle/>
        <a:p>
          <a:endParaRPr lang="es-ES"/>
        </a:p>
      </dgm:t>
    </dgm:pt>
    <dgm:pt modelId="{6A2F14C1-B6C6-47CE-AEDF-219A3158CE2C}">
      <dgm:prSet/>
      <dgm:spPr/>
      <dgm:t>
        <a:bodyPr/>
        <a:lstStyle/>
        <a:p>
          <a:endParaRPr lang="es-ES"/>
        </a:p>
      </dgm:t>
    </dgm:pt>
    <dgm:pt modelId="{C1B9170D-E6F1-4C3C-ABEE-705ABB807088}" type="parTrans" cxnId="{31FEA196-0C3B-4F47-B376-AC548FB61CA9}">
      <dgm:prSet/>
      <dgm:spPr/>
      <dgm:t>
        <a:bodyPr/>
        <a:lstStyle/>
        <a:p>
          <a:endParaRPr lang="es-ES"/>
        </a:p>
      </dgm:t>
    </dgm:pt>
    <dgm:pt modelId="{2EAA5FE4-37EC-4123-8417-20F6129A662F}" type="sibTrans" cxnId="{31FEA196-0C3B-4F47-B376-AC548FB61CA9}">
      <dgm:prSet/>
      <dgm:spPr/>
      <dgm:t>
        <a:bodyPr/>
        <a:lstStyle/>
        <a:p>
          <a:endParaRPr lang="es-ES"/>
        </a:p>
      </dgm:t>
    </dgm:pt>
    <dgm:pt modelId="{AE5EED9D-3EDC-49E7-9275-0EE78A7C9D3D}">
      <dgm:prSet phldrT="[Texto]"/>
      <dgm:spPr/>
      <dgm:t>
        <a:bodyPr/>
        <a:lstStyle/>
        <a:p>
          <a:r>
            <a:rPr lang="es-ES" dirty="0" smtClean="0"/>
            <a:t>Datos</a:t>
          </a:r>
          <a:endParaRPr lang="es-ES" dirty="0"/>
        </a:p>
      </dgm:t>
    </dgm:pt>
    <dgm:pt modelId="{2650765D-53D0-4C89-9D24-66237F6AA26F}" type="parTrans" cxnId="{35EB817B-FFCB-4493-B8A4-B9DC06D4EF06}">
      <dgm:prSet/>
      <dgm:spPr/>
      <dgm:t>
        <a:bodyPr/>
        <a:lstStyle/>
        <a:p>
          <a:endParaRPr lang="es-ES"/>
        </a:p>
      </dgm:t>
    </dgm:pt>
    <dgm:pt modelId="{63A5069E-E9B9-48E9-B735-6C9C19E2FDCC}" type="sibTrans" cxnId="{35EB817B-FFCB-4493-B8A4-B9DC06D4EF06}">
      <dgm:prSet/>
      <dgm:spPr/>
      <dgm:t>
        <a:bodyPr/>
        <a:lstStyle/>
        <a:p>
          <a:endParaRPr lang="es-ES"/>
        </a:p>
      </dgm:t>
    </dgm:pt>
    <dgm:pt modelId="{49FFF288-B495-4455-9A88-8B3237B49D27}">
      <dgm:prSet phldrT="[Texto]"/>
      <dgm:spPr/>
      <dgm:t>
        <a:bodyPr/>
        <a:lstStyle/>
        <a:p>
          <a:r>
            <a:rPr lang="es-ES" dirty="0" err="1" smtClean="0"/>
            <a:t>Benchmark</a:t>
          </a:r>
          <a:endParaRPr lang="es-ES" dirty="0"/>
        </a:p>
      </dgm:t>
    </dgm:pt>
    <dgm:pt modelId="{A3F51B71-E5BE-477A-ADDD-029616015F7F}" type="parTrans" cxnId="{8CA44977-0DCE-4408-ACC3-542AB6D4EC2E}">
      <dgm:prSet/>
      <dgm:spPr/>
      <dgm:t>
        <a:bodyPr/>
        <a:lstStyle/>
        <a:p>
          <a:endParaRPr lang="es-ES"/>
        </a:p>
      </dgm:t>
    </dgm:pt>
    <dgm:pt modelId="{E08DEC61-3CD0-40CC-9308-8F5F06F3F828}" type="sibTrans" cxnId="{8CA44977-0DCE-4408-ACC3-542AB6D4EC2E}">
      <dgm:prSet/>
      <dgm:spPr/>
      <dgm:t>
        <a:bodyPr/>
        <a:lstStyle/>
        <a:p>
          <a:endParaRPr lang="es-ES"/>
        </a:p>
      </dgm:t>
    </dgm:pt>
    <dgm:pt modelId="{5327A090-26E8-4998-8D9D-6134D3A3F72B}" type="pres">
      <dgm:prSet presAssocID="{AC974D39-F5DF-4170-9E8A-5240C229D030}" presName="linearFlow" presStyleCnt="0">
        <dgm:presLayoutVars>
          <dgm:dir/>
          <dgm:animLvl val="lvl"/>
          <dgm:resizeHandles val="exact"/>
        </dgm:presLayoutVars>
      </dgm:prSet>
      <dgm:spPr/>
      <dgm:t>
        <a:bodyPr/>
        <a:lstStyle/>
        <a:p>
          <a:endParaRPr lang="es-ES"/>
        </a:p>
      </dgm:t>
    </dgm:pt>
    <dgm:pt modelId="{8D0F7AF3-CE48-442E-B267-E73F94F21D3E}" type="pres">
      <dgm:prSet presAssocID="{C3637F9B-0F5E-4C35-8AF0-B88E1D37A85C}" presName="composite" presStyleCnt="0"/>
      <dgm:spPr/>
    </dgm:pt>
    <dgm:pt modelId="{91AC0A5F-C5E1-4412-823E-D2F6113900B3}" type="pres">
      <dgm:prSet presAssocID="{C3637F9B-0F5E-4C35-8AF0-B88E1D37A85C}" presName="parTx" presStyleLbl="node1" presStyleIdx="0" presStyleCnt="5">
        <dgm:presLayoutVars>
          <dgm:chMax val="0"/>
          <dgm:chPref val="0"/>
          <dgm:bulletEnabled val="1"/>
        </dgm:presLayoutVars>
      </dgm:prSet>
      <dgm:spPr/>
      <dgm:t>
        <a:bodyPr/>
        <a:lstStyle/>
        <a:p>
          <a:endParaRPr lang="es-ES"/>
        </a:p>
      </dgm:t>
    </dgm:pt>
    <dgm:pt modelId="{E0BE0433-3CB2-4340-A2EB-24A1286C209E}" type="pres">
      <dgm:prSet presAssocID="{C3637F9B-0F5E-4C35-8AF0-B88E1D37A85C}" presName="parSh" presStyleLbl="node1" presStyleIdx="0" presStyleCnt="5"/>
      <dgm:spPr/>
      <dgm:t>
        <a:bodyPr/>
        <a:lstStyle/>
        <a:p>
          <a:endParaRPr lang="es-ES"/>
        </a:p>
      </dgm:t>
    </dgm:pt>
    <dgm:pt modelId="{B6BC56F3-14A5-434E-8291-FAB2C33C14B1}" type="pres">
      <dgm:prSet presAssocID="{C3637F9B-0F5E-4C35-8AF0-B88E1D37A85C}" presName="desTx" presStyleLbl="fgAcc1" presStyleIdx="0" presStyleCnt="5">
        <dgm:presLayoutVars>
          <dgm:bulletEnabled val="1"/>
        </dgm:presLayoutVars>
      </dgm:prSet>
      <dgm:spPr/>
      <dgm:t>
        <a:bodyPr/>
        <a:lstStyle/>
        <a:p>
          <a:endParaRPr lang="es-ES"/>
        </a:p>
      </dgm:t>
    </dgm:pt>
    <dgm:pt modelId="{50E211B8-C61A-4E6F-89EE-8CC1E7FD1EE0}" type="pres">
      <dgm:prSet presAssocID="{B4F72C94-8A8C-4C8F-9FED-0006D5FFF88E}" presName="sibTrans" presStyleLbl="sibTrans2D1" presStyleIdx="0" presStyleCnt="4"/>
      <dgm:spPr/>
      <dgm:t>
        <a:bodyPr/>
        <a:lstStyle/>
        <a:p>
          <a:endParaRPr lang="es-ES"/>
        </a:p>
      </dgm:t>
    </dgm:pt>
    <dgm:pt modelId="{183A4785-E3EC-42B8-BAC3-EBD20401FE5D}" type="pres">
      <dgm:prSet presAssocID="{B4F72C94-8A8C-4C8F-9FED-0006D5FFF88E}" presName="connTx" presStyleLbl="sibTrans2D1" presStyleIdx="0" presStyleCnt="4"/>
      <dgm:spPr/>
      <dgm:t>
        <a:bodyPr/>
        <a:lstStyle/>
        <a:p>
          <a:endParaRPr lang="es-ES"/>
        </a:p>
      </dgm:t>
    </dgm:pt>
    <dgm:pt modelId="{BB4B63D5-41DF-47FB-BF8E-22E4F98B766A}" type="pres">
      <dgm:prSet presAssocID="{482504AC-3181-4CD9-87E6-DE7AD35607A0}" presName="composite" presStyleCnt="0"/>
      <dgm:spPr/>
    </dgm:pt>
    <dgm:pt modelId="{18786EDF-B02E-41E8-ADCA-A90AC0761AE2}" type="pres">
      <dgm:prSet presAssocID="{482504AC-3181-4CD9-87E6-DE7AD35607A0}" presName="parTx" presStyleLbl="node1" presStyleIdx="0" presStyleCnt="5">
        <dgm:presLayoutVars>
          <dgm:chMax val="0"/>
          <dgm:chPref val="0"/>
          <dgm:bulletEnabled val="1"/>
        </dgm:presLayoutVars>
      </dgm:prSet>
      <dgm:spPr/>
      <dgm:t>
        <a:bodyPr/>
        <a:lstStyle/>
        <a:p>
          <a:endParaRPr lang="es-ES"/>
        </a:p>
      </dgm:t>
    </dgm:pt>
    <dgm:pt modelId="{7E87638C-C2F1-424B-9F4E-FD4CF0651498}" type="pres">
      <dgm:prSet presAssocID="{482504AC-3181-4CD9-87E6-DE7AD35607A0}" presName="parSh" presStyleLbl="node1" presStyleIdx="1" presStyleCnt="5"/>
      <dgm:spPr/>
      <dgm:t>
        <a:bodyPr/>
        <a:lstStyle/>
        <a:p>
          <a:endParaRPr lang="es-ES"/>
        </a:p>
      </dgm:t>
    </dgm:pt>
    <dgm:pt modelId="{3E0CF0E0-67B3-4E71-B632-1888183BEA0C}" type="pres">
      <dgm:prSet presAssocID="{482504AC-3181-4CD9-87E6-DE7AD35607A0}" presName="desTx" presStyleLbl="fgAcc1" presStyleIdx="1" presStyleCnt="5">
        <dgm:presLayoutVars>
          <dgm:bulletEnabled val="1"/>
        </dgm:presLayoutVars>
      </dgm:prSet>
      <dgm:spPr/>
      <dgm:t>
        <a:bodyPr/>
        <a:lstStyle/>
        <a:p>
          <a:endParaRPr lang="es-ES"/>
        </a:p>
      </dgm:t>
    </dgm:pt>
    <dgm:pt modelId="{1FC5DE4D-8415-4542-A059-2BDA8B7497CB}" type="pres">
      <dgm:prSet presAssocID="{5029FEFB-B9FF-4E8C-BE5C-66C0CEAF3B83}" presName="sibTrans" presStyleLbl="sibTrans2D1" presStyleIdx="1" presStyleCnt="4"/>
      <dgm:spPr/>
      <dgm:t>
        <a:bodyPr/>
        <a:lstStyle/>
        <a:p>
          <a:endParaRPr lang="es-ES"/>
        </a:p>
      </dgm:t>
    </dgm:pt>
    <dgm:pt modelId="{77104317-8CD9-4DF2-A4C5-AFBB0D3C5420}" type="pres">
      <dgm:prSet presAssocID="{5029FEFB-B9FF-4E8C-BE5C-66C0CEAF3B83}" presName="connTx" presStyleLbl="sibTrans2D1" presStyleIdx="1" presStyleCnt="4"/>
      <dgm:spPr/>
      <dgm:t>
        <a:bodyPr/>
        <a:lstStyle/>
        <a:p>
          <a:endParaRPr lang="es-ES"/>
        </a:p>
      </dgm:t>
    </dgm:pt>
    <dgm:pt modelId="{FA5ACABD-4100-479C-9DEF-1FF4D3EF4311}" type="pres">
      <dgm:prSet presAssocID="{B4431B8E-B048-4E3E-82AF-E1C068372DEB}" presName="composite" presStyleCnt="0"/>
      <dgm:spPr/>
    </dgm:pt>
    <dgm:pt modelId="{D2C9C846-813C-4431-BC89-F6F451A046E8}" type="pres">
      <dgm:prSet presAssocID="{B4431B8E-B048-4E3E-82AF-E1C068372DEB}" presName="parTx" presStyleLbl="node1" presStyleIdx="1" presStyleCnt="5">
        <dgm:presLayoutVars>
          <dgm:chMax val="0"/>
          <dgm:chPref val="0"/>
          <dgm:bulletEnabled val="1"/>
        </dgm:presLayoutVars>
      </dgm:prSet>
      <dgm:spPr/>
      <dgm:t>
        <a:bodyPr/>
        <a:lstStyle/>
        <a:p>
          <a:endParaRPr lang="es-ES"/>
        </a:p>
      </dgm:t>
    </dgm:pt>
    <dgm:pt modelId="{A6A9731B-3118-476F-A568-B5A727D6EE95}" type="pres">
      <dgm:prSet presAssocID="{B4431B8E-B048-4E3E-82AF-E1C068372DEB}" presName="parSh" presStyleLbl="node1" presStyleIdx="2" presStyleCnt="5"/>
      <dgm:spPr/>
      <dgm:t>
        <a:bodyPr/>
        <a:lstStyle/>
        <a:p>
          <a:endParaRPr lang="es-ES"/>
        </a:p>
      </dgm:t>
    </dgm:pt>
    <dgm:pt modelId="{07E84AC4-8BB2-4B77-82A1-68614707CF27}" type="pres">
      <dgm:prSet presAssocID="{B4431B8E-B048-4E3E-82AF-E1C068372DEB}" presName="desTx" presStyleLbl="fgAcc1" presStyleIdx="2" presStyleCnt="5">
        <dgm:presLayoutVars>
          <dgm:bulletEnabled val="1"/>
        </dgm:presLayoutVars>
      </dgm:prSet>
      <dgm:spPr/>
      <dgm:t>
        <a:bodyPr/>
        <a:lstStyle/>
        <a:p>
          <a:endParaRPr lang="es-ES"/>
        </a:p>
      </dgm:t>
    </dgm:pt>
    <dgm:pt modelId="{453A7882-C75E-4985-A020-BCE9CFEDAC8E}" type="pres">
      <dgm:prSet presAssocID="{E9E8E9FB-06B8-4947-BD1E-513162591E7F}" presName="sibTrans" presStyleLbl="sibTrans2D1" presStyleIdx="2" presStyleCnt="4"/>
      <dgm:spPr/>
      <dgm:t>
        <a:bodyPr/>
        <a:lstStyle/>
        <a:p>
          <a:endParaRPr lang="es-ES"/>
        </a:p>
      </dgm:t>
    </dgm:pt>
    <dgm:pt modelId="{B22587D5-F35B-4206-B9F4-8F177D40A4B8}" type="pres">
      <dgm:prSet presAssocID="{E9E8E9FB-06B8-4947-BD1E-513162591E7F}" presName="connTx" presStyleLbl="sibTrans2D1" presStyleIdx="2" presStyleCnt="4"/>
      <dgm:spPr/>
      <dgm:t>
        <a:bodyPr/>
        <a:lstStyle/>
        <a:p>
          <a:endParaRPr lang="es-ES"/>
        </a:p>
      </dgm:t>
    </dgm:pt>
    <dgm:pt modelId="{3EFC1F0A-A64D-4A19-A63C-78B42C8A0F18}" type="pres">
      <dgm:prSet presAssocID="{7049EA1A-6CB5-488A-B868-B5EFA62C01F8}" presName="composite" presStyleCnt="0"/>
      <dgm:spPr/>
    </dgm:pt>
    <dgm:pt modelId="{7770B6A2-1EAF-455E-B15B-8F1D85E74405}" type="pres">
      <dgm:prSet presAssocID="{7049EA1A-6CB5-488A-B868-B5EFA62C01F8}" presName="parTx" presStyleLbl="node1" presStyleIdx="2" presStyleCnt="5">
        <dgm:presLayoutVars>
          <dgm:chMax val="0"/>
          <dgm:chPref val="0"/>
          <dgm:bulletEnabled val="1"/>
        </dgm:presLayoutVars>
      </dgm:prSet>
      <dgm:spPr/>
      <dgm:t>
        <a:bodyPr/>
        <a:lstStyle/>
        <a:p>
          <a:endParaRPr lang="es-ES"/>
        </a:p>
      </dgm:t>
    </dgm:pt>
    <dgm:pt modelId="{9E8FBB6A-73A3-4A44-BF64-B6D52BD01999}" type="pres">
      <dgm:prSet presAssocID="{7049EA1A-6CB5-488A-B868-B5EFA62C01F8}" presName="parSh" presStyleLbl="node1" presStyleIdx="3" presStyleCnt="5"/>
      <dgm:spPr/>
      <dgm:t>
        <a:bodyPr/>
        <a:lstStyle/>
        <a:p>
          <a:endParaRPr lang="es-ES"/>
        </a:p>
      </dgm:t>
    </dgm:pt>
    <dgm:pt modelId="{F6D2451F-2E24-44F0-A4A6-D49BD154AFC8}" type="pres">
      <dgm:prSet presAssocID="{7049EA1A-6CB5-488A-B868-B5EFA62C01F8}" presName="desTx" presStyleLbl="fgAcc1" presStyleIdx="3" presStyleCnt="5">
        <dgm:presLayoutVars>
          <dgm:bulletEnabled val="1"/>
        </dgm:presLayoutVars>
      </dgm:prSet>
      <dgm:spPr/>
      <dgm:t>
        <a:bodyPr/>
        <a:lstStyle/>
        <a:p>
          <a:endParaRPr lang="es-ES"/>
        </a:p>
      </dgm:t>
    </dgm:pt>
    <dgm:pt modelId="{4186EBB2-35E0-4F20-B1A8-97048B25F925}" type="pres">
      <dgm:prSet presAssocID="{CE4626AE-6BEC-4AEF-9FFB-EE7CEEBD4B60}" presName="sibTrans" presStyleLbl="sibTrans2D1" presStyleIdx="3" presStyleCnt="4"/>
      <dgm:spPr/>
      <dgm:t>
        <a:bodyPr/>
        <a:lstStyle/>
        <a:p>
          <a:endParaRPr lang="es-ES"/>
        </a:p>
      </dgm:t>
    </dgm:pt>
    <dgm:pt modelId="{F6E22F02-6947-45A5-BE7A-82A75AC35735}" type="pres">
      <dgm:prSet presAssocID="{CE4626AE-6BEC-4AEF-9FFB-EE7CEEBD4B60}" presName="connTx" presStyleLbl="sibTrans2D1" presStyleIdx="3" presStyleCnt="4"/>
      <dgm:spPr/>
      <dgm:t>
        <a:bodyPr/>
        <a:lstStyle/>
        <a:p>
          <a:endParaRPr lang="es-ES"/>
        </a:p>
      </dgm:t>
    </dgm:pt>
    <dgm:pt modelId="{C5E175CB-9C7A-4DE3-8EE4-9BD12C8C1DC6}" type="pres">
      <dgm:prSet presAssocID="{A4C5F5ED-2754-4D73-8FCC-B27DAC770525}" presName="composite" presStyleCnt="0"/>
      <dgm:spPr/>
    </dgm:pt>
    <dgm:pt modelId="{C1870064-36B4-44CD-8706-24D325458011}" type="pres">
      <dgm:prSet presAssocID="{A4C5F5ED-2754-4D73-8FCC-B27DAC770525}" presName="parTx" presStyleLbl="node1" presStyleIdx="3" presStyleCnt="5">
        <dgm:presLayoutVars>
          <dgm:chMax val="0"/>
          <dgm:chPref val="0"/>
          <dgm:bulletEnabled val="1"/>
        </dgm:presLayoutVars>
      </dgm:prSet>
      <dgm:spPr/>
      <dgm:t>
        <a:bodyPr/>
        <a:lstStyle/>
        <a:p>
          <a:endParaRPr lang="es-ES"/>
        </a:p>
      </dgm:t>
    </dgm:pt>
    <dgm:pt modelId="{997B0D5E-D714-49DE-BBDC-883E3592E005}" type="pres">
      <dgm:prSet presAssocID="{A4C5F5ED-2754-4D73-8FCC-B27DAC770525}" presName="parSh" presStyleLbl="node1" presStyleIdx="4" presStyleCnt="5" custLinFactNeighborX="2339" custLinFactNeighborY="17499"/>
      <dgm:spPr/>
      <dgm:t>
        <a:bodyPr/>
        <a:lstStyle/>
        <a:p>
          <a:endParaRPr lang="es-ES"/>
        </a:p>
      </dgm:t>
    </dgm:pt>
    <dgm:pt modelId="{543BFFEF-E46E-4A63-B64B-CDCBE2B3AA28}" type="pres">
      <dgm:prSet presAssocID="{A4C5F5ED-2754-4D73-8FCC-B27DAC770525}" presName="desTx" presStyleLbl="fgAcc1" presStyleIdx="4" presStyleCnt="5" custScaleX="116824" custScaleY="155798" custLinFactNeighborX="-6237" custLinFactNeighborY="53443">
        <dgm:presLayoutVars>
          <dgm:bulletEnabled val="1"/>
        </dgm:presLayoutVars>
      </dgm:prSet>
      <dgm:spPr/>
      <dgm:t>
        <a:bodyPr/>
        <a:lstStyle/>
        <a:p>
          <a:endParaRPr lang="es-ES"/>
        </a:p>
      </dgm:t>
    </dgm:pt>
  </dgm:ptLst>
  <dgm:cxnLst>
    <dgm:cxn modelId="{2F2CB3EF-6EBB-47FC-801A-521571D7A492}" srcId="{AC974D39-F5DF-4170-9E8A-5240C229D030}" destId="{A4C5F5ED-2754-4D73-8FCC-B27DAC770525}" srcOrd="4" destOrd="0" parTransId="{DFD9EF39-4081-4D51-A664-4CAD002A923C}" sibTransId="{D4F9682D-5EFC-4B96-9E70-83E11A679201}"/>
    <dgm:cxn modelId="{F4757F3D-33BA-449B-AADF-07B9D5ABDE30}" type="presOf" srcId="{5029FEFB-B9FF-4E8C-BE5C-66C0CEAF3B83}" destId="{77104317-8CD9-4DF2-A4C5-AFBB0D3C5420}" srcOrd="1" destOrd="0" presId="urn:microsoft.com/office/officeart/2005/8/layout/process3"/>
    <dgm:cxn modelId="{0159BD90-8C6B-41E5-B3C1-AE91CD36C533}" type="presOf" srcId="{C3637F9B-0F5E-4C35-8AF0-B88E1D37A85C}" destId="{91AC0A5F-C5E1-4412-823E-D2F6113900B3}" srcOrd="0" destOrd="0" presId="urn:microsoft.com/office/officeart/2005/8/layout/process3"/>
    <dgm:cxn modelId="{35EB817B-FFCB-4493-B8A4-B9DC06D4EF06}" srcId="{B4431B8E-B048-4E3E-82AF-E1C068372DEB}" destId="{AE5EED9D-3EDC-49E7-9275-0EE78A7C9D3D}" srcOrd="1" destOrd="0" parTransId="{2650765D-53D0-4C89-9D24-66237F6AA26F}" sibTransId="{63A5069E-E9B9-48E9-B735-6C9C19E2FDCC}"/>
    <dgm:cxn modelId="{6CEC5B3B-3138-41F5-9996-DD16EE12A259}" type="presOf" srcId="{482504AC-3181-4CD9-87E6-DE7AD35607A0}" destId="{18786EDF-B02E-41E8-ADCA-A90AC0761AE2}" srcOrd="0" destOrd="0" presId="urn:microsoft.com/office/officeart/2005/8/layout/process3"/>
    <dgm:cxn modelId="{B2C740B8-CB36-4DF4-AE8A-ECB91BFB6154}" type="presOf" srcId="{99E99A85-28E6-45B7-88D7-F3D4413BD8DC}" destId="{B6BC56F3-14A5-434E-8291-FAB2C33C14B1}" srcOrd="0" destOrd="1" presId="urn:microsoft.com/office/officeart/2005/8/layout/process3"/>
    <dgm:cxn modelId="{8CA44977-0DCE-4408-ACC3-542AB6D4EC2E}" srcId="{B4431B8E-B048-4E3E-82AF-E1C068372DEB}" destId="{49FFF288-B495-4455-9A88-8B3237B49D27}" srcOrd="2" destOrd="0" parTransId="{A3F51B71-E5BE-477A-ADDD-029616015F7F}" sibTransId="{E08DEC61-3CD0-40CC-9308-8F5F06F3F828}"/>
    <dgm:cxn modelId="{2900A7FD-64F8-41B3-9794-534E6823AEA3}" type="presOf" srcId="{99DE3F4C-A77D-4F8A-A136-D713CD701ECB}" destId="{07E84AC4-8BB2-4B77-82A1-68614707CF27}" srcOrd="0" destOrd="0" presId="urn:microsoft.com/office/officeart/2005/8/layout/process3"/>
    <dgm:cxn modelId="{EC592295-C788-4327-B457-02839417CF51}" srcId="{AC974D39-F5DF-4170-9E8A-5240C229D030}" destId="{B4431B8E-B048-4E3E-82AF-E1C068372DEB}" srcOrd="2" destOrd="0" parTransId="{39D2151A-257D-4681-875F-C8AE7927AE64}" sibTransId="{E9E8E9FB-06B8-4947-BD1E-513162591E7F}"/>
    <dgm:cxn modelId="{9285869D-3BEE-4E4C-AC02-EC6572D4B1D6}" type="presOf" srcId="{E9E8E9FB-06B8-4947-BD1E-513162591E7F}" destId="{453A7882-C75E-4985-A020-BCE9CFEDAC8E}" srcOrd="0" destOrd="0" presId="urn:microsoft.com/office/officeart/2005/8/layout/process3"/>
    <dgm:cxn modelId="{441D9131-2F90-4A5D-B40E-7C49409778D4}" type="presOf" srcId="{E9E8E9FB-06B8-4947-BD1E-513162591E7F}" destId="{B22587D5-F35B-4206-B9F4-8F177D40A4B8}" srcOrd="1" destOrd="0" presId="urn:microsoft.com/office/officeart/2005/8/layout/process3"/>
    <dgm:cxn modelId="{77C095C2-464B-4E82-A124-A86654998DE7}" type="presOf" srcId="{A4C5F5ED-2754-4D73-8FCC-B27DAC770525}" destId="{C1870064-36B4-44CD-8706-24D325458011}" srcOrd="0" destOrd="0" presId="urn:microsoft.com/office/officeart/2005/8/layout/process3"/>
    <dgm:cxn modelId="{A24CB16F-E465-414F-85DF-E4E28DD495C7}" srcId="{AC974D39-F5DF-4170-9E8A-5240C229D030}" destId="{7049EA1A-6CB5-488A-B868-B5EFA62C01F8}" srcOrd="3" destOrd="0" parTransId="{1E412679-A543-4AC7-9B1E-8F5CD7F472EC}" sibTransId="{CE4626AE-6BEC-4AEF-9FFB-EE7CEEBD4B60}"/>
    <dgm:cxn modelId="{1642C982-B0C7-4F6E-BCF8-2029FC81591C}" type="presOf" srcId="{CB5F5682-CDA8-41A1-85EE-AEC244001B0A}" destId="{B6BC56F3-14A5-434E-8291-FAB2C33C14B1}" srcOrd="0" destOrd="0" presId="urn:microsoft.com/office/officeart/2005/8/layout/process3"/>
    <dgm:cxn modelId="{AC772945-054B-4270-BCE9-7EC970CADDF0}" srcId="{C3637F9B-0F5E-4C35-8AF0-B88E1D37A85C}" destId="{CB5F5682-CDA8-41A1-85EE-AEC244001B0A}" srcOrd="0" destOrd="0" parTransId="{F29417C9-C7C5-4DA7-B528-1D6CCE689DFE}" sibTransId="{1D2B29A8-E77F-4A9C-B50B-EE7EBFABCB52}"/>
    <dgm:cxn modelId="{22B94355-B278-48EC-9F87-A77882434352}" type="presOf" srcId="{7049EA1A-6CB5-488A-B868-B5EFA62C01F8}" destId="{9E8FBB6A-73A3-4A44-BF64-B6D52BD01999}" srcOrd="1" destOrd="0" presId="urn:microsoft.com/office/officeart/2005/8/layout/process3"/>
    <dgm:cxn modelId="{31FEA196-0C3B-4F47-B376-AC548FB61CA9}" srcId="{482504AC-3181-4CD9-87E6-DE7AD35607A0}" destId="{6A2F14C1-B6C6-47CE-AEDF-219A3158CE2C}" srcOrd="1" destOrd="0" parTransId="{C1B9170D-E6F1-4C3C-ABEE-705ABB807088}" sibTransId="{2EAA5FE4-37EC-4123-8417-20F6129A662F}"/>
    <dgm:cxn modelId="{8800BC66-923A-4447-B91E-8A225FD1D1AA}" srcId="{B4431B8E-B048-4E3E-82AF-E1C068372DEB}" destId="{99DE3F4C-A77D-4F8A-A136-D713CD701ECB}" srcOrd="0" destOrd="0" parTransId="{EBB53BE1-394B-486A-9CC4-FE9B6DA1229D}" sibTransId="{4317940C-DD4A-45CC-BBBD-930EDEC2E68B}"/>
    <dgm:cxn modelId="{0D8141D3-CBB5-4779-8D1A-10C0B9F66FFD}" type="presOf" srcId="{ECC83E0F-D9DC-4711-85F6-B6163A997E44}" destId="{3E0CF0E0-67B3-4E71-B632-1888183BEA0C}" srcOrd="0" destOrd="0" presId="urn:microsoft.com/office/officeart/2005/8/layout/process3"/>
    <dgm:cxn modelId="{994505B2-800A-4CE7-AD42-EC1369AD97B7}" srcId="{A4C5F5ED-2754-4D73-8FCC-B27DAC770525}" destId="{90530FA4-1F77-4B98-A349-C046E3F5A21A}" srcOrd="0" destOrd="0" parTransId="{2344F4EF-4140-4F39-95A1-E47BCCF8FF18}" sibTransId="{9A5ED5A3-E474-42A0-B468-8B3E37458C98}"/>
    <dgm:cxn modelId="{7FDBB393-5819-4866-BC62-3F4EE7650933}" type="presOf" srcId="{B4F72C94-8A8C-4C8F-9FED-0006D5FFF88E}" destId="{183A4785-E3EC-42B8-BAC3-EBD20401FE5D}" srcOrd="1" destOrd="0" presId="urn:microsoft.com/office/officeart/2005/8/layout/process3"/>
    <dgm:cxn modelId="{0BC25890-4A87-4ED1-ACD1-D9CCB5F94626}" type="presOf" srcId="{AC974D39-F5DF-4170-9E8A-5240C229D030}" destId="{5327A090-26E8-4998-8D9D-6134D3A3F72B}" srcOrd="0" destOrd="0" presId="urn:microsoft.com/office/officeart/2005/8/layout/process3"/>
    <dgm:cxn modelId="{83725AE1-CBB3-4627-9B16-5C43B9B26AF1}" srcId="{C3637F9B-0F5E-4C35-8AF0-B88E1D37A85C}" destId="{D60BE12A-FE22-4537-B7EA-38D96112BEC9}" srcOrd="1" destOrd="0" parTransId="{54AE6DAD-28D7-428B-80C9-5AB35DB4645B}" sibTransId="{89A9B56A-BFB8-401A-AEEE-FED12BD4E594}"/>
    <dgm:cxn modelId="{9A2B8FA6-FA97-4DDC-98B6-4B8183B44E84}" type="presOf" srcId="{B4F72C94-8A8C-4C8F-9FED-0006D5FFF88E}" destId="{50E211B8-C61A-4E6F-89EE-8CC1E7FD1EE0}" srcOrd="0" destOrd="0" presId="urn:microsoft.com/office/officeart/2005/8/layout/process3"/>
    <dgm:cxn modelId="{19A13E38-388E-44A4-B86A-8B07C9A4E7B0}" type="presOf" srcId="{5029FEFB-B9FF-4E8C-BE5C-66C0CEAF3B83}" destId="{1FC5DE4D-8415-4542-A059-2BDA8B7497CB}" srcOrd="0" destOrd="0" presId="urn:microsoft.com/office/officeart/2005/8/layout/process3"/>
    <dgm:cxn modelId="{CBD50534-AF5D-4FB3-8B4C-A0FBA96D2214}" type="presOf" srcId="{90530FA4-1F77-4B98-A349-C046E3F5A21A}" destId="{543BFFEF-E46E-4A63-B64B-CDCBE2B3AA28}" srcOrd="0" destOrd="0" presId="urn:microsoft.com/office/officeart/2005/8/layout/process3"/>
    <dgm:cxn modelId="{C3F3E518-D455-47ED-B9CD-E3CA4573EF76}" type="presOf" srcId="{49FFF288-B495-4455-9A88-8B3237B49D27}" destId="{07E84AC4-8BB2-4B77-82A1-68614707CF27}" srcOrd="0" destOrd="2" presId="urn:microsoft.com/office/officeart/2005/8/layout/process3"/>
    <dgm:cxn modelId="{6D479018-3136-41EE-A7FD-C108D11DCE45}" type="presOf" srcId="{A4C5F5ED-2754-4D73-8FCC-B27DAC770525}" destId="{997B0D5E-D714-49DE-BBDC-883E3592E005}" srcOrd="1" destOrd="0" presId="urn:microsoft.com/office/officeart/2005/8/layout/process3"/>
    <dgm:cxn modelId="{D104BF49-9201-4506-8C5D-232F44557691}" type="presOf" srcId="{482504AC-3181-4CD9-87E6-DE7AD35607A0}" destId="{7E87638C-C2F1-424B-9F4E-FD4CF0651498}" srcOrd="1" destOrd="0" presId="urn:microsoft.com/office/officeart/2005/8/layout/process3"/>
    <dgm:cxn modelId="{5EA37FD6-9DFA-4044-91E2-96A881DB5468}" srcId="{AC974D39-F5DF-4170-9E8A-5240C229D030}" destId="{482504AC-3181-4CD9-87E6-DE7AD35607A0}" srcOrd="1" destOrd="0" parTransId="{BD2C6C0C-67CD-40AA-8D2D-8DB2AD3F802B}" sibTransId="{5029FEFB-B9FF-4E8C-BE5C-66C0CEAF3B83}"/>
    <dgm:cxn modelId="{31210439-4899-49E3-872C-E83BDA149075}" type="presOf" srcId="{D60BE12A-FE22-4537-B7EA-38D96112BEC9}" destId="{B6BC56F3-14A5-434E-8291-FAB2C33C14B1}" srcOrd="0" destOrd="2" presId="urn:microsoft.com/office/officeart/2005/8/layout/process3"/>
    <dgm:cxn modelId="{F40B322A-D252-45FC-8EE1-2D4BDA74E7DD}" type="presOf" srcId="{6A2F14C1-B6C6-47CE-AEDF-219A3158CE2C}" destId="{3E0CF0E0-67B3-4E71-B632-1888183BEA0C}" srcOrd="0" destOrd="1" presId="urn:microsoft.com/office/officeart/2005/8/layout/process3"/>
    <dgm:cxn modelId="{837FF46B-F55F-457B-AB7A-DCBC675A9175}" type="presOf" srcId="{C3637F9B-0F5E-4C35-8AF0-B88E1D37A85C}" destId="{E0BE0433-3CB2-4340-A2EB-24A1286C209E}" srcOrd="1" destOrd="0" presId="urn:microsoft.com/office/officeart/2005/8/layout/process3"/>
    <dgm:cxn modelId="{C1000BF1-BA21-4D0F-825B-25F8A0007179}" type="presOf" srcId="{AE5EED9D-3EDC-49E7-9275-0EE78A7C9D3D}" destId="{07E84AC4-8BB2-4B77-82A1-68614707CF27}" srcOrd="0" destOrd="1" presId="urn:microsoft.com/office/officeart/2005/8/layout/process3"/>
    <dgm:cxn modelId="{746436DA-996B-42FD-BE76-8C1200DEB9AC}" type="presOf" srcId="{CE4626AE-6BEC-4AEF-9FFB-EE7CEEBD4B60}" destId="{F6E22F02-6947-45A5-BE7A-82A75AC35735}" srcOrd="1" destOrd="0" presId="urn:microsoft.com/office/officeart/2005/8/layout/process3"/>
    <dgm:cxn modelId="{41A9BCBE-465C-437B-909C-375BD1FAB909}" type="presOf" srcId="{B4431B8E-B048-4E3E-82AF-E1C068372DEB}" destId="{D2C9C846-813C-4431-BC89-F6F451A046E8}" srcOrd="0" destOrd="0" presId="urn:microsoft.com/office/officeart/2005/8/layout/process3"/>
    <dgm:cxn modelId="{454BE40C-16FF-4923-9733-EF721C68A8B4}" type="presOf" srcId="{B4431B8E-B048-4E3E-82AF-E1C068372DEB}" destId="{A6A9731B-3118-476F-A568-B5A727D6EE95}" srcOrd="1" destOrd="0" presId="urn:microsoft.com/office/officeart/2005/8/layout/process3"/>
    <dgm:cxn modelId="{4A7C8CA6-0BB3-4FD1-85D3-4FB17B5D6BD5}" srcId="{AC974D39-F5DF-4170-9E8A-5240C229D030}" destId="{C3637F9B-0F5E-4C35-8AF0-B88E1D37A85C}" srcOrd="0" destOrd="0" parTransId="{F55E9484-BBBB-417E-953F-DD748FFA42A6}" sibTransId="{B4F72C94-8A8C-4C8F-9FED-0006D5FFF88E}"/>
    <dgm:cxn modelId="{53D35F2C-9727-4B36-85E7-4F97E99636C9}" srcId="{CB5F5682-CDA8-41A1-85EE-AEC244001B0A}" destId="{99E99A85-28E6-45B7-88D7-F3D4413BD8DC}" srcOrd="0" destOrd="0" parTransId="{509B4F1F-289D-440A-A698-1BA63664AF2D}" sibTransId="{3CF97D55-68BC-41BC-8255-9102B3C10051}"/>
    <dgm:cxn modelId="{17653917-EF59-4907-A639-003D10ED2C6F}" type="presOf" srcId="{496C9FD8-CB82-486C-A375-83C6D4A55767}" destId="{F6D2451F-2E24-44F0-A4A6-D49BD154AFC8}" srcOrd="0" destOrd="0" presId="urn:microsoft.com/office/officeart/2005/8/layout/process3"/>
    <dgm:cxn modelId="{889956A1-0C25-4C89-B8EA-B87C022DCDC6}" srcId="{7049EA1A-6CB5-488A-B868-B5EFA62C01F8}" destId="{496C9FD8-CB82-486C-A375-83C6D4A55767}" srcOrd="0" destOrd="0" parTransId="{EEA7F017-0C33-4E6F-83CC-16957ED3E4ED}" sibTransId="{5546628B-6462-4A58-9B41-B5977B0BFF70}"/>
    <dgm:cxn modelId="{936A6F99-B4DF-452C-A0E0-958421F8B1F7}" type="presOf" srcId="{7049EA1A-6CB5-488A-B868-B5EFA62C01F8}" destId="{7770B6A2-1EAF-455E-B15B-8F1D85E74405}" srcOrd="0" destOrd="0" presId="urn:microsoft.com/office/officeart/2005/8/layout/process3"/>
    <dgm:cxn modelId="{4909F760-FC85-4F46-AEB3-5C5069736E95}" type="presOf" srcId="{CE4626AE-6BEC-4AEF-9FFB-EE7CEEBD4B60}" destId="{4186EBB2-35E0-4F20-B1A8-97048B25F925}" srcOrd="0" destOrd="0" presId="urn:microsoft.com/office/officeart/2005/8/layout/process3"/>
    <dgm:cxn modelId="{A8B7CB04-82EB-466D-BC5F-18E0A2EBD786}" srcId="{482504AC-3181-4CD9-87E6-DE7AD35607A0}" destId="{ECC83E0F-D9DC-4711-85F6-B6163A997E44}" srcOrd="0" destOrd="0" parTransId="{F19771F8-FF27-4DE7-9767-DDB25E59DBBA}" sibTransId="{04229731-8CC1-4C53-9A36-035D5919878D}"/>
    <dgm:cxn modelId="{7F667EB3-078B-4979-9DEE-B2390E66B189}" type="presParOf" srcId="{5327A090-26E8-4998-8D9D-6134D3A3F72B}" destId="{8D0F7AF3-CE48-442E-B267-E73F94F21D3E}" srcOrd="0" destOrd="0" presId="urn:microsoft.com/office/officeart/2005/8/layout/process3"/>
    <dgm:cxn modelId="{E8571EDE-F805-498A-BA34-17A97EF4449D}" type="presParOf" srcId="{8D0F7AF3-CE48-442E-B267-E73F94F21D3E}" destId="{91AC0A5F-C5E1-4412-823E-D2F6113900B3}" srcOrd="0" destOrd="0" presId="urn:microsoft.com/office/officeart/2005/8/layout/process3"/>
    <dgm:cxn modelId="{9994228A-4AA7-47E9-AF85-CA4BB2A65F52}" type="presParOf" srcId="{8D0F7AF3-CE48-442E-B267-E73F94F21D3E}" destId="{E0BE0433-3CB2-4340-A2EB-24A1286C209E}" srcOrd="1" destOrd="0" presId="urn:microsoft.com/office/officeart/2005/8/layout/process3"/>
    <dgm:cxn modelId="{AEE1CF42-C115-4DD9-AE8A-D847BB7CC1FD}" type="presParOf" srcId="{8D0F7AF3-CE48-442E-B267-E73F94F21D3E}" destId="{B6BC56F3-14A5-434E-8291-FAB2C33C14B1}" srcOrd="2" destOrd="0" presId="urn:microsoft.com/office/officeart/2005/8/layout/process3"/>
    <dgm:cxn modelId="{09C13562-539B-4962-9944-49137352C8A7}" type="presParOf" srcId="{5327A090-26E8-4998-8D9D-6134D3A3F72B}" destId="{50E211B8-C61A-4E6F-89EE-8CC1E7FD1EE0}" srcOrd="1" destOrd="0" presId="urn:microsoft.com/office/officeart/2005/8/layout/process3"/>
    <dgm:cxn modelId="{4B78A71A-E9CE-43D7-B32D-CE1845AA8E96}" type="presParOf" srcId="{50E211B8-C61A-4E6F-89EE-8CC1E7FD1EE0}" destId="{183A4785-E3EC-42B8-BAC3-EBD20401FE5D}" srcOrd="0" destOrd="0" presId="urn:microsoft.com/office/officeart/2005/8/layout/process3"/>
    <dgm:cxn modelId="{9E59D25F-54AE-47C4-BC8E-01A4A1E6236C}" type="presParOf" srcId="{5327A090-26E8-4998-8D9D-6134D3A3F72B}" destId="{BB4B63D5-41DF-47FB-BF8E-22E4F98B766A}" srcOrd="2" destOrd="0" presId="urn:microsoft.com/office/officeart/2005/8/layout/process3"/>
    <dgm:cxn modelId="{FBB269E8-6741-4A6D-9B63-CFEBD75A8483}" type="presParOf" srcId="{BB4B63D5-41DF-47FB-BF8E-22E4F98B766A}" destId="{18786EDF-B02E-41E8-ADCA-A90AC0761AE2}" srcOrd="0" destOrd="0" presId="urn:microsoft.com/office/officeart/2005/8/layout/process3"/>
    <dgm:cxn modelId="{9F7C32E7-D13C-404F-96AA-894603EEE0DE}" type="presParOf" srcId="{BB4B63D5-41DF-47FB-BF8E-22E4F98B766A}" destId="{7E87638C-C2F1-424B-9F4E-FD4CF0651498}" srcOrd="1" destOrd="0" presId="urn:microsoft.com/office/officeart/2005/8/layout/process3"/>
    <dgm:cxn modelId="{51254181-39A0-459A-8E55-08D7D9C7CFD1}" type="presParOf" srcId="{BB4B63D5-41DF-47FB-BF8E-22E4F98B766A}" destId="{3E0CF0E0-67B3-4E71-B632-1888183BEA0C}" srcOrd="2" destOrd="0" presId="urn:microsoft.com/office/officeart/2005/8/layout/process3"/>
    <dgm:cxn modelId="{8578E3D1-3A50-45FC-8054-33B28119E3D0}" type="presParOf" srcId="{5327A090-26E8-4998-8D9D-6134D3A3F72B}" destId="{1FC5DE4D-8415-4542-A059-2BDA8B7497CB}" srcOrd="3" destOrd="0" presId="urn:microsoft.com/office/officeart/2005/8/layout/process3"/>
    <dgm:cxn modelId="{C8B2A782-A1F9-4B9C-83DD-09CD310EE98F}" type="presParOf" srcId="{1FC5DE4D-8415-4542-A059-2BDA8B7497CB}" destId="{77104317-8CD9-4DF2-A4C5-AFBB0D3C5420}" srcOrd="0" destOrd="0" presId="urn:microsoft.com/office/officeart/2005/8/layout/process3"/>
    <dgm:cxn modelId="{B3585841-460C-4491-A5E2-0A40A448A2D0}" type="presParOf" srcId="{5327A090-26E8-4998-8D9D-6134D3A3F72B}" destId="{FA5ACABD-4100-479C-9DEF-1FF4D3EF4311}" srcOrd="4" destOrd="0" presId="urn:microsoft.com/office/officeart/2005/8/layout/process3"/>
    <dgm:cxn modelId="{A166259A-4CA0-4CA9-827B-0CF44F45CE06}" type="presParOf" srcId="{FA5ACABD-4100-479C-9DEF-1FF4D3EF4311}" destId="{D2C9C846-813C-4431-BC89-F6F451A046E8}" srcOrd="0" destOrd="0" presId="urn:microsoft.com/office/officeart/2005/8/layout/process3"/>
    <dgm:cxn modelId="{971B066C-41B2-423B-9E8C-2CBD9987CA57}" type="presParOf" srcId="{FA5ACABD-4100-479C-9DEF-1FF4D3EF4311}" destId="{A6A9731B-3118-476F-A568-B5A727D6EE95}" srcOrd="1" destOrd="0" presId="urn:microsoft.com/office/officeart/2005/8/layout/process3"/>
    <dgm:cxn modelId="{5E8D3069-3AC7-4376-B4AD-9FFAAC9E6C1A}" type="presParOf" srcId="{FA5ACABD-4100-479C-9DEF-1FF4D3EF4311}" destId="{07E84AC4-8BB2-4B77-82A1-68614707CF27}" srcOrd="2" destOrd="0" presId="urn:microsoft.com/office/officeart/2005/8/layout/process3"/>
    <dgm:cxn modelId="{580DDB6C-0733-405A-AF2D-2F616BB1FF6A}" type="presParOf" srcId="{5327A090-26E8-4998-8D9D-6134D3A3F72B}" destId="{453A7882-C75E-4985-A020-BCE9CFEDAC8E}" srcOrd="5" destOrd="0" presId="urn:microsoft.com/office/officeart/2005/8/layout/process3"/>
    <dgm:cxn modelId="{A148B02C-CDC6-4DFF-AF3C-FBE039908690}" type="presParOf" srcId="{453A7882-C75E-4985-A020-BCE9CFEDAC8E}" destId="{B22587D5-F35B-4206-B9F4-8F177D40A4B8}" srcOrd="0" destOrd="0" presId="urn:microsoft.com/office/officeart/2005/8/layout/process3"/>
    <dgm:cxn modelId="{C0C142F2-B940-4B1C-B0E6-81D65FDF0369}" type="presParOf" srcId="{5327A090-26E8-4998-8D9D-6134D3A3F72B}" destId="{3EFC1F0A-A64D-4A19-A63C-78B42C8A0F18}" srcOrd="6" destOrd="0" presId="urn:microsoft.com/office/officeart/2005/8/layout/process3"/>
    <dgm:cxn modelId="{C2EF378D-3320-4CEC-B9A7-CE240C6526D7}" type="presParOf" srcId="{3EFC1F0A-A64D-4A19-A63C-78B42C8A0F18}" destId="{7770B6A2-1EAF-455E-B15B-8F1D85E74405}" srcOrd="0" destOrd="0" presId="urn:microsoft.com/office/officeart/2005/8/layout/process3"/>
    <dgm:cxn modelId="{E7111CBA-C7C1-4D99-8925-DC12988B33BC}" type="presParOf" srcId="{3EFC1F0A-A64D-4A19-A63C-78B42C8A0F18}" destId="{9E8FBB6A-73A3-4A44-BF64-B6D52BD01999}" srcOrd="1" destOrd="0" presId="urn:microsoft.com/office/officeart/2005/8/layout/process3"/>
    <dgm:cxn modelId="{EB12D73B-4DED-46D6-A410-40AC9F800FF5}" type="presParOf" srcId="{3EFC1F0A-A64D-4A19-A63C-78B42C8A0F18}" destId="{F6D2451F-2E24-44F0-A4A6-D49BD154AFC8}" srcOrd="2" destOrd="0" presId="urn:microsoft.com/office/officeart/2005/8/layout/process3"/>
    <dgm:cxn modelId="{B5C6D2FD-6AC6-44FB-B702-4599EE6A2FF0}" type="presParOf" srcId="{5327A090-26E8-4998-8D9D-6134D3A3F72B}" destId="{4186EBB2-35E0-4F20-B1A8-97048B25F925}" srcOrd="7" destOrd="0" presId="urn:microsoft.com/office/officeart/2005/8/layout/process3"/>
    <dgm:cxn modelId="{FDC6D412-DE0E-4253-A2E7-679259F4A14F}" type="presParOf" srcId="{4186EBB2-35E0-4F20-B1A8-97048B25F925}" destId="{F6E22F02-6947-45A5-BE7A-82A75AC35735}" srcOrd="0" destOrd="0" presId="urn:microsoft.com/office/officeart/2005/8/layout/process3"/>
    <dgm:cxn modelId="{BD3C848E-B0AA-4B4A-9435-2D70DF29A2CF}" type="presParOf" srcId="{5327A090-26E8-4998-8D9D-6134D3A3F72B}" destId="{C5E175CB-9C7A-4DE3-8EE4-9BD12C8C1DC6}" srcOrd="8" destOrd="0" presId="urn:microsoft.com/office/officeart/2005/8/layout/process3"/>
    <dgm:cxn modelId="{67842F5B-F801-47C3-A2F2-56C8C93A7292}" type="presParOf" srcId="{C5E175CB-9C7A-4DE3-8EE4-9BD12C8C1DC6}" destId="{C1870064-36B4-44CD-8706-24D325458011}" srcOrd="0" destOrd="0" presId="urn:microsoft.com/office/officeart/2005/8/layout/process3"/>
    <dgm:cxn modelId="{54E83E12-406B-4687-B72B-D17B6F950D7D}" type="presParOf" srcId="{C5E175CB-9C7A-4DE3-8EE4-9BD12C8C1DC6}" destId="{997B0D5E-D714-49DE-BBDC-883E3592E005}" srcOrd="1" destOrd="0" presId="urn:microsoft.com/office/officeart/2005/8/layout/process3"/>
    <dgm:cxn modelId="{9A67E8E8-BAF8-4AE0-99FD-22307555A417}" type="presParOf" srcId="{C5E175CB-9C7A-4DE3-8EE4-9BD12C8C1DC6}" destId="{543BFFEF-E46E-4A63-B64B-CDCBE2B3AA2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E0433-3CB2-4340-A2EB-24A1286C209E}">
      <dsp:nvSpPr>
        <dsp:cNvPr id="0" name=""/>
        <dsp:cNvSpPr/>
      </dsp:nvSpPr>
      <dsp:spPr>
        <a:xfrm>
          <a:off x="6104" y="1582315"/>
          <a:ext cx="1448398" cy="806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s-ES" sz="1500" kern="1200" dirty="0" err="1" smtClean="0"/>
            <a:t>Area</a:t>
          </a:r>
          <a:endParaRPr lang="es-ES" sz="1500" kern="1200" dirty="0"/>
        </a:p>
      </dsp:txBody>
      <dsp:txXfrm>
        <a:off x="6104" y="1582315"/>
        <a:ext cx="1448398" cy="537914"/>
      </dsp:txXfrm>
    </dsp:sp>
    <dsp:sp modelId="{B6BC56F3-14A5-434E-8291-FAB2C33C14B1}">
      <dsp:nvSpPr>
        <dsp:cNvPr id="0" name=""/>
        <dsp:cNvSpPr/>
      </dsp:nvSpPr>
      <dsp:spPr>
        <a:xfrm>
          <a:off x="302764" y="2120230"/>
          <a:ext cx="1448398" cy="10580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Salud</a:t>
          </a:r>
          <a:endParaRPr lang="es-ES" sz="1500" kern="1200" dirty="0"/>
        </a:p>
        <a:p>
          <a:pPr marL="228600" lvl="2" indent="-114300" algn="l" defTabSz="666750">
            <a:lnSpc>
              <a:spcPct val="90000"/>
            </a:lnSpc>
            <a:spcBef>
              <a:spcPct val="0"/>
            </a:spcBef>
            <a:spcAft>
              <a:spcPct val="15000"/>
            </a:spcAft>
            <a:buChar char="••"/>
          </a:pPr>
          <a:endParaRPr lang="es-ES" sz="1500" kern="1200" dirty="0"/>
        </a:p>
        <a:p>
          <a:pPr marL="114300" lvl="1" indent="-114300" algn="l" defTabSz="666750">
            <a:lnSpc>
              <a:spcPct val="90000"/>
            </a:lnSpc>
            <a:spcBef>
              <a:spcPct val="0"/>
            </a:spcBef>
            <a:spcAft>
              <a:spcPct val="15000"/>
            </a:spcAft>
            <a:buChar char="••"/>
          </a:pPr>
          <a:endParaRPr lang="es-ES" sz="1500" kern="1200" dirty="0"/>
        </a:p>
      </dsp:txBody>
      <dsp:txXfrm>
        <a:off x="333754" y="2151220"/>
        <a:ext cx="1386418" cy="996082"/>
      </dsp:txXfrm>
    </dsp:sp>
    <dsp:sp modelId="{50E211B8-C61A-4E6F-89EE-8CC1E7FD1EE0}">
      <dsp:nvSpPr>
        <dsp:cNvPr id="0" name=""/>
        <dsp:cNvSpPr/>
      </dsp:nvSpPr>
      <dsp:spPr>
        <a:xfrm>
          <a:off x="1674074" y="1670968"/>
          <a:ext cx="465492" cy="360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1674074" y="1743090"/>
        <a:ext cx="357309" cy="216365"/>
      </dsp:txXfrm>
    </dsp:sp>
    <dsp:sp modelId="{7E87638C-C2F1-424B-9F4E-FD4CF0651498}">
      <dsp:nvSpPr>
        <dsp:cNvPr id="0" name=""/>
        <dsp:cNvSpPr/>
      </dsp:nvSpPr>
      <dsp:spPr>
        <a:xfrm>
          <a:off x="2332790" y="1582315"/>
          <a:ext cx="1448398" cy="806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s-ES" sz="1500" kern="1200" smtClean="0"/>
            <a:t>Necesidad</a:t>
          </a:r>
          <a:endParaRPr lang="es-ES" sz="1500" kern="1200" dirty="0"/>
        </a:p>
      </dsp:txBody>
      <dsp:txXfrm>
        <a:off x="2332790" y="1582315"/>
        <a:ext cx="1448398" cy="537914"/>
      </dsp:txXfrm>
    </dsp:sp>
    <dsp:sp modelId="{3E0CF0E0-67B3-4E71-B632-1888183BEA0C}">
      <dsp:nvSpPr>
        <dsp:cNvPr id="0" name=""/>
        <dsp:cNvSpPr/>
      </dsp:nvSpPr>
      <dsp:spPr>
        <a:xfrm>
          <a:off x="2629450" y="2120230"/>
          <a:ext cx="1448398" cy="10580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smtClean="0"/>
            <a:t>Sistemas automáticos de Detección</a:t>
          </a:r>
          <a:endParaRPr lang="es-ES" sz="1500" kern="1200"/>
        </a:p>
        <a:p>
          <a:pPr marL="114300" lvl="1" indent="-114300" algn="l" defTabSz="666750">
            <a:lnSpc>
              <a:spcPct val="90000"/>
            </a:lnSpc>
            <a:spcBef>
              <a:spcPct val="0"/>
            </a:spcBef>
            <a:spcAft>
              <a:spcPct val="15000"/>
            </a:spcAft>
            <a:buChar char="••"/>
          </a:pPr>
          <a:endParaRPr lang="es-ES" sz="1500" kern="1200"/>
        </a:p>
      </dsp:txBody>
      <dsp:txXfrm>
        <a:off x="2660440" y="2151220"/>
        <a:ext cx="1386418" cy="996082"/>
      </dsp:txXfrm>
    </dsp:sp>
    <dsp:sp modelId="{1FC5DE4D-8415-4542-A059-2BDA8B7497CB}">
      <dsp:nvSpPr>
        <dsp:cNvPr id="0" name=""/>
        <dsp:cNvSpPr/>
      </dsp:nvSpPr>
      <dsp:spPr>
        <a:xfrm>
          <a:off x="4000761" y="1670968"/>
          <a:ext cx="465492" cy="360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4000761" y="1743090"/>
        <a:ext cx="357309" cy="216365"/>
      </dsp:txXfrm>
    </dsp:sp>
    <dsp:sp modelId="{A6A9731B-3118-476F-A568-B5A727D6EE95}">
      <dsp:nvSpPr>
        <dsp:cNvPr id="0" name=""/>
        <dsp:cNvSpPr/>
      </dsp:nvSpPr>
      <dsp:spPr>
        <a:xfrm>
          <a:off x="4659477" y="1582315"/>
          <a:ext cx="1448398" cy="806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s-ES" sz="1500" kern="1200" dirty="0" smtClean="0"/>
            <a:t>Trabajos Previos</a:t>
          </a:r>
          <a:endParaRPr lang="es-ES" sz="1500" kern="1200" dirty="0"/>
        </a:p>
      </dsp:txBody>
      <dsp:txXfrm>
        <a:off x="4659477" y="1582315"/>
        <a:ext cx="1448398" cy="537914"/>
      </dsp:txXfrm>
    </dsp:sp>
    <dsp:sp modelId="{07E84AC4-8BB2-4B77-82A1-68614707CF27}">
      <dsp:nvSpPr>
        <dsp:cNvPr id="0" name=""/>
        <dsp:cNvSpPr/>
      </dsp:nvSpPr>
      <dsp:spPr>
        <a:xfrm>
          <a:off x="4956137" y="2120230"/>
          <a:ext cx="1448398" cy="10580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Métodos</a:t>
          </a:r>
          <a:endParaRPr lang="es-ES" sz="1500" kern="1200" dirty="0"/>
        </a:p>
        <a:p>
          <a:pPr marL="114300" lvl="1" indent="-114300" algn="l" defTabSz="666750">
            <a:lnSpc>
              <a:spcPct val="90000"/>
            </a:lnSpc>
            <a:spcBef>
              <a:spcPct val="0"/>
            </a:spcBef>
            <a:spcAft>
              <a:spcPct val="15000"/>
            </a:spcAft>
            <a:buChar char="••"/>
          </a:pPr>
          <a:r>
            <a:rPr lang="es-ES" sz="1500" kern="1200" dirty="0" smtClean="0"/>
            <a:t>Datos</a:t>
          </a:r>
          <a:endParaRPr lang="es-ES" sz="1500" kern="1200" dirty="0"/>
        </a:p>
        <a:p>
          <a:pPr marL="114300" lvl="1" indent="-114300" algn="l" defTabSz="666750">
            <a:lnSpc>
              <a:spcPct val="90000"/>
            </a:lnSpc>
            <a:spcBef>
              <a:spcPct val="0"/>
            </a:spcBef>
            <a:spcAft>
              <a:spcPct val="15000"/>
            </a:spcAft>
            <a:buChar char="••"/>
          </a:pPr>
          <a:r>
            <a:rPr lang="es-ES" sz="1500" kern="1200" dirty="0" err="1" smtClean="0"/>
            <a:t>Benchmark</a:t>
          </a:r>
          <a:endParaRPr lang="es-ES" sz="1500" kern="1200" dirty="0"/>
        </a:p>
      </dsp:txBody>
      <dsp:txXfrm>
        <a:off x="4987127" y="2151220"/>
        <a:ext cx="1386418" cy="996082"/>
      </dsp:txXfrm>
    </dsp:sp>
    <dsp:sp modelId="{453A7882-C75E-4985-A020-BCE9CFEDAC8E}">
      <dsp:nvSpPr>
        <dsp:cNvPr id="0" name=""/>
        <dsp:cNvSpPr/>
      </dsp:nvSpPr>
      <dsp:spPr>
        <a:xfrm>
          <a:off x="6327448" y="1670968"/>
          <a:ext cx="465492" cy="360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6327448" y="1743090"/>
        <a:ext cx="357309" cy="216365"/>
      </dsp:txXfrm>
    </dsp:sp>
    <dsp:sp modelId="{9E8FBB6A-73A3-4A44-BF64-B6D52BD01999}">
      <dsp:nvSpPr>
        <dsp:cNvPr id="0" name=""/>
        <dsp:cNvSpPr/>
      </dsp:nvSpPr>
      <dsp:spPr>
        <a:xfrm>
          <a:off x="6986164" y="1582315"/>
          <a:ext cx="1448398" cy="806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s-ES" sz="1500" kern="1200" dirty="0" smtClean="0"/>
            <a:t>Herramientas</a:t>
          </a:r>
          <a:endParaRPr lang="es-ES" sz="1500" kern="1200" dirty="0"/>
        </a:p>
      </dsp:txBody>
      <dsp:txXfrm>
        <a:off x="6986164" y="1582315"/>
        <a:ext cx="1448398" cy="537914"/>
      </dsp:txXfrm>
    </dsp:sp>
    <dsp:sp modelId="{F6D2451F-2E24-44F0-A4A6-D49BD154AFC8}">
      <dsp:nvSpPr>
        <dsp:cNvPr id="0" name=""/>
        <dsp:cNvSpPr/>
      </dsp:nvSpPr>
      <dsp:spPr>
        <a:xfrm>
          <a:off x="7282824" y="2120230"/>
          <a:ext cx="1448398" cy="10580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err="1" smtClean="0"/>
            <a:t>Deeplearning</a:t>
          </a:r>
          <a:endParaRPr lang="es-ES" sz="1500" kern="1200" dirty="0"/>
        </a:p>
      </dsp:txBody>
      <dsp:txXfrm>
        <a:off x="7313814" y="2151220"/>
        <a:ext cx="1386418" cy="996082"/>
      </dsp:txXfrm>
    </dsp:sp>
    <dsp:sp modelId="{4186EBB2-35E0-4F20-B1A8-97048B25F925}">
      <dsp:nvSpPr>
        <dsp:cNvPr id="0" name=""/>
        <dsp:cNvSpPr/>
      </dsp:nvSpPr>
      <dsp:spPr>
        <a:xfrm rot="21590680">
          <a:off x="8662603" y="1667731"/>
          <a:ext cx="483449" cy="360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8662603" y="1740000"/>
        <a:ext cx="375266" cy="216365"/>
      </dsp:txXfrm>
    </dsp:sp>
    <dsp:sp modelId="{997B0D5E-D714-49DE-BBDC-883E3592E005}">
      <dsp:nvSpPr>
        <dsp:cNvPr id="0" name=""/>
        <dsp:cNvSpPr/>
      </dsp:nvSpPr>
      <dsp:spPr>
        <a:xfrm>
          <a:off x="9346728" y="1575916"/>
          <a:ext cx="1448398" cy="806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s-ES" sz="1500" kern="1200" dirty="0" smtClean="0"/>
            <a:t>Modelo </a:t>
          </a:r>
          <a:r>
            <a:rPr lang="es-ES" sz="1500" kern="1200" dirty="0" err="1" smtClean="0"/>
            <a:t>Predictorio</a:t>
          </a:r>
          <a:endParaRPr lang="es-ES" sz="1500" kern="1200" dirty="0"/>
        </a:p>
      </dsp:txBody>
      <dsp:txXfrm>
        <a:off x="9346728" y="1575916"/>
        <a:ext cx="1448398" cy="537914"/>
      </dsp:txXfrm>
    </dsp:sp>
    <dsp:sp modelId="{543BFFEF-E46E-4A63-B64B-CDCBE2B3AA28}">
      <dsp:nvSpPr>
        <dsp:cNvPr id="0" name=""/>
        <dsp:cNvSpPr/>
      </dsp:nvSpPr>
      <dsp:spPr>
        <a:xfrm>
          <a:off x="9397334" y="2242907"/>
          <a:ext cx="1692077" cy="16484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s-ES" sz="2400" kern="1200" baseline="0" dirty="0" smtClean="0"/>
            <a:t>DATOS</a:t>
          </a:r>
          <a:endParaRPr lang="es-ES" sz="2400" kern="1200" baseline="0" dirty="0"/>
        </a:p>
      </dsp:txBody>
      <dsp:txXfrm>
        <a:off x="9445615" y="2291188"/>
        <a:ext cx="1595515" cy="15518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41B2A-1E8A-48A7-93BA-1486D5F0C2E3}" type="datetimeFigureOut">
              <a:rPr lang="en-US" smtClean="0"/>
              <a:t>5/1/2019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C09C4-1ADB-44F3-8F5F-54723AFAA618}" type="slidenum">
              <a:rPr lang="en-US" smtClean="0"/>
              <a:t>‹Nº›</a:t>
            </a:fld>
            <a:endParaRPr lang="en-US"/>
          </a:p>
        </p:txBody>
      </p:sp>
    </p:spTree>
    <p:extLst>
      <p:ext uri="{BB962C8B-B14F-4D97-AF65-F5344CB8AC3E}">
        <p14:creationId xmlns:p14="http://schemas.microsoft.com/office/powerpoint/2010/main" val="140180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Hola</a:t>
            </a:r>
            <a:r>
              <a:rPr lang="en-US" baseline="0" dirty="0" smtClean="0"/>
              <a:t> a </a:t>
            </a:r>
            <a:r>
              <a:rPr lang="en-US" baseline="0" dirty="0" err="1" smtClean="0"/>
              <a:t>todos</a:t>
            </a:r>
            <a:r>
              <a:rPr lang="en-US" baseline="0" dirty="0" smtClean="0"/>
              <a:t>, </a:t>
            </a:r>
            <a:r>
              <a:rPr lang="en-US" baseline="0" dirty="0" err="1" smtClean="0"/>
              <a:t>bienvenidos</a:t>
            </a:r>
            <a:r>
              <a:rPr lang="en-US" baseline="0" dirty="0" smtClean="0"/>
              <a:t> al </a:t>
            </a:r>
            <a:r>
              <a:rPr lang="en-US" baseline="0" dirty="0" err="1" smtClean="0"/>
              <a:t>seminario</a:t>
            </a:r>
            <a:r>
              <a:rPr lang="en-US" baseline="0" dirty="0" smtClean="0"/>
              <a:t> “</a:t>
            </a:r>
            <a:r>
              <a:rPr lang="es-ES" dirty="0" smtClean="0"/>
              <a:t>utilización de redes pre entrenadas para procesamiento de imágenes”, o como me gusta llamarle, “el</a:t>
            </a:r>
            <a:r>
              <a:rPr lang="es-ES" baseline="0" dirty="0" smtClean="0"/>
              <a:t> </a:t>
            </a:r>
            <a:r>
              <a:rPr lang="es-ES" baseline="0" dirty="0" err="1" smtClean="0"/>
              <a:t>deeplearning</a:t>
            </a:r>
            <a:r>
              <a:rPr lang="es-ES" baseline="0" dirty="0" smtClean="0"/>
              <a:t> de pocos datos”.</a:t>
            </a:r>
            <a:endParaRPr lang="es-ES" dirty="0" smtClean="0"/>
          </a:p>
          <a:p>
            <a:r>
              <a:rPr lang="en-US" baseline="0" dirty="0" smtClean="0"/>
              <a:t>Soy Ignacio </a:t>
            </a:r>
            <a:r>
              <a:rPr lang="es-AR" baseline="0" noProof="0" dirty="0" smtClean="0"/>
              <a:t>Fabietti</a:t>
            </a:r>
            <a:r>
              <a:rPr lang="en-US" baseline="0" dirty="0" smtClean="0"/>
              <a:t>, </a:t>
            </a:r>
            <a:r>
              <a:rPr lang="en-US" baseline="0" dirty="0" err="1" smtClean="0"/>
              <a:t>ingeniero</a:t>
            </a:r>
            <a:r>
              <a:rPr lang="en-US" baseline="0" dirty="0" smtClean="0"/>
              <a:t> </a:t>
            </a:r>
            <a:r>
              <a:rPr lang="en-US" baseline="0" dirty="0" err="1" smtClean="0"/>
              <a:t>biomedico</a:t>
            </a:r>
            <a:r>
              <a:rPr lang="en-US" baseline="0" dirty="0" smtClean="0"/>
              <a:t> </a:t>
            </a:r>
            <a:r>
              <a:rPr lang="en-US" baseline="0" dirty="0" err="1" smtClean="0"/>
              <a:t>en</a:t>
            </a:r>
            <a:r>
              <a:rPr lang="en-US" baseline="0" dirty="0" smtClean="0"/>
              <a:t> la UNC, y hoy les </a:t>
            </a:r>
            <a:r>
              <a:rPr lang="en-US" baseline="0" dirty="0" err="1" smtClean="0"/>
              <a:t>voy</a:t>
            </a:r>
            <a:r>
              <a:rPr lang="en-US" baseline="0" dirty="0" smtClean="0"/>
              <a:t> a </a:t>
            </a:r>
            <a:r>
              <a:rPr lang="en-US" baseline="0" dirty="0" err="1" smtClean="0"/>
              <a:t>contar</a:t>
            </a:r>
            <a:r>
              <a:rPr lang="en-US" baseline="0" dirty="0" smtClean="0"/>
              <a:t> </a:t>
            </a:r>
            <a:r>
              <a:rPr lang="en-US" baseline="0" dirty="0" err="1" smtClean="0"/>
              <a:t>sobre</a:t>
            </a:r>
            <a:r>
              <a:rPr lang="en-US" baseline="0" dirty="0" smtClean="0"/>
              <a:t> </a:t>
            </a:r>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uso</a:t>
            </a:r>
            <a:r>
              <a:rPr lang="en-US" baseline="0" dirty="0" smtClean="0"/>
              <a:t> de </a:t>
            </a:r>
            <a:r>
              <a:rPr lang="en-US" baseline="0" dirty="0" err="1" smtClean="0"/>
              <a:t>redes</a:t>
            </a:r>
            <a:r>
              <a:rPr lang="en-US" baseline="0" dirty="0" smtClean="0"/>
              <a:t> </a:t>
            </a:r>
            <a:r>
              <a:rPr lang="en-US" baseline="0" dirty="0" err="1" smtClean="0"/>
              <a:t>neuronales</a:t>
            </a:r>
            <a:endParaRPr lang="en-US"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a:t>
            </a:fld>
            <a:endParaRPr lang="en-US"/>
          </a:p>
        </p:txBody>
      </p:sp>
    </p:spTree>
    <p:extLst>
      <p:ext uri="{BB962C8B-B14F-4D97-AF65-F5344CB8AC3E}">
        <p14:creationId xmlns:p14="http://schemas.microsoft.com/office/powerpoint/2010/main" val="242880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Volviendo, a que me refiero con pocos datos?</a:t>
            </a:r>
            <a:endParaRPr lang="es-AR" noProof="0" dirty="0" smtClean="0"/>
          </a:p>
          <a:p>
            <a:r>
              <a:rPr lang="es-AR" noProof="0" dirty="0" smtClean="0"/>
              <a:t>Bueno,</a:t>
            </a:r>
            <a:r>
              <a:rPr lang="es-AR" baseline="0" noProof="0" dirty="0" smtClean="0"/>
              <a:t> </a:t>
            </a:r>
            <a:r>
              <a:rPr lang="es-AR" noProof="0" dirty="0" smtClean="0"/>
              <a:t>en</a:t>
            </a:r>
            <a:r>
              <a:rPr lang="es-AR" baseline="0" noProof="0" dirty="0" smtClean="0"/>
              <a:t> otras partes del curso vieron que se requiere muchos datos para entrenar una red </a:t>
            </a:r>
            <a:r>
              <a:rPr lang="es-AR" baseline="0" noProof="0" dirty="0" err="1" smtClean="0"/>
              <a:t>convolucional</a:t>
            </a:r>
            <a:r>
              <a:rPr lang="es-AR" baseline="0" noProof="0" dirty="0" smtClean="0"/>
              <a:t>.</a:t>
            </a:r>
          </a:p>
          <a:p>
            <a:r>
              <a:rPr lang="es-AR" baseline="0" noProof="0" dirty="0" smtClean="0"/>
              <a:t>De que orden de magnitud hablamos cuando queremos entrenar una red </a:t>
            </a:r>
            <a:r>
              <a:rPr lang="es-AR" baseline="0" noProof="0" dirty="0" err="1" smtClean="0"/>
              <a:t>convolucional</a:t>
            </a:r>
            <a:r>
              <a:rPr lang="es-AR" baseline="0" noProof="0" dirty="0" smtClean="0"/>
              <a:t> por primera vez?</a:t>
            </a:r>
          </a:p>
          <a:p>
            <a:r>
              <a:rPr lang="es-AR" baseline="0" noProof="0" dirty="0" smtClean="0"/>
              <a:t>La literatura no es exacta, pero del orden </a:t>
            </a:r>
            <a:r>
              <a:rPr lang="es-AR" noProof="0" dirty="0" smtClean="0"/>
              <a:t>1x10^6 o unas y se</a:t>
            </a:r>
            <a:r>
              <a:rPr lang="es-AR" baseline="0" noProof="0" dirty="0" smtClean="0"/>
              <a:t> recomienda</a:t>
            </a:r>
            <a:r>
              <a:rPr lang="es-AR" noProof="0" dirty="0" smtClean="0"/>
              <a:t> 5.000 </a:t>
            </a:r>
            <a:r>
              <a:rPr lang="es-AR" noProof="0" dirty="0" err="1" smtClean="0"/>
              <a:t>imagenes</a:t>
            </a:r>
            <a:r>
              <a:rPr lang="es-AR" noProof="0" dirty="0" smtClean="0"/>
              <a:t> por clase.</a:t>
            </a:r>
          </a:p>
          <a:p>
            <a:r>
              <a:rPr lang="es-AR" noProof="0" dirty="0" smtClean="0"/>
              <a:t>Recién</a:t>
            </a:r>
            <a:r>
              <a:rPr lang="es-AR" baseline="0" noProof="0" dirty="0" smtClean="0"/>
              <a:t> hablábamos de la escases de datos en algunas áreas, entonces que alternativa tenemos?</a:t>
            </a:r>
            <a:endParaRPr lang="es-AR" noProof="0" dirty="0" smtClean="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10</a:t>
            </a:fld>
            <a:endParaRPr lang="en-US"/>
          </a:p>
        </p:txBody>
      </p:sp>
    </p:spTree>
    <p:extLst>
      <p:ext uri="{BB962C8B-B14F-4D97-AF65-F5344CB8AC3E}">
        <p14:creationId xmlns:p14="http://schemas.microsoft.com/office/powerpoint/2010/main" val="137147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Lo</a:t>
            </a:r>
            <a:r>
              <a:rPr lang="es-AR" baseline="0" dirty="0" smtClean="0"/>
              <a:t> que planteamos entonces es el transfer </a:t>
            </a:r>
            <a:r>
              <a:rPr lang="es-AR" baseline="0" dirty="0" err="1" smtClean="0"/>
              <a:t>learning</a:t>
            </a:r>
            <a:r>
              <a:rPr lang="es-AR" baseline="0" dirty="0" smtClean="0"/>
              <a:t>, es decir transmisión de aprendizaje.</a:t>
            </a:r>
          </a:p>
          <a:p>
            <a:r>
              <a:rPr lang="es-AR" baseline="0" dirty="0" smtClean="0"/>
              <a:t>Consta de tomar modelos ya entrenados en </a:t>
            </a:r>
            <a:r>
              <a:rPr lang="es-AR" baseline="0" dirty="0" err="1" smtClean="0"/>
              <a:t>dataset</a:t>
            </a:r>
            <a:r>
              <a:rPr lang="es-AR" baseline="0" dirty="0" smtClean="0"/>
              <a:t> grandes, para tareas especificas y utilizar nuestros nuevos datos para crear un nuevo modelo a partir de este.</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11</a:t>
            </a:fld>
            <a:endParaRPr lang="en-US"/>
          </a:p>
        </p:txBody>
      </p:sp>
    </p:spTree>
    <p:extLst>
      <p:ext uri="{BB962C8B-B14F-4D97-AF65-F5344CB8AC3E}">
        <p14:creationId xmlns:p14="http://schemas.microsoft.com/office/powerpoint/2010/main" val="96515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Dentro</a:t>
            </a:r>
            <a:r>
              <a:rPr lang="en-US" dirty="0" smtClean="0"/>
              <a:t> de la </a:t>
            </a:r>
            <a:r>
              <a:rPr lang="en-US" dirty="0" err="1" smtClean="0"/>
              <a:t>categoria</a:t>
            </a:r>
            <a:r>
              <a:rPr lang="en-US" dirty="0" smtClean="0"/>
              <a:t> de transfer learning, </a:t>
            </a:r>
            <a:r>
              <a:rPr lang="en-US" dirty="0" err="1" smtClean="0"/>
              <a:t>tenemos</a:t>
            </a:r>
            <a:r>
              <a:rPr lang="en-US" dirty="0" smtClean="0"/>
              <a:t> primero a fine tuning. </a:t>
            </a:r>
            <a:r>
              <a:rPr lang="en-US" dirty="0" err="1" smtClean="0"/>
              <a:t>Esta</a:t>
            </a:r>
            <a:r>
              <a:rPr lang="en-US" baseline="0" dirty="0" smtClean="0"/>
              <a:t> parte la </a:t>
            </a:r>
            <a:r>
              <a:rPr lang="en-US" baseline="0" dirty="0" err="1" smtClean="0"/>
              <a:t>han</a:t>
            </a:r>
            <a:r>
              <a:rPr lang="en-US" baseline="0" dirty="0" smtClean="0"/>
              <a:t> </a:t>
            </a:r>
            <a:r>
              <a:rPr lang="en-US" baseline="0" dirty="0" err="1" smtClean="0"/>
              <a:t>visto</a:t>
            </a:r>
            <a:r>
              <a:rPr lang="en-US" baseline="0" dirty="0" smtClean="0"/>
              <a:t> </a:t>
            </a:r>
            <a:r>
              <a:rPr lang="en-US" baseline="0" dirty="0" err="1" smtClean="0"/>
              <a:t>en</a:t>
            </a:r>
            <a:r>
              <a:rPr lang="en-US" baseline="0" dirty="0" smtClean="0"/>
              <a:t> </a:t>
            </a:r>
            <a:r>
              <a:rPr lang="en-US" baseline="0" dirty="0" err="1" smtClean="0"/>
              <a:t>partes</a:t>
            </a:r>
            <a:r>
              <a:rPr lang="en-US" baseline="0" dirty="0" smtClean="0"/>
              <a:t> </a:t>
            </a:r>
            <a:r>
              <a:rPr lang="en-US" baseline="0" dirty="0" err="1" smtClean="0"/>
              <a:t>anteriores</a:t>
            </a:r>
            <a:r>
              <a:rPr lang="en-US" baseline="0" dirty="0" smtClean="0"/>
              <a:t> del </a:t>
            </a:r>
            <a:r>
              <a:rPr lang="en-US" baseline="0" dirty="0" err="1" smtClean="0"/>
              <a:t>curso</a:t>
            </a:r>
            <a:r>
              <a:rPr lang="en-US" baseline="0" dirty="0" smtClean="0"/>
              <a:t>, </a:t>
            </a:r>
            <a:r>
              <a:rPr lang="en-US" baseline="0" dirty="0" err="1" smtClean="0"/>
              <a:t>asi</a:t>
            </a:r>
            <a:r>
              <a:rPr lang="en-US" baseline="0" dirty="0" smtClean="0"/>
              <a:t> que </a:t>
            </a:r>
            <a:r>
              <a:rPr lang="en-US" baseline="0" dirty="0" err="1" smtClean="0"/>
              <a:t>voy</a:t>
            </a:r>
            <a:r>
              <a:rPr lang="en-US" baseline="0" dirty="0" smtClean="0"/>
              <a:t> a </a:t>
            </a:r>
            <a:r>
              <a:rPr lang="en-US" baseline="0" dirty="0" err="1" smtClean="0"/>
              <a:t>ir</a:t>
            </a:r>
            <a:r>
              <a:rPr lang="en-US" baseline="0" dirty="0" smtClean="0"/>
              <a:t> mas </a:t>
            </a:r>
            <a:r>
              <a:rPr lang="en-US" baseline="0" dirty="0" err="1" smtClean="0"/>
              <a:t>rapido</a:t>
            </a:r>
            <a:r>
              <a:rPr lang="en-US" baseline="0" dirty="0" smtClean="0"/>
              <a:t>.</a:t>
            </a:r>
          </a:p>
          <a:p>
            <a:r>
              <a:rPr lang="en-US" baseline="0" dirty="0" err="1" smtClean="0"/>
              <a:t>En</a:t>
            </a:r>
            <a:r>
              <a:rPr lang="en-US" baseline="0" dirty="0" smtClean="0"/>
              <a:t> </a:t>
            </a:r>
            <a:r>
              <a:rPr lang="en-US" baseline="0" dirty="0" err="1" smtClean="0"/>
              <a:t>este</a:t>
            </a:r>
            <a:r>
              <a:rPr lang="en-US" baseline="0" dirty="0" smtClean="0"/>
              <a:t> </a:t>
            </a:r>
            <a:r>
              <a:rPr lang="en-US" baseline="0" dirty="0" err="1" smtClean="0"/>
              <a:t>caso</a:t>
            </a:r>
            <a:r>
              <a:rPr lang="en-US" baseline="0" dirty="0" smtClean="0"/>
              <a:t>, se ”</a:t>
            </a:r>
            <a:r>
              <a:rPr lang="en-US" baseline="0" dirty="0" err="1" smtClean="0"/>
              <a:t>congelan</a:t>
            </a:r>
            <a:r>
              <a:rPr lang="en-US" baseline="0" dirty="0" smtClean="0"/>
              <a:t>” las </a:t>
            </a:r>
            <a:r>
              <a:rPr lang="en-US" baseline="0" dirty="0" err="1" smtClean="0"/>
              <a:t>capas</a:t>
            </a:r>
            <a:r>
              <a:rPr lang="en-US" baseline="0" dirty="0" smtClean="0"/>
              <a:t> salvo las </a:t>
            </a:r>
            <a:r>
              <a:rPr lang="en-US" baseline="0" dirty="0" err="1" smtClean="0"/>
              <a:t>ultimas</a:t>
            </a:r>
            <a:r>
              <a:rPr lang="en-US" baseline="0" dirty="0" smtClean="0"/>
              <a:t>, </a:t>
            </a:r>
            <a:r>
              <a:rPr lang="en-US" baseline="0" dirty="0" err="1" smtClean="0"/>
              <a:t>depende</a:t>
            </a:r>
            <a:r>
              <a:rPr lang="en-US" baseline="0" dirty="0" smtClean="0"/>
              <a:t> de la </a:t>
            </a:r>
            <a:r>
              <a:rPr lang="en-US" baseline="0" dirty="0" err="1" smtClean="0"/>
              <a:t>estructura</a:t>
            </a:r>
            <a:r>
              <a:rPr lang="en-US" baseline="0" dirty="0" smtClean="0"/>
              <a:t> </a:t>
            </a:r>
            <a:r>
              <a:rPr lang="en-US" baseline="0" dirty="0" err="1" smtClean="0"/>
              <a:t>pero</a:t>
            </a:r>
            <a:r>
              <a:rPr lang="en-US" baseline="0" dirty="0" smtClean="0"/>
              <a:t> </a:t>
            </a:r>
            <a:r>
              <a:rPr lang="en-US" baseline="0" dirty="0" err="1" smtClean="0"/>
              <a:t>suele</a:t>
            </a:r>
            <a:r>
              <a:rPr lang="en-US" baseline="0" dirty="0" smtClean="0"/>
              <a:t> </a:t>
            </a:r>
            <a:r>
              <a:rPr lang="en-US" baseline="0" dirty="0" err="1" smtClean="0"/>
              <a:t>incluir</a:t>
            </a:r>
            <a:r>
              <a:rPr lang="en-US" baseline="0" dirty="0" smtClean="0"/>
              <a:t> </a:t>
            </a:r>
            <a:r>
              <a:rPr lang="en-US" baseline="0" dirty="0" err="1" smtClean="0"/>
              <a:t>una</a:t>
            </a:r>
            <a:r>
              <a:rPr lang="en-US" baseline="0" dirty="0" smtClean="0"/>
              <a:t> </a:t>
            </a:r>
            <a:r>
              <a:rPr lang="en-US" baseline="0" dirty="0" err="1" smtClean="0"/>
              <a:t>capa</a:t>
            </a:r>
            <a:r>
              <a:rPr lang="en-US" baseline="0" dirty="0" smtClean="0"/>
              <a:t> fully connected y la </a:t>
            </a:r>
            <a:r>
              <a:rPr lang="en-US" baseline="0" dirty="0" err="1" smtClean="0"/>
              <a:t>softmax</a:t>
            </a:r>
            <a:r>
              <a:rPr lang="en-US" baseline="0" dirty="0" smtClean="0"/>
              <a:t> se cambia al </a:t>
            </a:r>
            <a:r>
              <a:rPr lang="en-US" baseline="0" dirty="0" err="1" smtClean="0"/>
              <a:t>numero</a:t>
            </a:r>
            <a:r>
              <a:rPr lang="en-US" baseline="0" dirty="0" smtClean="0"/>
              <a:t> de </a:t>
            </a:r>
            <a:r>
              <a:rPr lang="en-US" baseline="0" dirty="0" err="1" smtClean="0"/>
              <a:t>clases</a:t>
            </a:r>
            <a:r>
              <a:rPr lang="en-US" baseline="0" dirty="0" smtClean="0"/>
              <a:t> de mi </a:t>
            </a:r>
            <a:r>
              <a:rPr lang="en-US" baseline="0" dirty="0" err="1" smtClean="0"/>
              <a:t>problema</a:t>
            </a:r>
            <a:endParaRPr lang="en-US" baseline="0" dirty="0" smtClean="0"/>
          </a:p>
          <a:p>
            <a:r>
              <a:rPr lang="en-US" baseline="0" dirty="0" err="1" smtClean="0"/>
              <a:t>Es</a:t>
            </a:r>
            <a:r>
              <a:rPr lang="en-US" baseline="0" dirty="0" smtClean="0"/>
              <a:t> </a:t>
            </a:r>
            <a:r>
              <a:rPr lang="en-US" baseline="0" dirty="0" err="1" smtClean="0"/>
              <a:t>decir</a:t>
            </a:r>
            <a:r>
              <a:rPr lang="en-US" baseline="0" dirty="0" smtClean="0"/>
              <a:t> </a:t>
            </a:r>
            <a:r>
              <a:rPr lang="en-US" baseline="0" dirty="0" err="1" smtClean="0"/>
              <a:t>dejan</a:t>
            </a:r>
            <a:r>
              <a:rPr lang="en-US" baseline="0" dirty="0" smtClean="0"/>
              <a:t> de </a:t>
            </a:r>
            <a:r>
              <a:rPr lang="en-US" baseline="0" dirty="0" err="1" smtClean="0"/>
              <a:t>ser</a:t>
            </a:r>
            <a:r>
              <a:rPr lang="en-US" baseline="0" dirty="0" smtClean="0"/>
              <a:t> las 1000 </a:t>
            </a:r>
            <a:r>
              <a:rPr lang="en-US" baseline="0" dirty="0" err="1" smtClean="0"/>
              <a:t>clases</a:t>
            </a:r>
            <a:r>
              <a:rPr lang="en-US" baseline="0" dirty="0" smtClean="0"/>
              <a:t> de </a:t>
            </a:r>
            <a:r>
              <a:rPr lang="en-US" baseline="0" dirty="0" err="1" smtClean="0"/>
              <a:t>imagenet</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a dos, </a:t>
            </a:r>
            <a:r>
              <a:rPr lang="en-US" baseline="0" dirty="0" err="1" smtClean="0"/>
              <a:t>gato</a:t>
            </a:r>
            <a:r>
              <a:rPr lang="en-US" baseline="0" dirty="0" smtClean="0"/>
              <a:t>/</a:t>
            </a:r>
            <a:r>
              <a:rPr lang="en-US" baseline="0" dirty="0" err="1" smtClean="0"/>
              <a:t>perro</a:t>
            </a:r>
            <a:r>
              <a:rPr lang="en-US" baseline="0" dirty="0" smtClean="0"/>
              <a:t>, persona </a:t>
            </a:r>
            <a:r>
              <a:rPr lang="en-US" baseline="0" dirty="0" err="1" smtClean="0"/>
              <a:t>sana</a:t>
            </a:r>
            <a:r>
              <a:rPr lang="en-US" baseline="0" dirty="0" smtClean="0"/>
              <a:t>/</a:t>
            </a:r>
            <a:r>
              <a:rPr lang="en-US" baseline="0" dirty="0" err="1" smtClean="0"/>
              <a:t>enferma</a:t>
            </a:r>
            <a:r>
              <a:rPr lang="en-US" baseline="0" dirty="0" smtClean="0"/>
              <a:t>.</a:t>
            </a:r>
          </a:p>
          <a:p>
            <a:r>
              <a:rPr lang="en-US" dirty="0" err="1" smtClean="0"/>
              <a:t>Igual</a:t>
            </a:r>
            <a:r>
              <a:rPr lang="en-US" dirty="0" smtClean="0"/>
              <a:t> 1000 </a:t>
            </a:r>
            <a:r>
              <a:rPr lang="en-US" dirty="0" err="1" smtClean="0"/>
              <a:t>datos</a:t>
            </a:r>
            <a:r>
              <a:rPr lang="en-US" dirty="0" smtClean="0"/>
              <a:t> </a:t>
            </a:r>
            <a:r>
              <a:rPr lang="en-US" dirty="0" err="1" smtClean="0"/>
              <a:t>por</a:t>
            </a:r>
            <a:r>
              <a:rPr lang="en-US" dirty="0" smtClean="0"/>
              <a:t> </a:t>
            </a:r>
            <a:r>
              <a:rPr lang="en-US" dirty="0" err="1" smtClean="0"/>
              <a:t>clase</a:t>
            </a:r>
            <a:r>
              <a:rPr lang="en-US" dirty="0" smtClean="0"/>
              <a:t> no </a:t>
            </a:r>
            <a:r>
              <a:rPr lang="en-US" dirty="0" err="1" smtClean="0"/>
              <a:t>puede</a:t>
            </a:r>
            <a:r>
              <a:rPr lang="en-US" dirty="0" smtClean="0"/>
              <a:t> </a:t>
            </a:r>
            <a:r>
              <a:rPr lang="en-US" dirty="0" err="1" smtClean="0"/>
              <a:t>ser</a:t>
            </a:r>
            <a:r>
              <a:rPr lang="en-US" dirty="0" smtClean="0"/>
              <a:t> </a:t>
            </a:r>
            <a:r>
              <a:rPr lang="en-US" dirty="0" err="1" smtClean="0"/>
              <a:t>facil</a:t>
            </a:r>
            <a:r>
              <a:rPr lang="en-US" dirty="0" smtClean="0"/>
              <a:t> de </a:t>
            </a:r>
            <a:r>
              <a:rPr lang="en-US" dirty="0" err="1" smtClean="0"/>
              <a:t>conseguir</a:t>
            </a:r>
            <a:r>
              <a:rPr lang="en-US" dirty="0" smtClean="0"/>
              <a:t>, </a:t>
            </a:r>
            <a:r>
              <a:rPr lang="en-US" dirty="0" err="1" smtClean="0"/>
              <a:t>asi</a:t>
            </a:r>
            <a:r>
              <a:rPr lang="en-US" baseline="0" dirty="0" smtClean="0"/>
              <a:t> que </a:t>
            </a:r>
            <a:r>
              <a:rPr lang="en-US" baseline="0" dirty="0" err="1" smtClean="0"/>
              <a:t>pasamos</a:t>
            </a:r>
            <a:r>
              <a:rPr lang="en-US" baseline="0" dirty="0" smtClean="0"/>
              <a:t> a la </a:t>
            </a:r>
            <a:r>
              <a:rPr lang="en-US" baseline="0" dirty="0" err="1" smtClean="0"/>
              <a:t>siguiente</a:t>
            </a:r>
            <a:r>
              <a:rPr lang="en-US" baseline="0" dirty="0" smtClean="0"/>
              <a:t> alternative y el </a:t>
            </a:r>
            <a:r>
              <a:rPr lang="en-US" baseline="0" dirty="0" err="1" smtClean="0"/>
              <a:t>tema</a:t>
            </a:r>
            <a:r>
              <a:rPr lang="en-US" baseline="0" dirty="0" smtClean="0"/>
              <a:t> principal de </a:t>
            </a:r>
            <a:r>
              <a:rPr lang="en-US" baseline="0" dirty="0" err="1" smtClean="0"/>
              <a:t>este</a:t>
            </a:r>
            <a:r>
              <a:rPr lang="en-US" baseline="0" dirty="0" smtClean="0"/>
              <a:t> workshop. </a:t>
            </a:r>
          </a:p>
          <a:p>
            <a:endParaRPr lang="en-US"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12</a:t>
            </a:fld>
            <a:endParaRPr lang="en-US"/>
          </a:p>
        </p:txBody>
      </p:sp>
    </p:spTree>
    <p:extLst>
      <p:ext uri="{BB962C8B-B14F-4D97-AF65-F5344CB8AC3E}">
        <p14:creationId xmlns:p14="http://schemas.microsoft.com/office/powerpoint/2010/main" val="142603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kern="1200" noProof="0" dirty="0" smtClean="0">
                <a:solidFill>
                  <a:schemeClr val="tx1"/>
                </a:solidFill>
                <a:effectLst/>
                <a:latin typeface="+mn-lt"/>
                <a:ea typeface="+mn-ea"/>
                <a:cs typeface="+mn-cs"/>
              </a:rPr>
              <a:t>Extracción</a:t>
            </a:r>
            <a:r>
              <a:rPr lang="es-AR" sz="1200" b="0" i="0" kern="1200" baseline="0" noProof="0" dirty="0" smtClean="0">
                <a:solidFill>
                  <a:schemeClr val="tx1"/>
                </a:solidFill>
                <a:effectLst/>
                <a:latin typeface="+mn-lt"/>
                <a:ea typeface="+mn-ea"/>
                <a:cs typeface="+mn-cs"/>
              </a:rPr>
              <a:t> de </a:t>
            </a:r>
            <a:r>
              <a:rPr lang="es-AR" sz="1200" b="0" i="0" kern="1200" baseline="0" noProof="0" dirty="0" err="1" smtClean="0">
                <a:solidFill>
                  <a:schemeClr val="tx1"/>
                </a:solidFill>
                <a:effectLst/>
                <a:latin typeface="+mn-lt"/>
                <a:ea typeface="+mn-ea"/>
                <a:cs typeface="+mn-cs"/>
              </a:rPr>
              <a:t>caracteristicas</a:t>
            </a:r>
            <a:r>
              <a:rPr lang="es-AR" sz="1200" b="0" i="0" kern="1200" baseline="0" noProof="0" dirty="0" smtClean="0">
                <a:solidFill>
                  <a:schemeClr val="tx1"/>
                </a:solidFill>
                <a:effectLst/>
                <a:latin typeface="+mn-lt"/>
                <a:ea typeface="+mn-ea"/>
                <a:cs typeface="+mn-cs"/>
              </a:rPr>
              <a:t>.</a:t>
            </a:r>
          </a:p>
          <a:p>
            <a:r>
              <a:rPr lang="es-AR" sz="1200" b="0" i="0" u="sng" kern="1200" baseline="0" noProof="0" dirty="0" smtClean="0">
                <a:solidFill>
                  <a:schemeClr val="tx1"/>
                </a:solidFill>
                <a:effectLst/>
                <a:latin typeface="+mn-lt"/>
                <a:ea typeface="+mn-ea"/>
                <a:cs typeface="+mn-cs"/>
              </a:rPr>
              <a:t>DE QUE SE TRATA? </a:t>
            </a:r>
            <a:r>
              <a:rPr lang="es-AR" sz="1200" b="0" i="0" u="none" kern="1200" baseline="0" noProof="0" dirty="0" smtClean="0">
                <a:solidFill>
                  <a:schemeClr val="tx1"/>
                </a:solidFill>
                <a:effectLst/>
                <a:latin typeface="+mn-lt"/>
                <a:ea typeface="+mn-ea"/>
                <a:cs typeface="+mn-cs"/>
              </a:rPr>
              <a:t>Tomamos una red ya entrenada, por ejemplo en </a:t>
            </a:r>
            <a:r>
              <a:rPr lang="es-AR" sz="1200" b="0" i="0" u="none" kern="1200" baseline="0" noProof="0" dirty="0" err="1" smtClean="0">
                <a:solidFill>
                  <a:schemeClr val="tx1"/>
                </a:solidFill>
                <a:effectLst/>
                <a:latin typeface="+mn-lt"/>
                <a:ea typeface="+mn-ea"/>
                <a:cs typeface="+mn-cs"/>
              </a:rPr>
              <a:t>imagenet</a:t>
            </a:r>
            <a:r>
              <a:rPr lang="es-AR" sz="1200" b="0" i="0" u="none" kern="1200" baseline="0" noProof="0" dirty="0" smtClean="0">
                <a:solidFill>
                  <a:schemeClr val="tx1"/>
                </a:solidFill>
                <a:effectLst/>
                <a:latin typeface="+mn-lt"/>
                <a:ea typeface="+mn-ea"/>
                <a:cs typeface="+mn-cs"/>
              </a:rPr>
              <a:t> y a diferencia del fine </a:t>
            </a:r>
            <a:r>
              <a:rPr lang="es-AR" sz="1200" b="0" i="0" u="none" kern="1200" baseline="0" noProof="0" dirty="0" err="1" smtClean="0">
                <a:solidFill>
                  <a:schemeClr val="tx1"/>
                </a:solidFill>
                <a:effectLst/>
                <a:latin typeface="+mn-lt"/>
                <a:ea typeface="+mn-ea"/>
                <a:cs typeface="+mn-cs"/>
              </a:rPr>
              <a:t>tuning</a:t>
            </a:r>
            <a:r>
              <a:rPr lang="es-AR" sz="1200" b="0" i="0" u="none" kern="1200" baseline="0" noProof="0" dirty="0" smtClean="0">
                <a:solidFill>
                  <a:schemeClr val="tx1"/>
                </a:solidFill>
                <a:effectLst/>
                <a:latin typeface="+mn-lt"/>
                <a:ea typeface="+mn-ea"/>
                <a:cs typeface="+mn-cs"/>
              </a:rPr>
              <a:t>, no la entrenamos.</a:t>
            </a:r>
          </a:p>
          <a:p>
            <a:r>
              <a:rPr lang="es-AR" sz="1200" b="0" i="0" u="none" kern="1200" baseline="0" noProof="0" dirty="0" smtClean="0">
                <a:solidFill>
                  <a:schemeClr val="tx1"/>
                </a:solidFill>
                <a:effectLst/>
                <a:latin typeface="+mn-lt"/>
                <a:ea typeface="+mn-ea"/>
                <a:cs typeface="+mn-cs"/>
              </a:rPr>
              <a:t>Si no, extraemos las </a:t>
            </a:r>
            <a:r>
              <a:rPr lang="es-AR" sz="1200" b="0" i="0" u="none" kern="1200" baseline="0" noProof="0" dirty="0" err="1" smtClean="0">
                <a:solidFill>
                  <a:schemeClr val="tx1"/>
                </a:solidFill>
                <a:effectLst/>
                <a:latin typeface="+mn-lt"/>
                <a:ea typeface="+mn-ea"/>
                <a:cs typeface="+mn-cs"/>
              </a:rPr>
              <a:t>caracteristicas</a:t>
            </a:r>
            <a:r>
              <a:rPr lang="es-AR" sz="1200" b="0" i="0" u="none" kern="1200" baseline="0" noProof="0" dirty="0" smtClean="0">
                <a:solidFill>
                  <a:schemeClr val="tx1"/>
                </a:solidFill>
                <a:effectLst/>
                <a:latin typeface="+mn-lt"/>
                <a:ea typeface="+mn-ea"/>
                <a:cs typeface="+mn-cs"/>
              </a:rPr>
              <a:t>  aprendidas por la red neuronal y las clasificamos mediante un método de machine </a:t>
            </a:r>
            <a:r>
              <a:rPr lang="es-AR" sz="1200" b="0" i="0" u="none" kern="1200" baseline="0" noProof="0" dirty="0" err="1" smtClean="0">
                <a:solidFill>
                  <a:schemeClr val="tx1"/>
                </a:solidFill>
                <a:effectLst/>
                <a:latin typeface="+mn-lt"/>
                <a:ea typeface="+mn-ea"/>
                <a:cs typeface="+mn-cs"/>
              </a:rPr>
              <a:t>learning</a:t>
            </a:r>
            <a:r>
              <a:rPr lang="es-AR" sz="1200" b="0" i="0" u="none" kern="1200" baseline="0" noProof="0" dirty="0" smtClean="0">
                <a:solidFill>
                  <a:schemeClr val="tx1"/>
                </a:solidFill>
                <a:effectLst/>
                <a:latin typeface="+mn-lt"/>
                <a:ea typeface="+mn-ea"/>
                <a:cs typeface="+mn-cs"/>
              </a:rPr>
              <a:t> tradicional.</a:t>
            </a:r>
            <a:endParaRPr lang="es-AR" sz="1200" b="0" i="0" u="sng" kern="1200" baseline="0" noProof="0" dirty="0" smtClean="0">
              <a:solidFill>
                <a:schemeClr val="tx1"/>
              </a:solidFill>
              <a:effectLst/>
              <a:latin typeface="+mn-lt"/>
              <a:ea typeface="+mn-ea"/>
              <a:cs typeface="+mn-cs"/>
            </a:endParaRPr>
          </a:p>
          <a:p>
            <a:r>
              <a:rPr lang="es-AR" sz="1200" b="0" i="0" kern="1200" baseline="0" noProof="0" dirty="0" smtClean="0">
                <a:solidFill>
                  <a:schemeClr val="tx1"/>
                </a:solidFill>
                <a:effectLst/>
                <a:latin typeface="+mn-lt"/>
                <a:ea typeface="+mn-ea"/>
                <a:cs typeface="+mn-cs"/>
              </a:rPr>
              <a:t>Las ventajas de este método radican en no tener que entrenar una red (no me hace falta una GPU) y para machine </a:t>
            </a:r>
            <a:r>
              <a:rPr lang="es-AR" sz="1200" b="0" i="0" kern="1200" baseline="0" noProof="0" dirty="0" err="1" smtClean="0">
                <a:solidFill>
                  <a:schemeClr val="tx1"/>
                </a:solidFill>
                <a:effectLst/>
                <a:latin typeface="+mn-lt"/>
                <a:ea typeface="+mn-ea"/>
                <a:cs typeface="+mn-cs"/>
              </a:rPr>
              <a:t>learning</a:t>
            </a:r>
            <a:r>
              <a:rPr lang="es-AR" sz="1200" b="0" i="0" kern="1200" baseline="0" noProof="0" dirty="0" smtClean="0">
                <a:solidFill>
                  <a:schemeClr val="tx1"/>
                </a:solidFill>
                <a:effectLst/>
                <a:latin typeface="+mn-lt"/>
                <a:ea typeface="+mn-ea"/>
                <a:cs typeface="+mn-cs"/>
              </a:rPr>
              <a:t> hay desarrollo grande de librerías.</a:t>
            </a:r>
            <a:endParaRPr lang="es-AR" sz="1200" b="0" i="0" kern="1200" noProof="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13</a:t>
            </a:fld>
            <a:endParaRPr lang="en-US"/>
          </a:p>
        </p:txBody>
      </p:sp>
    </p:spTree>
    <p:extLst>
      <p:ext uri="{BB962C8B-B14F-4D97-AF65-F5344CB8AC3E}">
        <p14:creationId xmlns:p14="http://schemas.microsoft.com/office/powerpoint/2010/main" val="1219492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u="none" kern="1200" noProof="0" dirty="0" smtClean="0">
                <a:solidFill>
                  <a:schemeClr val="tx1"/>
                </a:solidFill>
                <a:effectLst/>
                <a:latin typeface="+mn-lt"/>
                <a:ea typeface="+mn-ea"/>
                <a:cs typeface="+mn-cs"/>
              </a:rPr>
              <a:t>Como han visto previamente, las redes tienen varias</a:t>
            </a:r>
            <a:r>
              <a:rPr lang="es-AR" sz="1200" b="0" i="0" u="none" kern="1200" baseline="0" noProof="0" dirty="0" smtClean="0">
                <a:solidFill>
                  <a:schemeClr val="tx1"/>
                </a:solidFill>
                <a:effectLst/>
                <a:latin typeface="+mn-lt"/>
                <a:ea typeface="+mn-ea"/>
                <a:cs typeface="+mn-cs"/>
              </a:rPr>
              <a:t> capas distintas. entonces uno se pregunta en donde extraigo? Al principio o al final?</a:t>
            </a:r>
            <a:endParaRPr lang="es-AR" sz="1200" b="0" i="0" u="none" kern="1200" noProof="0" dirty="0" smtClean="0">
              <a:solidFill>
                <a:schemeClr val="tx1"/>
              </a:solidFill>
              <a:effectLst/>
              <a:latin typeface="+mn-lt"/>
              <a:ea typeface="+mn-ea"/>
              <a:cs typeface="+mn-cs"/>
            </a:endParaRPr>
          </a:p>
          <a:p>
            <a:r>
              <a:rPr lang="es-AR" sz="1200" b="0" i="0" kern="1200" noProof="0" dirty="0" err="1" smtClean="0">
                <a:solidFill>
                  <a:schemeClr val="tx1"/>
                </a:solidFill>
                <a:effectLst/>
                <a:latin typeface="+mn-lt"/>
                <a:ea typeface="+mn-ea"/>
                <a:cs typeface="+mn-cs"/>
              </a:rPr>
              <a:t>Tipicamente</a:t>
            </a:r>
            <a:r>
              <a:rPr lang="es-AR" sz="1200" b="0" i="0" kern="1200" baseline="0" noProof="0" dirty="0" smtClean="0">
                <a:solidFill>
                  <a:schemeClr val="tx1"/>
                </a:solidFill>
                <a:effectLst/>
                <a:latin typeface="+mn-lt"/>
                <a:ea typeface="+mn-ea"/>
                <a:cs typeface="+mn-cs"/>
              </a:rPr>
              <a:t> se usan las </a:t>
            </a:r>
            <a:r>
              <a:rPr lang="es-AR" sz="1200" b="0" i="0" kern="1200" noProof="0" dirty="0" err="1" smtClean="0">
                <a:solidFill>
                  <a:schemeClr val="tx1"/>
                </a:solidFill>
                <a:effectLst/>
                <a:latin typeface="+mn-lt"/>
                <a:ea typeface="+mn-ea"/>
                <a:cs typeface="+mn-cs"/>
              </a:rPr>
              <a:t>features</a:t>
            </a:r>
            <a:r>
              <a:rPr lang="es-AR" sz="1200" b="0" i="0" kern="1200" baseline="0" noProof="0" dirty="0" smtClean="0">
                <a:solidFill>
                  <a:schemeClr val="tx1"/>
                </a:solidFill>
                <a:effectLst/>
                <a:latin typeface="+mn-lt"/>
                <a:ea typeface="+mn-ea"/>
                <a:cs typeface="+mn-cs"/>
              </a:rPr>
              <a:t> de las ultimas capas, como puede ser </a:t>
            </a:r>
            <a:r>
              <a:rPr lang="es-AR" sz="1200" b="0" i="0" kern="1200" baseline="0" noProof="0" dirty="0" err="1" smtClean="0">
                <a:solidFill>
                  <a:schemeClr val="tx1"/>
                </a:solidFill>
                <a:effectLst/>
                <a:latin typeface="+mn-lt"/>
                <a:ea typeface="+mn-ea"/>
                <a:cs typeface="+mn-cs"/>
              </a:rPr>
              <a:t>fully</a:t>
            </a:r>
            <a:r>
              <a:rPr lang="es-AR" sz="1200" b="0" i="0" kern="1200" baseline="0" noProof="0" dirty="0" smtClean="0">
                <a:solidFill>
                  <a:schemeClr val="tx1"/>
                </a:solidFill>
                <a:effectLst/>
                <a:latin typeface="+mn-lt"/>
                <a:ea typeface="+mn-ea"/>
                <a:cs typeface="+mn-cs"/>
              </a:rPr>
              <a:t> </a:t>
            </a:r>
            <a:r>
              <a:rPr lang="es-AR" sz="1200" b="0" i="0" kern="1200" baseline="0" noProof="0" dirty="0" err="1" smtClean="0">
                <a:solidFill>
                  <a:schemeClr val="tx1"/>
                </a:solidFill>
                <a:effectLst/>
                <a:latin typeface="+mn-lt"/>
                <a:ea typeface="+mn-ea"/>
                <a:cs typeface="+mn-cs"/>
              </a:rPr>
              <a:t>connected</a:t>
            </a:r>
            <a:r>
              <a:rPr lang="es-AR" sz="1200" b="0" i="0" kern="1200" baseline="0" noProof="0" dirty="0" smtClean="0">
                <a:solidFill>
                  <a:schemeClr val="tx1"/>
                </a:solidFill>
                <a:effectLst/>
                <a:latin typeface="+mn-lt"/>
                <a:ea typeface="+mn-ea"/>
                <a:cs typeface="+mn-cs"/>
              </a:rPr>
              <a:t> o convolucional, dependiendo de la arquitectura, </a:t>
            </a:r>
            <a:r>
              <a:rPr lang="es-AR" sz="1200" b="0" i="0" kern="1200" noProof="0" dirty="0" smtClean="0">
                <a:solidFill>
                  <a:schemeClr val="tx1"/>
                </a:solidFill>
                <a:effectLst/>
                <a:latin typeface="+mn-lt"/>
                <a:ea typeface="+mn-ea"/>
                <a:cs typeface="+mn-cs"/>
              </a:rPr>
              <a:t>permiten</a:t>
            </a:r>
            <a:r>
              <a:rPr lang="es-AR" sz="1200" b="0" i="0" kern="1200" baseline="0" noProof="0" dirty="0" smtClean="0">
                <a:solidFill>
                  <a:schemeClr val="tx1"/>
                </a:solidFill>
                <a:effectLst/>
                <a:latin typeface="+mn-lt"/>
                <a:ea typeface="+mn-ea"/>
                <a:cs typeface="+mn-cs"/>
              </a:rPr>
              <a:t> identificar la pertenencia especifica a una clase. Dado que pertenecen a la etapa previa a la clasificación.</a:t>
            </a:r>
          </a:p>
          <a:p>
            <a:r>
              <a:rPr lang="es-AR" sz="1200" b="0" i="0" kern="1200" baseline="0" noProof="0" dirty="0" err="1" smtClean="0">
                <a:solidFill>
                  <a:schemeClr val="tx1"/>
                </a:solidFill>
                <a:effectLst/>
                <a:latin typeface="+mn-lt"/>
                <a:ea typeface="+mn-ea"/>
                <a:cs typeface="+mn-cs"/>
              </a:rPr>
              <a:t>Sinembargo</a:t>
            </a:r>
            <a:r>
              <a:rPr lang="es-AR" sz="1200" b="0" i="0" kern="1200" baseline="0" noProof="0" dirty="0" smtClean="0">
                <a:solidFill>
                  <a:schemeClr val="tx1"/>
                </a:solidFill>
                <a:effectLst/>
                <a:latin typeface="+mn-lt"/>
                <a:ea typeface="+mn-ea"/>
                <a:cs typeface="+mn-cs"/>
              </a:rPr>
              <a:t>, se ha demostrado que pueden describir una clase por su ausencia, lo que permite  hacer distinciones sutiles en imagines similares.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noProof="0" dirty="0" smtClean="0">
                <a:solidFill>
                  <a:schemeClr val="tx1"/>
                </a:solidFill>
                <a:effectLst/>
                <a:latin typeface="+mn-lt"/>
                <a:ea typeface="+mn-ea"/>
                <a:cs typeface="+mn-cs"/>
              </a:rPr>
              <a:t>Por</a:t>
            </a:r>
            <a:r>
              <a:rPr lang="es-AR" sz="1200" b="0" i="0" kern="1200" baseline="0" noProof="0" dirty="0" smtClean="0">
                <a:solidFill>
                  <a:schemeClr val="tx1"/>
                </a:solidFill>
                <a:effectLst/>
                <a:latin typeface="+mn-lt"/>
                <a:ea typeface="+mn-ea"/>
                <a:cs typeface="+mn-cs"/>
              </a:rPr>
              <a:t> dicha especificidad, estas </a:t>
            </a:r>
            <a:r>
              <a:rPr lang="es-AR" sz="1200" b="0" i="0" kern="1200" baseline="0" noProof="0" dirty="0" err="1" smtClean="0">
                <a:solidFill>
                  <a:schemeClr val="tx1"/>
                </a:solidFill>
                <a:effectLst/>
                <a:latin typeface="+mn-lt"/>
                <a:ea typeface="+mn-ea"/>
                <a:cs typeface="+mn-cs"/>
              </a:rPr>
              <a:t>features</a:t>
            </a:r>
            <a:r>
              <a:rPr lang="es-AR" sz="1200" b="0" i="0" kern="1200" baseline="0" noProof="0" dirty="0" smtClean="0">
                <a:solidFill>
                  <a:schemeClr val="tx1"/>
                </a:solidFill>
                <a:effectLst/>
                <a:latin typeface="+mn-lt"/>
                <a:ea typeface="+mn-ea"/>
                <a:cs typeface="+mn-cs"/>
              </a:rPr>
              <a:t> pueden ser irrelevantes para la tarea nueva.</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noProof="0" dirty="0" smtClean="0">
                <a:solidFill>
                  <a:schemeClr val="tx1"/>
                </a:solidFill>
                <a:effectLst/>
                <a:latin typeface="+mn-lt"/>
                <a:ea typeface="+mn-ea"/>
                <a:cs typeface="+mn-cs"/>
              </a:rPr>
              <a:t>Si tomo una red entrenada exclusivamente en clasificar autos y quiero clasificar células, es probable que las características aprendidas no sirvan para mi problema.</a:t>
            </a:r>
            <a:endParaRPr lang="es-AR" sz="1200" b="0" i="0" kern="1200" noProof="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noProof="0" dirty="0" smtClean="0">
                <a:solidFill>
                  <a:schemeClr val="tx1"/>
                </a:solidFill>
                <a:effectLst/>
                <a:latin typeface="+mn-lt"/>
                <a:ea typeface="+mn-ea"/>
                <a:cs typeface="+mn-cs"/>
              </a:rPr>
              <a:t>Entonces, si uso </a:t>
            </a:r>
            <a:r>
              <a:rPr lang="es-AR" sz="1200" b="0" i="0" kern="1200" baseline="0" noProof="0" dirty="0" smtClean="0">
                <a:solidFill>
                  <a:schemeClr val="tx1"/>
                </a:solidFill>
                <a:effectLst/>
                <a:latin typeface="+mn-lt"/>
                <a:ea typeface="+mn-ea"/>
                <a:cs typeface="+mn-cs"/>
              </a:rPr>
              <a:t>redes entrenadas en un AMPLIO rango de imagines, desde caballos a montañas, por que hay </a:t>
            </a:r>
            <a:r>
              <a:rPr lang="es-AR" sz="1200" b="0" i="0" kern="1200" baseline="0" noProof="0" dirty="0" err="1" smtClean="0">
                <a:solidFill>
                  <a:schemeClr val="tx1"/>
                </a:solidFill>
                <a:effectLst/>
                <a:latin typeface="+mn-lt"/>
                <a:ea typeface="+mn-ea"/>
                <a:cs typeface="+mn-cs"/>
              </a:rPr>
              <a:t>features</a:t>
            </a:r>
            <a:r>
              <a:rPr lang="es-AR" sz="1200" b="0" i="0" kern="1200" baseline="0" noProof="0" dirty="0" smtClean="0">
                <a:solidFill>
                  <a:schemeClr val="tx1"/>
                </a:solidFill>
                <a:effectLst/>
                <a:latin typeface="+mn-lt"/>
                <a:ea typeface="+mn-ea"/>
                <a:cs typeface="+mn-cs"/>
              </a:rPr>
              <a:t>  aprendidas son mas variadas.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noProof="0" dirty="0" smtClean="0">
                <a:solidFill>
                  <a:schemeClr val="tx1"/>
                </a:solidFill>
                <a:effectLst/>
                <a:latin typeface="+mn-lt"/>
                <a:ea typeface="+mn-ea"/>
                <a:cs typeface="+mn-cs"/>
              </a:rPr>
              <a:t>En cambio, las de capas mas </a:t>
            </a:r>
            <a:r>
              <a:rPr lang="es-AR" sz="1200" b="0" i="0" kern="1200" baseline="0" noProof="0" dirty="0" err="1" smtClean="0">
                <a:solidFill>
                  <a:schemeClr val="tx1"/>
                </a:solidFill>
                <a:effectLst/>
                <a:latin typeface="+mn-lt"/>
                <a:ea typeface="+mn-ea"/>
                <a:cs typeface="+mn-cs"/>
              </a:rPr>
              <a:t>inferiors</a:t>
            </a:r>
            <a:r>
              <a:rPr lang="es-AR" sz="1200" b="0" i="0" kern="1200" baseline="0" noProof="0" dirty="0" smtClean="0">
                <a:solidFill>
                  <a:schemeClr val="tx1"/>
                </a:solidFill>
                <a:effectLst/>
                <a:latin typeface="+mn-lt"/>
                <a:ea typeface="+mn-ea"/>
                <a:cs typeface="+mn-cs"/>
              </a:rPr>
              <a:t>, como las </a:t>
            </a:r>
            <a:r>
              <a:rPr lang="es-AR" sz="1200" b="0" i="0" kern="1200" baseline="0" noProof="0" dirty="0" err="1" smtClean="0">
                <a:solidFill>
                  <a:schemeClr val="tx1"/>
                </a:solidFill>
                <a:effectLst/>
                <a:latin typeface="+mn-lt"/>
                <a:ea typeface="+mn-ea"/>
                <a:cs typeface="+mn-cs"/>
              </a:rPr>
              <a:t>convolucionales</a:t>
            </a:r>
            <a:r>
              <a:rPr lang="es-AR" sz="1200" b="0" i="0" kern="1200" baseline="0" noProof="0" dirty="0" smtClean="0">
                <a:solidFill>
                  <a:schemeClr val="tx1"/>
                </a:solidFill>
                <a:effectLst/>
                <a:latin typeface="+mn-lt"/>
                <a:ea typeface="+mn-ea"/>
                <a:cs typeface="+mn-cs"/>
              </a:rPr>
              <a:t>, son mas independientes de la aplicación y se pueden utilizar para problemas no supervisados.</a:t>
            </a:r>
            <a:r>
              <a:rPr lang="es-AR" noProof="0" dirty="0" smtClean="0"/>
              <a:t/>
            </a:r>
            <a:br>
              <a:rPr lang="es-AR" noProof="0" dirty="0" smtClean="0"/>
            </a:br>
            <a:r>
              <a:rPr lang="es-AR" noProof="0" dirty="0" smtClean="0"/>
              <a:t>Recomiendo leer este </a:t>
            </a:r>
            <a:r>
              <a:rPr lang="es-AR" noProof="0" dirty="0" err="1" smtClean="0"/>
              <a:t>paper</a:t>
            </a:r>
            <a:r>
              <a:rPr lang="es-AR" noProof="0" dirty="0" smtClean="0"/>
              <a:t> a aquellos</a:t>
            </a:r>
            <a:r>
              <a:rPr lang="es-AR" baseline="0" noProof="0" dirty="0" smtClean="0"/>
              <a:t> interesados en el comportamiento de características en distintas capas de la red, como se comportan frente al ruido y por y para que se pueden aplicar.</a:t>
            </a:r>
            <a:endParaRPr lang="es-AR" sz="1200" b="0" i="0" kern="1200" noProof="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14</a:t>
            </a:fld>
            <a:endParaRPr lang="en-US"/>
          </a:p>
        </p:txBody>
      </p:sp>
    </p:spTree>
    <p:extLst>
      <p:ext uri="{BB962C8B-B14F-4D97-AF65-F5344CB8AC3E}">
        <p14:creationId xmlns:p14="http://schemas.microsoft.com/office/powerpoint/2010/main" val="1604751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Existe lo que se llama data </a:t>
            </a:r>
            <a:r>
              <a:rPr lang="es-AR" dirty="0" err="1" smtClean="0"/>
              <a:t>augmentation</a:t>
            </a:r>
            <a:r>
              <a:rPr lang="es-AR" dirty="0" smtClean="0"/>
              <a:t>, que</a:t>
            </a:r>
            <a:r>
              <a:rPr lang="es-AR" baseline="0" dirty="0" smtClean="0"/>
              <a:t> es hacer pequeñas modificaciones a las imágenes (darlas vueltas, agregarle ruido, rotarlas).</a:t>
            </a:r>
          </a:p>
          <a:p>
            <a:r>
              <a:rPr lang="es-AR" baseline="0" dirty="0" smtClean="0"/>
              <a:t>Aplicado correctamente,  disminuye el </a:t>
            </a:r>
            <a:r>
              <a:rPr lang="es-AR" baseline="0" dirty="0" err="1" smtClean="0"/>
              <a:t>overfitting</a:t>
            </a:r>
            <a:r>
              <a:rPr lang="es-AR" baseline="0" dirty="0" smtClean="0"/>
              <a:t> y obliga a la red a hacerse mas robusta frente al ruido.</a:t>
            </a:r>
          </a:p>
          <a:p>
            <a:r>
              <a:rPr lang="es-AR" baseline="0" dirty="0" smtClean="0"/>
              <a:t>y lo que en principio tendríamos nuevos</a:t>
            </a:r>
            <a:endParaRPr lang="es-AR" dirty="0" smtClean="0"/>
          </a:p>
          <a:p>
            <a:r>
              <a:rPr lang="es-AR" dirty="0" smtClean="0"/>
              <a:t>Ahora,</a:t>
            </a:r>
            <a:r>
              <a:rPr lang="es-AR" baseline="0" dirty="0" smtClean="0"/>
              <a:t> estamos recurriendo a este método por que tenemos pocos datos. Por que no simplemente hacemos data </a:t>
            </a:r>
            <a:r>
              <a:rPr lang="es-AR" baseline="0" dirty="0" err="1" smtClean="0"/>
              <a:t>augmentation</a:t>
            </a:r>
            <a:r>
              <a:rPr lang="es-AR" baseline="0" dirty="0" smtClean="0"/>
              <a:t>?</a:t>
            </a:r>
          </a:p>
          <a:p>
            <a:r>
              <a:rPr lang="es-AR" baseline="0" dirty="0" smtClean="0"/>
              <a:t>Por que no es magia! No estamos sacando datos nuevos de la galera.</a:t>
            </a: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15</a:t>
            </a:fld>
            <a:endParaRPr lang="en-US"/>
          </a:p>
        </p:txBody>
      </p:sp>
    </p:spTree>
    <p:extLst>
      <p:ext uri="{BB962C8B-B14F-4D97-AF65-F5344CB8AC3E}">
        <p14:creationId xmlns:p14="http://schemas.microsoft.com/office/powerpoint/2010/main" val="2471322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Bueno,</a:t>
            </a:r>
            <a:r>
              <a:rPr lang="es-AR" baseline="0" dirty="0" smtClean="0"/>
              <a:t> dejando los datos de lado. Habíamos dicho que este método se basa en extracción de características de una red.</a:t>
            </a:r>
          </a:p>
          <a:p>
            <a:r>
              <a:rPr lang="es-AR" dirty="0" smtClean="0"/>
              <a:t>En el grafico a su izquierda, se puede ver el tamaño</a:t>
            </a:r>
            <a:r>
              <a:rPr lang="es-AR" baseline="0" dirty="0" smtClean="0"/>
              <a:t> de distintas redes conocidas y su precisión sobre el conjunto </a:t>
            </a:r>
            <a:r>
              <a:rPr lang="es-AR" baseline="0" dirty="0" err="1" smtClean="0"/>
              <a:t>imagenet</a:t>
            </a:r>
            <a:r>
              <a:rPr lang="es-AR" baseline="0" dirty="0" smtClean="0"/>
              <a:t>.</a:t>
            </a:r>
          </a:p>
          <a:p>
            <a:r>
              <a:rPr lang="es-AR" baseline="0" dirty="0" smtClean="0"/>
              <a:t>Tenemos </a:t>
            </a:r>
            <a:r>
              <a:rPr lang="es-AR" baseline="0" dirty="0" err="1" smtClean="0"/>
              <a:t>alexnet</a:t>
            </a:r>
            <a:r>
              <a:rPr lang="es-AR" baseline="0" dirty="0" smtClean="0"/>
              <a:t>, las redes </a:t>
            </a:r>
            <a:r>
              <a:rPr lang="es-AR" baseline="0" dirty="0" err="1" smtClean="0"/>
              <a:t>vgg</a:t>
            </a:r>
            <a:r>
              <a:rPr lang="es-AR" baseline="0" dirty="0" smtClean="0"/>
              <a:t> de mayor </a:t>
            </a:r>
            <a:r>
              <a:rPr lang="es-AR" baseline="0" dirty="0" err="1" smtClean="0"/>
              <a:t>tamanio</a:t>
            </a:r>
            <a:r>
              <a:rPr lang="es-AR" baseline="0" dirty="0" smtClean="0"/>
              <a:t> , las google net e </a:t>
            </a:r>
            <a:r>
              <a:rPr lang="es-AR" baseline="0" dirty="0" err="1" smtClean="0"/>
              <a:t>inception</a:t>
            </a:r>
            <a:r>
              <a:rPr lang="es-AR" baseline="0" dirty="0" smtClean="0"/>
              <a:t> de google, de menor cantidad de parámetros.</a:t>
            </a:r>
          </a:p>
          <a:p>
            <a:r>
              <a:rPr lang="es-AR" baseline="0" dirty="0" smtClean="0"/>
              <a:t>A la derecha puse distintas redes, de las mas conocidas, las capas de donde se suele extraer características de cada una y</a:t>
            </a:r>
          </a:p>
          <a:p>
            <a:r>
              <a:rPr lang="es-AR" baseline="0" dirty="0" smtClean="0"/>
              <a:t> el numero extraído que suele estar entre 4096 y1024.</a:t>
            </a: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16</a:t>
            </a:fld>
            <a:endParaRPr lang="en-US"/>
          </a:p>
        </p:txBody>
      </p:sp>
    </p:spTree>
    <p:extLst>
      <p:ext uri="{BB962C8B-B14F-4D97-AF65-F5344CB8AC3E}">
        <p14:creationId xmlns:p14="http://schemas.microsoft.com/office/powerpoint/2010/main" val="3208889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Ahora, tenemos los</a:t>
            </a:r>
            <a:r>
              <a:rPr lang="es-AR" baseline="0" dirty="0" smtClean="0"/>
              <a:t> datos y nuestra red. Extraemos entonces las características aprendidas.</a:t>
            </a:r>
          </a:p>
          <a:p>
            <a:r>
              <a:rPr lang="es-AR" baseline="0" dirty="0" smtClean="0"/>
              <a:t>Y ahora tenemos una imagen por un vector de 4096 características por imagen.</a:t>
            </a:r>
          </a:p>
          <a:p>
            <a:r>
              <a:rPr lang="es-AR" baseline="0" dirty="0" smtClean="0"/>
              <a:t>Que se puede hacer con esas características?</a:t>
            </a:r>
          </a:p>
          <a:p>
            <a:r>
              <a:rPr lang="es-AR" baseline="0" dirty="0" smtClean="0"/>
              <a:t>Análisis de componentes principales, que se </a:t>
            </a:r>
            <a:r>
              <a:rPr lang="es-AR" sz="1200" b="0" i="0" kern="1200" dirty="0" smtClean="0">
                <a:solidFill>
                  <a:schemeClr val="tx1"/>
                </a:solidFill>
                <a:effectLst/>
                <a:latin typeface="+mn-lt"/>
                <a:ea typeface="+mn-ea"/>
                <a:cs typeface="+mn-cs"/>
              </a:rPr>
              <a:t>utilizada para describir un conjunto de datos en términos de nuevas variables ("componentes") </a:t>
            </a:r>
          </a:p>
          <a:p>
            <a:r>
              <a:rPr lang="es-AR" sz="1200" b="0" i="0" kern="1200" dirty="0" smtClean="0">
                <a:solidFill>
                  <a:schemeClr val="tx1"/>
                </a:solidFill>
                <a:effectLst/>
                <a:latin typeface="+mn-lt"/>
                <a:ea typeface="+mn-ea"/>
                <a:cs typeface="+mn-cs"/>
              </a:rPr>
              <a:t>no correlacionadas.</a:t>
            </a:r>
          </a:p>
          <a:p>
            <a:r>
              <a:rPr lang="es-AR" sz="1200" b="0" i="0" kern="1200" dirty="0" smtClean="0">
                <a:solidFill>
                  <a:schemeClr val="tx1"/>
                </a:solidFill>
                <a:effectLst/>
                <a:latin typeface="+mn-lt"/>
                <a:ea typeface="+mn-ea"/>
                <a:cs typeface="+mn-cs"/>
              </a:rPr>
              <a:t>Los componentes se ordenan por la cantidad de varianza original que describen, por lo que la técnica es útil para reducir </a:t>
            </a:r>
          </a:p>
          <a:p>
            <a:r>
              <a:rPr lang="es-AR" sz="1200" b="0" i="0" kern="1200" dirty="0" smtClean="0">
                <a:solidFill>
                  <a:schemeClr val="tx1"/>
                </a:solidFill>
                <a:effectLst/>
                <a:latin typeface="+mn-lt"/>
                <a:ea typeface="+mn-ea"/>
                <a:cs typeface="+mn-cs"/>
              </a:rPr>
              <a:t>la </a:t>
            </a:r>
            <a:r>
              <a:rPr lang="es-AR" sz="1200" b="0" i="0" kern="1200" dirty="0" err="1" smtClean="0">
                <a:solidFill>
                  <a:schemeClr val="tx1"/>
                </a:solidFill>
                <a:effectLst/>
                <a:latin typeface="+mn-lt"/>
                <a:ea typeface="+mn-ea"/>
                <a:cs typeface="+mn-cs"/>
              </a:rPr>
              <a:t>dimensionalidad</a:t>
            </a:r>
            <a:r>
              <a:rPr lang="es-AR" sz="1200" b="0" i="0" kern="1200" dirty="0" smtClean="0">
                <a:solidFill>
                  <a:schemeClr val="tx1"/>
                </a:solidFill>
                <a:effectLst/>
                <a:latin typeface="+mn-lt"/>
                <a:ea typeface="+mn-ea"/>
                <a:cs typeface="+mn-cs"/>
              </a:rPr>
              <a:t> de un conjunto de datos.</a:t>
            </a:r>
          </a:p>
          <a:p>
            <a:r>
              <a:rPr lang="es-AR" sz="1200" b="0" i="0" kern="1200" dirty="0" smtClean="0">
                <a:solidFill>
                  <a:schemeClr val="tx1"/>
                </a:solidFill>
                <a:effectLst/>
                <a:latin typeface="+mn-lt"/>
                <a:ea typeface="+mn-ea"/>
                <a:cs typeface="+mn-cs"/>
              </a:rPr>
              <a:t>Lo que se van a encontrar que en el área visual hay mucha información redundante. En</a:t>
            </a:r>
            <a:r>
              <a:rPr lang="es-AR" sz="1200" b="0" i="0" kern="1200" baseline="0" dirty="0" smtClean="0">
                <a:solidFill>
                  <a:schemeClr val="tx1"/>
                </a:solidFill>
                <a:effectLst/>
                <a:latin typeface="+mn-lt"/>
                <a:ea typeface="+mn-ea"/>
                <a:cs typeface="+mn-cs"/>
              </a:rPr>
              <a:t> nuestra experiencia, sustrayendo </a:t>
            </a:r>
          </a:p>
          <a:p>
            <a:r>
              <a:rPr lang="es-AR" sz="1200" b="0" i="0" kern="1200" baseline="0" dirty="0" smtClean="0">
                <a:solidFill>
                  <a:schemeClr val="tx1"/>
                </a:solidFill>
                <a:effectLst/>
                <a:latin typeface="+mn-lt"/>
                <a:ea typeface="+mn-ea"/>
                <a:cs typeface="+mn-cs"/>
              </a:rPr>
              <a:t>aquellas variables con correlación arriba de 0,8</a:t>
            </a:r>
          </a:p>
          <a:p>
            <a:r>
              <a:rPr lang="es-AR" sz="1200" b="0" i="0" kern="1200" baseline="0" dirty="0" smtClean="0">
                <a:solidFill>
                  <a:schemeClr val="tx1"/>
                </a:solidFill>
                <a:effectLst/>
                <a:latin typeface="+mn-lt"/>
                <a:ea typeface="+mn-ea"/>
                <a:cs typeface="+mn-cs"/>
              </a:rPr>
              <a:t>No modifica el modelo predictivo.</a:t>
            </a:r>
          </a:p>
          <a:p>
            <a:r>
              <a:rPr lang="es-AR" sz="1200" b="0" i="0" kern="1200" baseline="0" dirty="0" smtClean="0">
                <a:solidFill>
                  <a:schemeClr val="tx1"/>
                </a:solidFill>
                <a:effectLst/>
                <a:latin typeface="+mn-lt"/>
                <a:ea typeface="+mn-ea"/>
                <a:cs typeface="+mn-cs"/>
              </a:rPr>
              <a:t>En contra parte hay que intenta aumentar la cantidad de información para describir una imagen. Como?</a:t>
            </a:r>
          </a:p>
          <a:p>
            <a:r>
              <a:rPr lang="es-AR" sz="1200" b="0" i="0" kern="1200" baseline="0" dirty="0" smtClean="0">
                <a:solidFill>
                  <a:schemeClr val="tx1"/>
                </a:solidFill>
                <a:effectLst/>
                <a:latin typeface="+mn-lt"/>
                <a:ea typeface="+mn-ea"/>
                <a:cs typeface="+mn-cs"/>
              </a:rPr>
              <a:t>Se pueden tomar distintos puntos de una misma red o salidas de distintas redes ( es decir un ensamble de redes) y </a:t>
            </a:r>
          </a:p>
          <a:p>
            <a:r>
              <a:rPr lang="es-AR" sz="1200" b="0" i="0" kern="1200" baseline="0" dirty="0" smtClean="0">
                <a:solidFill>
                  <a:schemeClr val="tx1"/>
                </a:solidFill>
                <a:effectLst/>
                <a:latin typeface="+mn-lt"/>
                <a:ea typeface="+mn-ea"/>
                <a:cs typeface="+mn-cs"/>
              </a:rPr>
              <a:t>concatenar dichas características.</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17</a:t>
            </a:fld>
            <a:endParaRPr lang="en-US"/>
          </a:p>
        </p:txBody>
      </p:sp>
    </p:spTree>
    <p:extLst>
      <p:ext uri="{BB962C8B-B14F-4D97-AF65-F5344CB8AC3E}">
        <p14:creationId xmlns:p14="http://schemas.microsoft.com/office/powerpoint/2010/main" val="97530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noProof="0" dirty="0" smtClean="0"/>
              <a:t>Por</a:t>
            </a:r>
            <a:r>
              <a:rPr lang="es-AR" baseline="0" noProof="0" dirty="0" smtClean="0"/>
              <a:t> ultimo, tenemos la capa de clasificación.</a:t>
            </a:r>
          </a:p>
          <a:p>
            <a:r>
              <a:rPr lang="es-AR" baseline="0" noProof="0" dirty="0" smtClean="0"/>
              <a:t>Los métodos mas comunes que van a ver son SVM, KNN y </a:t>
            </a:r>
            <a:r>
              <a:rPr lang="es-AR" baseline="0" noProof="0" dirty="0" err="1" smtClean="0"/>
              <a:t>random</a:t>
            </a:r>
            <a:r>
              <a:rPr lang="es-AR" baseline="0" noProof="0" dirty="0" smtClean="0"/>
              <a:t> </a:t>
            </a:r>
            <a:r>
              <a:rPr lang="es-AR" baseline="0" noProof="0" dirty="0" err="1" smtClean="0"/>
              <a:t>forest</a:t>
            </a:r>
            <a:r>
              <a:rPr lang="es-AR" baseline="0" noProof="0" dirty="0" smtClean="0"/>
              <a:t>.</a:t>
            </a:r>
          </a:p>
          <a:p>
            <a:r>
              <a:rPr lang="es-AR" baseline="0" noProof="0" dirty="0" smtClean="0"/>
              <a:t>Les presento también k-top </a:t>
            </a:r>
            <a:r>
              <a:rPr lang="es-AR" baseline="0" noProof="0" dirty="0" err="1" smtClean="0"/>
              <a:t>scoring</a:t>
            </a:r>
            <a:r>
              <a:rPr lang="es-AR" baseline="0" noProof="0" dirty="0" smtClean="0"/>
              <a:t> </a:t>
            </a:r>
            <a:r>
              <a:rPr lang="es-AR" baseline="0" noProof="0" dirty="0" err="1" smtClean="0"/>
              <a:t>pairs</a:t>
            </a:r>
            <a:r>
              <a:rPr lang="es-AR" baseline="0" noProof="0" dirty="0" smtClean="0"/>
              <a:t>, algoritmo genético que para problemas de clasificación binarias como vamos a ver en el practico pueden llegar a resultados interesantes.</a:t>
            </a:r>
          </a:p>
          <a:p>
            <a:r>
              <a:rPr lang="es-AR" noProof="0" dirty="0" smtClean="0"/>
              <a:t>Ahora, cual de estos eligen para su problema?</a:t>
            </a:r>
          </a:p>
          <a:p>
            <a:r>
              <a:rPr lang="es-AR" noProof="0" dirty="0" smtClean="0"/>
              <a:t>Existe</a:t>
            </a:r>
            <a:r>
              <a:rPr lang="es-AR" baseline="0" noProof="0" dirty="0" smtClean="0"/>
              <a:t> el teorema de no free lunch (no hay almuerzo gratis), que establece lo siguiente:</a:t>
            </a:r>
          </a:p>
          <a:p>
            <a:r>
              <a:rPr lang="es-AR" baseline="0" noProof="0" dirty="0" smtClean="0"/>
              <a:t>No existe método que es el mejor para casos genéricos y específicos. Podes tener métodos mejores para los casos genéricos pero puede ser peor para</a:t>
            </a:r>
          </a:p>
          <a:p>
            <a:r>
              <a:rPr lang="es-AR" baseline="0" noProof="0" dirty="0" smtClean="0"/>
              <a:t>Problemas específicos. Y una </a:t>
            </a:r>
            <a:r>
              <a:rPr lang="en-US" baseline="0" noProof="0" dirty="0" err="1" smtClean="0"/>
              <a:t>tecnica</a:t>
            </a:r>
            <a:r>
              <a:rPr lang="en-US" baseline="0" noProof="0" dirty="0" smtClean="0"/>
              <a:t> </a:t>
            </a:r>
            <a:r>
              <a:rPr lang="en-US" baseline="0" noProof="0" dirty="0" err="1" smtClean="0"/>
              <a:t>excelente</a:t>
            </a:r>
            <a:r>
              <a:rPr lang="en-US" baseline="0" noProof="0" dirty="0" smtClean="0"/>
              <a:t> para un </a:t>
            </a:r>
            <a:r>
              <a:rPr lang="en-US" baseline="0" noProof="0" dirty="0" err="1" smtClean="0"/>
              <a:t>problema</a:t>
            </a:r>
            <a:r>
              <a:rPr lang="en-US" baseline="0" noProof="0" dirty="0" smtClean="0"/>
              <a:t> </a:t>
            </a:r>
            <a:r>
              <a:rPr lang="en-US" baseline="0" noProof="0" dirty="0" err="1" smtClean="0"/>
              <a:t>puede</a:t>
            </a:r>
            <a:r>
              <a:rPr lang="en-US" baseline="0" noProof="0" dirty="0" smtClean="0"/>
              <a:t> no </a:t>
            </a:r>
            <a:r>
              <a:rPr lang="en-US" baseline="0" noProof="0" dirty="0" err="1" smtClean="0"/>
              <a:t>ser</a:t>
            </a:r>
            <a:r>
              <a:rPr lang="en-US" baseline="0" noProof="0" dirty="0" smtClean="0"/>
              <a:t> comparable con </a:t>
            </a:r>
            <a:r>
              <a:rPr lang="en-US" baseline="0" noProof="0" dirty="0" err="1" smtClean="0"/>
              <a:t>otros</a:t>
            </a:r>
            <a:r>
              <a:rPr lang="en-US" baseline="0" noProof="0" dirty="0" smtClean="0"/>
              <a:t> </a:t>
            </a:r>
            <a:r>
              <a:rPr lang="en-US" baseline="0" noProof="0" dirty="0" err="1" smtClean="0"/>
              <a:t>metodos</a:t>
            </a:r>
            <a:r>
              <a:rPr lang="en-US" baseline="0" noProof="0" dirty="0" smtClean="0"/>
              <a:t> para </a:t>
            </a:r>
            <a:r>
              <a:rPr lang="en-US" baseline="0" noProof="0" dirty="0" err="1" smtClean="0"/>
              <a:t>casos</a:t>
            </a:r>
            <a:r>
              <a:rPr lang="en-US" baseline="0" noProof="0" dirty="0" smtClean="0"/>
              <a:t> </a:t>
            </a:r>
            <a:r>
              <a:rPr lang="en-US" baseline="0" noProof="0" dirty="0" err="1" smtClean="0"/>
              <a:t>genericos</a:t>
            </a:r>
            <a:r>
              <a:rPr lang="en-US" baseline="0" noProof="0" dirty="0" smtClean="0"/>
              <a:t>.</a:t>
            </a:r>
          </a:p>
          <a:p>
            <a:r>
              <a:rPr lang="en-US" baseline="0" noProof="0" dirty="0" smtClean="0"/>
              <a:t>Que </a:t>
            </a:r>
            <a:r>
              <a:rPr lang="en-US" baseline="0" noProof="0" dirty="0" err="1" smtClean="0"/>
              <a:t>quiere</a:t>
            </a:r>
            <a:r>
              <a:rPr lang="en-US" baseline="0" noProof="0" dirty="0" smtClean="0"/>
              <a:t> </a:t>
            </a:r>
            <a:r>
              <a:rPr lang="en-US" baseline="0" noProof="0" dirty="0" err="1" smtClean="0"/>
              <a:t>decir</a:t>
            </a:r>
            <a:r>
              <a:rPr lang="en-US" baseline="0" noProof="0" dirty="0" smtClean="0"/>
              <a:t>? </a:t>
            </a:r>
            <a:r>
              <a:rPr lang="en-US" baseline="0" noProof="0" dirty="0" err="1" smtClean="0"/>
              <a:t>Prueben</a:t>
            </a:r>
            <a:r>
              <a:rPr lang="en-US" baseline="0" noProof="0" dirty="0" smtClean="0"/>
              <a:t>!!</a:t>
            </a:r>
            <a:endParaRPr lang="es-AR" noProof="0" dirty="0" smtClean="0"/>
          </a:p>
          <a:p>
            <a:endParaRPr lang="es-AR" noProof="0"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18</a:t>
            </a:fld>
            <a:endParaRPr lang="en-US"/>
          </a:p>
        </p:txBody>
      </p:sp>
    </p:spTree>
    <p:extLst>
      <p:ext uri="{BB962C8B-B14F-4D97-AF65-F5344CB8AC3E}">
        <p14:creationId xmlns:p14="http://schemas.microsoft.com/office/powerpoint/2010/main" val="245387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Entre la</a:t>
            </a:r>
            <a:r>
              <a:rPr lang="es-ES" baseline="0" dirty="0" smtClean="0"/>
              <a:t> gran cantidad de métodos de aprendizaje automático se utilizaron las</a:t>
            </a:r>
            <a:r>
              <a:rPr lang="es-ES" dirty="0" smtClean="0"/>
              <a:t> máquinas de vectores de soporte  y </a:t>
            </a:r>
            <a:r>
              <a:rPr lang="es-ES" sz="1200" b="0" i="0" kern="1200" dirty="0" smtClean="0">
                <a:solidFill>
                  <a:schemeClr val="tx1"/>
                </a:solidFill>
                <a:effectLst/>
                <a:latin typeface="+mn-lt"/>
                <a:ea typeface="+mn-ea"/>
                <a:cs typeface="+mn-cs"/>
              </a:rPr>
              <a:t>k – Top </a:t>
            </a:r>
            <a:r>
              <a:rPr lang="es-ES" sz="1200" b="0" i="0" kern="1200" dirty="0" err="1" smtClean="0">
                <a:solidFill>
                  <a:schemeClr val="tx1"/>
                </a:solidFill>
                <a:effectLst/>
                <a:latin typeface="+mn-lt"/>
                <a:ea typeface="+mn-ea"/>
                <a:cs typeface="+mn-cs"/>
              </a:rPr>
              <a:t>Scoring</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Pairs</a:t>
            </a:r>
            <a:r>
              <a:rPr lang="es-ES" sz="1200" b="0" i="0" kern="1200" dirty="0" smtClean="0">
                <a:solidFill>
                  <a:schemeClr val="tx1"/>
                </a:solidFill>
                <a:effectLst/>
                <a:latin typeface="+mn-lt"/>
                <a:ea typeface="+mn-ea"/>
                <a:cs typeface="+mn-cs"/>
              </a:rPr>
              <a:t>.</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Este ultimo fue desarrollado originalmente en el campo de la bioinformática utilizando datos de expresión </a:t>
            </a:r>
            <a:r>
              <a:rPr lang="es-ES" sz="1200" b="0" i="0" kern="1200" dirty="0" err="1" smtClean="0">
                <a:solidFill>
                  <a:schemeClr val="tx1"/>
                </a:solidFill>
                <a:effectLst/>
                <a:latin typeface="+mn-lt"/>
                <a:ea typeface="+mn-ea"/>
                <a:cs typeface="+mn-cs"/>
              </a:rPr>
              <a:t>génetica</a:t>
            </a:r>
            <a:r>
              <a:rPr lang="es-ES" sz="1200" b="0" i="0" kern="1200" dirty="0" smtClean="0">
                <a:solidFill>
                  <a:schemeClr val="tx1"/>
                </a:solidFill>
                <a:effectLst/>
                <a:latin typeface="+mn-lt"/>
                <a:ea typeface="+mn-ea"/>
                <a:cs typeface="+mn-cs"/>
              </a:rPr>
              <a:t> para clasificar muestras de</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cánceres y su aplicación en este contexto es novedosa. Se utilizo </a:t>
            </a:r>
            <a:r>
              <a:rPr lang="es-ES" dirty="0" smtClean="0"/>
              <a:t>máquinas de vectores de soporte para contrastar sus resultados dado que en trabajos previos se pudo observar su</a:t>
            </a:r>
            <a:r>
              <a:rPr lang="es-ES" baseline="0" dirty="0" smtClean="0"/>
              <a:t> buen funcionamiento como clasificador.</a:t>
            </a:r>
            <a:endParaRPr lang="es-E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Entonces, el </a:t>
            </a:r>
            <a:r>
              <a:rPr lang="es-ES" sz="1200" b="0" i="0" kern="1200" dirty="0" err="1" smtClean="0">
                <a:solidFill>
                  <a:schemeClr val="tx1"/>
                </a:solidFill>
                <a:effectLst/>
                <a:latin typeface="+mn-lt"/>
                <a:ea typeface="+mn-ea"/>
                <a:cs typeface="+mn-cs"/>
              </a:rPr>
              <a:t>ktsp</a:t>
            </a:r>
            <a:r>
              <a:rPr lang="es-ES" sz="1200" b="0" i="0" kern="1200" dirty="0" smtClean="0">
                <a:solidFill>
                  <a:schemeClr val="tx1"/>
                </a:solidFill>
                <a:effectLst/>
                <a:latin typeface="+mn-lt"/>
                <a:ea typeface="+mn-ea"/>
                <a:cs typeface="+mn-cs"/>
              </a:rPr>
              <a:t> un método de clasificación que seleccionan simultáneamente un pequeño conjunto de características mediante la creación de reglas por pares. En esencia, el método </a:t>
            </a:r>
            <a:r>
              <a:rPr lang="es-ES" sz="1200" b="0" i="0" kern="1200" dirty="0" err="1" smtClean="0">
                <a:solidFill>
                  <a:schemeClr val="tx1"/>
                </a:solidFill>
                <a:effectLst/>
                <a:latin typeface="+mn-lt"/>
                <a:ea typeface="+mn-ea"/>
                <a:cs typeface="+mn-cs"/>
              </a:rPr>
              <a:t>kTSP</a:t>
            </a:r>
            <a:r>
              <a:rPr lang="es-ES" sz="1200" b="0" i="0" kern="1200" dirty="0" smtClean="0">
                <a:solidFill>
                  <a:schemeClr val="tx1"/>
                </a:solidFill>
                <a:effectLst/>
                <a:latin typeface="+mn-lt"/>
                <a:ea typeface="+mn-ea"/>
                <a:cs typeface="+mn-cs"/>
              </a:rPr>
              <a:t> es un clasificador binario que se compone de k clasificadores elementales. Cada clasificador elemental se basa en un par de características de entrada de "alto poder predictivo". Esto significa que la característica "i" tiene un valor predominantemente mayor que la característica "j" en una clase y viceversa en la otra. Una muestra desconocida se clasifica según los valores relativos de las características "i" y "j" en esa muestra. El método </a:t>
            </a:r>
            <a:r>
              <a:rPr lang="es-ES" sz="1200" b="0" i="0" kern="1200" dirty="0" err="1" smtClean="0">
                <a:solidFill>
                  <a:schemeClr val="tx1"/>
                </a:solidFill>
                <a:effectLst/>
                <a:latin typeface="+mn-lt"/>
                <a:ea typeface="+mn-ea"/>
                <a:cs typeface="+mn-cs"/>
              </a:rPr>
              <a:t>kTSP</a:t>
            </a:r>
            <a:r>
              <a:rPr lang="es-ES" sz="1200" b="0" i="0" kern="1200" dirty="0" smtClean="0">
                <a:solidFill>
                  <a:schemeClr val="tx1"/>
                </a:solidFill>
                <a:effectLst/>
                <a:latin typeface="+mn-lt"/>
                <a:ea typeface="+mn-ea"/>
                <a:cs typeface="+mn-cs"/>
              </a:rPr>
              <a:t> simplemente recopila los votos de los mejores clasificadores elementales separados e informa que el voto mayoritario es su decisión. Se permite que cada característica participe en un solo clasificador elemental, porque esto hace que la regla de decisión sea robusta contra los errores sistemáticos en las mediciones de una sola característica. Por otro lado, una característica indicadora que es muy alta en un grupo y muy baja en el otro es</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más probable que sea parte de muchos clasificadores de alto rendimiento</a:t>
            </a:r>
            <a:r>
              <a:rPr lang="es-ES" dirty="0" smtClean="0"/>
              <a:t> </a:t>
            </a:r>
            <a:br>
              <a:rPr lang="es-ES" dirty="0" smtClean="0"/>
            </a:br>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Las máquinas de vectores de soporte o SVM se basan en el establecimiento de un </a:t>
            </a:r>
            <a:r>
              <a:rPr lang="es-ES" dirty="0" err="1" smtClean="0"/>
              <a:t>hiperplano</a:t>
            </a:r>
            <a:r>
              <a:rPr lang="es-ES" dirty="0" smtClean="0"/>
              <a:t> de separación entre clases pero, dado que existen infinitos </a:t>
            </a:r>
            <a:r>
              <a:rPr lang="es-ES" dirty="0" err="1" smtClean="0"/>
              <a:t>hiperplanos</a:t>
            </a:r>
            <a:r>
              <a:rPr lang="es-ES" dirty="0" smtClean="0"/>
              <a:t> posibles, se determina el </a:t>
            </a:r>
            <a:r>
              <a:rPr lang="es-ES" dirty="0" err="1" smtClean="0"/>
              <a:t>hiperplano</a:t>
            </a:r>
            <a:r>
              <a:rPr lang="es-ES" dirty="0" smtClean="0"/>
              <a:t> óptimo de separación mediante la maximización del margen de separación entre el </a:t>
            </a:r>
            <a:r>
              <a:rPr lang="es-ES" dirty="0" err="1" smtClean="0"/>
              <a:t>hiperplano</a:t>
            </a:r>
            <a:r>
              <a:rPr lang="es-ES" dirty="0" smtClean="0"/>
              <a:t> y los ejemplos de cada clase situados a ambos lados de éste y a igual distancia. Estos ejemplos, que constituyen los únicos tenidos en cuenta en la definición del </a:t>
            </a:r>
            <a:r>
              <a:rPr lang="es-ES" dirty="0" err="1" smtClean="0"/>
              <a:t>hiperplano</a:t>
            </a:r>
            <a:r>
              <a:rPr lang="es-ES" dirty="0" smtClean="0"/>
              <a:t>, se denominan vectores de soporte.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En ambos casos, en que los ejemplos presentan ruido y no son perfecta y linealmente separables ya sea en el espacio de entradas como en el de características, se introducen variables de holgura que permiten la relajación del margen de separación entre las clases, admitiendo errores de clasificación en el conjunto de entrenamiento. Esto se conoce como SVM de margen blando, y la flexibilidad de éste está regulada por el parámetro C, constante de margen blando, que es definida por el usuario.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En</a:t>
            </a:r>
            <a:r>
              <a:rPr lang="es-ES" baseline="0" dirty="0" smtClean="0"/>
              <a:t> el</a:t>
            </a:r>
            <a:r>
              <a:rPr lang="es-ES" dirty="0" smtClean="0"/>
              <a:t> caso de ejemplos que no sean linealmente separables se puede aplicar ``el truco del </a:t>
            </a:r>
            <a:r>
              <a:rPr lang="es-ES" dirty="0" err="1" smtClean="0"/>
              <a:t>kernel</a:t>
            </a:r>
            <a:r>
              <a:rPr lang="es-ES" dirty="0" smtClean="0"/>
              <a:t>''. Éste consiste en mapear el espacio de características a otro espacio, de </a:t>
            </a:r>
            <a:r>
              <a:rPr lang="es-ES" dirty="0" err="1" smtClean="0"/>
              <a:t>dimensionalidad</a:t>
            </a:r>
            <a:r>
              <a:rPr lang="es-ES" dirty="0" smtClean="0"/>
              <a:t> superior, donde el </a:t>
            </a:r>
            <a:r>
              <a:rPr lang="es-ES" dirty="0" err="1" smtClean="0"/>
              <a:t>hiperplano</a:t>
            </a:r>
            <a:r>
              <a:rPr lang="es-ES" dirty="0" smtClean="0"/>
              <a:t> de separación resulta lineal.</a:t>
            </a:r>
          </a:p>
          <a:p>
            <a:endParaRPr lang="es-AR" noProof="0"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19</a:t>
            </a:fld>
            <a:endParaRPr lang="en-US"/>
          </a:p>
        </p:txBody>
      </p:sp>
    </p:spTree>
    <p:extLst>
      <p:ext uri="{BB962C8B-B14F-4D97-AF65-F5344CB8AC3E}">
        <p14:creationId xmlns:p14="http://schemas.microsoft.com/office/powerpoint/2010/main" val="366641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 lo largo del workshop veremos:</a:t>
            </a:r>
          </a:p>
          <a:p>
            <a:r>
              <a:rPr lang="es-AR" dirty="0" smtClean="0"/>
              <a:t>Una Introducción al tema,</a:t>
            </a:r>
            <a:r>
              <a:rPr lang="es-AR" baseline="0" dirty="0" smtClean="0"/>
              <a:t> luego una serie de </a:t>
            </a:r>
            <a:r>
              <a:rPr lang="es-AR" dirty="0" smtClean="0"/>
              <a:t>Repositorios de datos.</a:t>
            </a:r>
            <a:r>
              <a:rPr lang="es-AR" baseline="0" dirty="0" smtClean="0"/>
              <a:t> </a:t>
            </a:r>
            <a:r>
              <a:rPr lang="es-AR" dirty="0" smtClean="0"/>
              <a:t>Después</a:t>
            </a:r>
            <a:r>
              <a:rPr lang="es-AR" baseline="0" dirty="0" smtClean="0"/>
              <a:t> que es el transfer </a:t>
            </a:r>
            <a:r>
              <a:rPr lang="es-AR" baseline="0" dirty="0" err="1" smtClean="0"/>
              <a:t>learning</a:t>
            </a:r>
            <a:r>
              <a:rPr lang="es-AR" baseline="0" dirty="0" smtClean="0"/>
              <a:t> y que redes neuronales se usan</a:t>
            </a:r>
          </a:p>
          <a:p>
            <a:r>
              <a:rPr lang="es-AR" baseline="0" dirty="0" smtClean="0"/>
              <a:t> en conjunto con métodos de machine </a:t>
            </a:r>
            <a:r>
              <a:rPr lang="es-AR" baseline="0" dirty="0" err="1" smtClean="0"/>
              <a:t>learning</a:t>
            </a:r>
            <a:r>
              <a:rPr lang="es-AR" baseline="0" dirty="0" smtClean="0"/>
              <a:t> para esta metodología.</a:t>
            </a:r>
          </a:p>
          <a:p>
            <a:r>
              <a:rPr lang="es-AR" baseline="0" dirty="0" smtClean="0"/>
              <a:t>Cerramos con unos ejemplos y después de una pausa largamos el </a:t>
            </a:r>
            <a:r>
              <a:rPr lang="es-AR" dirty="0" smtClean="0"/>
              <a:t>WORKSHOP.</a:t>
            </a:r>
          </a:p>
          <a:p>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2</a:t>
            </a:fld>
            <a:endParaRPr lang="en-US"/>
          </a:p>
        </p:txBody>
      </p:sp>
    </p:spTree>
    <p:extLst>
      <p:ext uri="{BB962C8B-B14F-4D97-AF65-F5344CB8AC3E}">
        <p14:creationId xmlns:p14="http://schemas.microsoft.com/office/powerpoint/2010/main" val="3028199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Las ventajas de este método radican en una reducción de variables considerable.</a:t>
            </a:r>
          </a:p>
          <a:p>
            <a:r>
              <a:rPr lang="es-AR" dirty="0" smtClean="0"/>
              <a:t>En la experiencia modelos con</a:t>
            </a:r>
            <a:r>
              <a:rPr lang="es-AR" baseline="0" dirty="0" smtClean="0"/>
              <a:t> este método, usando 1% de las </a:t>
            </a:r>
            <a:r>
              <a:rPr lang="es-AR" baseline="0" dirty="0" err="1" smtClean="0"/>
              <a:t>features</a:t>
            </a:r>
            <a:r>
              <a:rPr lang="es-AR" baseline="0" dirty="0" smtClean="0"/>
              <a:t> </a:t>
            </a:r>
            <a:r>
              <a:rPr lang="es-AR" baseline="0" dirty="0" err="1" smtClean="0"/>
              <a:t>extraidas</a:t>
            </a:r>
            <a:r>
              <a:rPr lang="es-AR" baseline="0" dirty="0" smtClean="0"/>
              <a:t>, </a:t>
            </a:r>
          </a:p>
          <a:p>
            <a:r>
              <a:rPr lang="es-AR" baseline="0" dirty="0" smtClean="0"/>
              <a:t>Tienen similar performance que otros métodos de machine </a:t>
            </a:r>
            <a:r>
              <a:rPr lang="es-AR" baseline="0" dirty="0" err="1" smtClean="0"/>
              <a:t>learning</a:t>
            </a:r>
            <a:r>
              <a:rPr lang="es-AR" baseline="0" dirty="0" smtClean="0"/>
              <a:t> usando todas.</a:t>
            </a:r>
          </a:p>
          <a:p>
            <a:r>
              <a:rPr lang="es-AR" baseline="0" dirty="0" smtClean="0"/>
              <a:t>Además se puede graficar la diferencia entre las variables, haciéndolo un poco mas interpretable que el Deep </a:t>
            </a:r>
            <a:r>
              <a:rPr lang="es-AR" baseline="0" dirty="0" err="1" smtClean="0"/>
              <a:t>learning</a:t>
            </a:r>
            <a:r>
              <a:rPr lang="es-AR" baseline="0" dirty="0" smtClean="0"/>
              <a:t>,</a:t>
            </a:r>
          </a:p>
          <a:p>
            <a:r>
              <a:rPr lang="es-AR" baseline="0" dirty="0" smtClean="0"/>
              <a:t>Que es una caja negra. Se asocia también una probabilidad basado en cuantos votos positivos o negativos hubo.</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20</a:t>
            </a:fld>
            <a:endParaRPr lang="en-US"/>
          </a:p>
        </p:txBody>
      </p:sp>
    </p:spTree>
    <p:extLst>
      <p:ext uri="{BB962C8B-B14F-4D97-AF65-F5344CB8AC3E}">
        <p14:creationId xmlns:p14="http://schemas.microsoft.com/office/powerpoint/2010/main" val="314423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e6ac382499ab90d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e6ac382499ab90d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Las CNN </a:t>
            </a:r>
            <a:r>
              <a:rPr lang="es-ES" sz="1200" b="0" i="0" kern="1200" dirty="0" err="1" smtClean="0">
                <a:solidFill>
                  <a:schemeClr val="tx1"/>
                </a:solidFill>
                <a:effectLst/>
                <a:latin typeface="+mn-lt"/>
                <a:ea typeface="+mn-ea"/>
                <a:cs typeface="+mn-cs"/>
              </a:rPr>
              <a:t>preentrenadas</a:t>
            </a:r>
            <a:r>
              <a:rPr lang="es-ES" sz="1200" b="0" i="0" kern="1200" dirty="0" smtClean="0">
                <a:solidFill>
                  <a:schemeClr val="tx1"/>
                </a:solidFill>
                <a:effectLst/>
                <a:latin typeface="+mn-lt"/>
                <a:ea typeface="+mn-ea"/>
                <a:cs typeface="+mn-cs"/>
              </a:rPr>
              <a:t> se compararon en términos de velocidad y características del rendimiento de la capa</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en la clasificación de las imágenes de RD</a:t>
            </a:r>
            <a:r>
              <a:rPr lang="es-ES" dirty="0" smtClean="0"/>
              <a:t> </a:t>
            </a:r>
            <a:br>
              <a:rPr lang="es-ES" dirty="0" smtClean="0"/>
            </a:br>
            <a:r>
              <a:rPr lang="es" dirty="0" smtClean="0"/>
              <a:t>En </a:t>
            </a:r>
            <a:r>
              <a:rPr lang="es" dirty="0"/>
              <a:t>la clasificación binaria se pueden obtener cuatro resultados </a:t>
            </a:r>
            <a:r>
              <a:rPr lang="es" dirty="0" smtClean="0"/>
              <a:t>diferentes:</a:t>
            </a:r>
            <a:r>
              <a:rPr lang="es" baseline="0" dirty="0"/>
              <a:t> </a:t>
            </a:r>
            <a:r>
              <a:rPr lang="es" dirty="0" smtClean="0"/>
              <a:t>TP</a:t>
            </a:r>
            <a:r>
              <a:rPr lang="es" dirty="0"/>
              <a:t>, FP, FN y TN.</a:t>
            </a:r>
            <a:endParaRPr dirty="0"/>
          </a:p>
          <a:p>
            <a:pPr marL="0" lvl="0" indent="0" algn="l" rtl="0">
              <a:spcBef>
                <a:spcPts val="0"/>
              </a:spcBef>
              <a:spcAft>
                <a:spcPts val="0"/>
              </a:spcAft>
              <a:buNone/>
            </a:pPr>
            <a:r>
              <a:rPr lang="es" dirty="0" smtClean="0"/>
              <a:t>Éstos </a:t>
            </a:r>
            <a:r>
              <a:rPr lang="es" dirty="0"/>
              <a:t>se reunen en una matriz denominada matriz de confusión, de la manera que se muestra en la figura. En ésta las filas representan las clases predichas y las columnas las clases verdaderas.</a:t>
            </a:r>
            <a:endParaRPr dirty="0"/>
          </a:p>
          <a:p>
            <a:pPr marL="0" lvl="0" indent="0" algn="l" rtl="0">
              <a:spcBef>
                <a:spcPts val="0"/>
              </a:spcBef>
              <a:spcAft>
                <a:spcPts val="0"/>
              </a:spcAft>
              <a:buNone/>
            </a:pPr>
            <a:r>
              <a:rPr lang="es" dirty="0" smtClean="0"/>
              <a:t>Des </a:t>
            </a:r>
            <a:r>
              <a:rPr lang="es" dirty="0"/>
              <a:t>ésta matriz surgen diversas métricas</a:t>
            </a:r>
            <a:r>
              <a:rPr lang="es" dirty="0" smtClean="0"/>
              <a:t>.</a:t>
            </a:r>
          </a:p>
          <a:p>
            <a:r>
              <a:rPr lang="es-ES" sz="1200" b="0" i="0" kern="1200" dirty="0" smtClean="0">
                <a:solidFill>
                  <a:schemeClr val="tx1"/>
                </a:solidFill>
                <a:effectLst/>
                <a:latin typeface="+mn-lt"/>
                <a:ea typeface="+mn-ea"/>
                <a:cs typeface="+mn-cs"/>
              </a:rPr>
              <a:t>La </a:t>
            </a:r>
            <a:r>
              <a:rPr lang="es-ES" sz="1200" b="1" i="0" kern="1200" dirty="0" smtClean="0">
                <a:solidFill>
                  <a:schemeClr val="tx1"/>
                </a:solidFill>
                <a:effectLst/>
                <a:latin typeface="+mn-lt"/>
                <a:ea typeface="+mn-ea"/>
                <a:cs typeface="+mn-cs"/>
              </a:rPr>
              <a:t>sensibilidad</a:t>
            </a:r>
            <a:r>
              <a:rPr lang="es-ES" sz="1200" b="0" i="0" kern="1200" dirty="0" smtClean="0">
                <a:solidFill>
                  <a:schemeClr val="tx1"/>
                </a:solidFill>
                <a:effectLst/>
                <a:latin typeface="+mn-lt"/>
                <a:ea typeface="+mn-ea"/>
                <a:cs typeface="+mn-cs"/>
              </a:rPr>
              <a:t> nos indica la </a:t>
            </a:r>
            <a:r>
              <a:rPr lang="es-ES" sz="1200" b="0" i="0" kern="1200" dirty="0" err="1" smtClean="0">
                <a:solidFill>
                  <a:schemeClr val="tx1"/>
                </a:solidFill>
                <a:effectLst/>
                <a:latin typeface="+mn-lt"/>
                <a:ea typeface="+mn-ea"/>
                <a:cs typeface="+mn-cs"/>
              </a:rPr>
              <a:t>la</a:t>
            </a:r>
            <a:r>
              <a:rPr lang="es-ES" sz="1200" b="0" i="0" kern="1200" dirty="0" smtClean="0">
                <a:solidFill>
                  <a:schemeClr val="tx1"/>
                </a:solidFill>
                <a:effectLst/>
                <a:latin typeface="+mn-lt"/>
                <a:ea typeface="+mn-ea"/>
                <a:cs typeface="+mn-cs"/>
              </a:rPr>
              <a:t> capacidad de la prueba para detectar la enfermedad en sujetos enfermos.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La </a:t>
            </a:r>
            <a:r>
              <a:rPr lang="es-ES" sz="1200" b="1" i="0" kern="1200" dirty="0" smtClean="0">
                <a:solidFill>
                  <a:schemeClr val="tx1"/>
                </a:solidFill>
                <a:effectLst/>
                <a:latin typeface="+mn-lt"/>
                <a:ea typeface="+mn-ea"/>
                <a:cs typeface="+mn-cs"/>
              </a:rPr>
              <a:t>especificidad </a:t>
            </a:r>
            <a:r>
              <a:rPr lang="es-ES" sz="1200" b="0" i="0" kern="1200" dirty="0" smtClean="0">
                <a:solidFill>
                  <a:schemeClr val="tx1"/>
                </a:solidFill>
                <a:effectLst/>
                <a:latin typeface="+mn-lt"/>
                <a:ea typeface="+mn-ea"/>
                <a:cs typeface="+mn-cs"/>
              </a:rPr>
              <a:t>nos indica la </a:t>
            </a:r>
            <a:r>
              <a:rPr lang="es-ES" sz="1200" b="0" i="0" kern="1200" dirty="0" err="1" smtClean="0">
                <a:solidFill>
                  <a:schemeClr val="tx1"/>
                </a:solidFill>
                <a:effectLst/>
                <a:latin typeface="+mn-lt"/>
                <a:ea typeface="+mn-ea"/>
                <a:cs typeface="+mn-cs"/>
              </a:rPr>
              <a:t>la</a:t>
            </a:r>
            <a:r>
              <a:rPr lang="es-ES" sz="1200" b="0" i="0" kern="1200" dirty="0" smtClean="0">
                <a:solidFill>
                  <a:schemeClr val="tx1"/>
                </a:solidFill>
                <a:effectLst/>
                <a:latin typeface="+mn-lt"/>
                <a:ea typeface="+mn-ea"/>
                <a:cs typeface="+mn-cs"/>
              </a:rPr>
              <a:t> capacidad de la prueba para detectar la ausencia de la enfermedad en sujetos sanos.</a:t>
            </a:r>
          </a:p>
          <a:p>
            <a:r>
              <a:rPr lang="es-ES" sz="1200" b="0" i="0" kern="1200" dirty="0" smtClean="0">
                <a:solidFill>
                  <a:schemeClr val="tx1"/>
                </a:solidFill>
                <a:effectLst/>
                <a:latin typeface="+mn-lt"/>
                <a:ea typeface="+mn-ea"/>
                <a:cs typeface="+mn-cs"/>
              </a:rPr>
              <a:t>La </a:t>
            </a:r>
            <a:r>
              <a:rPr lang="es-ES" sz="1200" b="1" i="0" kern="1200" dirty="0" smtClean="0">
                <a:solidFill>
                  <a:schemeClr val="tx1"/>
                </a:solidFill>
                <a:effectLst/>
                <a:latin typeface="+mn-lt"/>
                <a:ea typeface="+mn-ea"/>
                <a:cs typeface="+mn-cs"/>
              </a:rPr>
              <a:t>precisión</a:t>
            </a:r>
            <a:r>
              <a:rPr lang="es-ES" sz="1200" b="0" i="0" kern="1200" dirty="0" smtClean="0">
                <a:solidFill>
                  <a:schemeClr val="tx1"/>
                </a:solidFill>
                <a:effectLst/>
                <a:latin typeface="+mn-lt"/>
                <a:ea typeface="+mn-ea"/>
                <a:cs typeface="+mn-cs"/>
              </a:rPr>
              <a:t> se utiliza para indicar la probabilidad de que, en caso de una prueba positiva, el paciente realmente tenga la enfermedad especificada.</a:t>
            </a:r>
          </a:p>
          <a:p>
            <a:r>
              <a:rPr lang="es-AR" sz="1200" b="0" kern="1200" baseline="0" dirty="0" smtClean="0">
                <a:solidFill>
                  <a:schemeClr val="tx1"/>
                </a:solidFill>
                <a:effectLst/>
                <a:latin typeface="+mn-lt"/>
                <a:ea typeface="+mn-ea"/>
                <a:cs typeface="+mn-cs"/>
              </a:rPr>
              <a:t>Debido que un sistema de diagnostico debe tener alta sensibilidad y </a:t>
            </a:r>
            <a:r>
              <a:rPr lang="es-AR" sz="1200" b="0" kern="1200" baseline="0" dirty="0" err="1" smtClean="0">
                <a:solidFill>
                  <a:schemeClr val="tx1"/>
                </a:solidFill>
                <a:effectLst/>
                <a:latin typeface="+mn-lt"/>
                <a:ea typeface="+mn-ea"/>
                <a:cs typeface="+mn-cs"/>
              </a:rPr>
              <a:t>presicion</a:t>
            </a:r>
            <a:r>
              <a:rPr lang="es-AR" sz="1200" b="0" kern="1200" baseline="0" dirty="0" smtClean="0">
                <a:solidFill>
                  <a:schemeClr val="tx1"/>
                </a:solidFill>
                <a:effectLst/>
                <a:latin typeface="+mn-lt"/>
                <a:ea typeface="+mn-ea"/>
                <a:cs typeface="+mn-cs"/>
              </a:rPr>
              <a:t>, se utiliza </a:t>
            </a:r>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puntaje F,</a:t>
            </a:r>
            <a:r>
              <a:rPr lang="es-AR" sz="1200" b="1" kern="1200" baseline="0" dirty="0" smtClean="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que incorpora estas dos características.</a:t>
            </a:r>
          </a:p>
          <a:p>
            <a:r>
              <a:rPr lang="es-ES" sz="1200" b="1" i="1" kern="1200" dirty="0" smtClean="0">
                <a:solidFill>
                  <a:schemeClr val="tx1"/>
                </a:solidFill>
                <a:effectLst/>
                <a:latin typeface="+mn-lt"/>
                <a:ea typeface="+mn-ea"/>
                <a:cs typeface="+mn-cs"/>
              </a:rPr>
              <a:t>Curva ROC: </a:t>
            </a:r>
            <a:r>
              <a:rPr lang="es-ES" sz="1200" b="0" i="1" kern="1200" dirty="0" smtClean="0">
                <a:solidFill>
                  <a:schemeClr val="tx1"/>
                </a:solidFill>
                <a:effectLst/>
                <a:latin typeface="+mn-lt"/>
                <a:ea typeface="+mn-ea"/>
                <a:cs typeface="+mn-cs"/>
              </a:rPr>
              <a:t>e</a:t>
            </a:r>
            <a:r>
              <a:rPr lang="es-ES" sz="1200" i="1" kern="1200" dirty="0" smtClean="0">
                <a:solidFill>
                  <a:schemeClr val="tx1"/>
                </a:solidFill>
                <a:effectLst/>
                <a:latin typeface="+mn-lt"/>
                <a:ea typeface="+mn-ea"/>
                <a:cs typeface="+mn-cs"/>
              </a:rPr>
              <a:t>s una representación gráfica de la sensibilidad frente a la especificidad</a:t>
            </a:r>
            <a:r>
              <a:rPr lang="es-ES" sz="1200" i="1" kern="1200" baseline="0" dirty="0" smtClean="0">
                <a:solidFill>
                  <a:schemeClr val="tx1"/>
                </a:solidFill>
                <a:effectLst/>
                <a:latin typeface="+mn-lt"/>
                <a:ea typeface="+mn-ea"/>
                <a:cs typeface="+mn-cs"/>
              </a:rPr>
              <a:t> </a:t>
            </a:r>
            <a:r>
              <a:rPr lang="es-ES" sz="1200" i="1" kern="1200" dirty="0" smtClean="0">
                <a:solidFill>
                  <a:schemeClr val="tx1"/>
                </a:solidFill>
                <a:effectLst/>
                <a:latin typeface="+mn-lt"/>
                <a:ea typeface="+mn-ea"/>
                <a:cs typeface="+mn-cs"/>
              </a:rPr>
              <a:t> para un sistema clasificador binario según se varía el umbral de discriminación. Se utiliza</a:t>
            </a:r>
            <a:r>
              <a:rPr lang="en-US" sz="1200" b="0" i="0" kern="1200" dirty="0" smtClean="0">
                <a:solidFill>
                  <a:schemeClr val="tx1"/>
                </a:solidFill>
                <a:effectLst/>
                <a:latin typeface="+mn-lt"/>
                <a:ea typeface="+mn-ea"/>
                <a:cs typeface="+mn-cs"/>
              </a:rPr>
              <a:t> para </a:t>
            </a:r>
            <a:r>
              <a:rPr lang="en-US" sz="1200" b="0" i="0" kern="1200" dirty="0" err="1" smtClean="0">
                <a:solidFill>
                  <a:schemeClr val="tx1"/>
                </a:solidFill>
                <a:effectLst/>
                <a:latin typeface="+mn-lt"/>
                <a:ea typeface="+mn-ea"/>
                <a:cs typeface="+mn-cs"/>
              </a:rPr>
              <a:t>comparar</a:t>
            </a:r>
            <a:r>
              <a:rPr lang="en-US" sz="1200" b="0" i="0" kern="1200" dirty="0" smtClean="0">
                <a:solidFill>
                  <a:schemeClr val="tx1"/>
                </a:solidFill>
                <a:effectLst/>
                <a:latin typeface="+mn-lt"/>
                <a:ea typeface="+mn-ea"/>
                <a:cs typeface="+mn-cs"/>
              </a:rPr>
              <a:t> la </a:t>
            </a:r>
            <a:r>
              <a:rPr lang="en-US" sz="1200" b="0" i="0" kern="1200" dirty="0" err="1" smtClean="0">
                <a:solidFill>
                  <a:schemeClr val="tx1"/>
                </a:solidFill>
                <a:effectLst/>
                <a:latin typeface="+mn-lt"/>
                <a:ea typeface="+mn-ea"/>
                <a:cs typeface="+mn-cs"/>
              </a:rPr>
              <a:t>capacidad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discriminativa</a:t>
            </a:r>
            <a:r>
              <a:rPr lang="en-US" sz="1200" b="0" i="0" kern="1200" dirty="0" smtClean="0">
                <a:solidFill>
                  <a:schemeClr val="tx1"/>
                </a:solidFill>
                <a:effectLst/>
                <a:latin typeface="+mn-lt"/>
                <a:ea typeface="+mn-ea"/>
                <a:cs typeface="+mn-cs"/>
              </a:rPr>
              <a:t> de </a:t>
            </a:r>
            <a:r>
              <a:rPr lang="en-US" sz="1200" b="0" i="0" kern="1200" dirty="0" err="1" smtClean="0">
                <a:solidFill>
                  <a:schemeClr val="tx1"/>
                </a:solidFill>
                <a:effectLst/>
                <a:latin typeface="+mn-lt"/>
                <a:ea typeface="+mn-ea"/>
                <a:cs typeface="+mn-cs"/>
              </a:rPr>
              <a:t>distintos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procedimientos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diagnósticos</a:t>
            </a:r>
            <a:r>
              <a:rPr lang="en-US" sz="1200" b="0" i="0" kern="1200" dirty="0" smtClean="0">
                <a:solidFill>
                  <a:schemeClr val="tx1"/>
                </a:solidFill>
                <a:effectLst/>
                <a:latin typeface="+mn-lt"/>
                <a:ea typeface="+mn-ea"/>
                <a:cs typeface="+mn-cs"/>
              </a:rPr>
              <a:t>. </a:t>
            </a:r>
            <a:endParaRPr lang="es" baseline="0" dirty="0" smtClean="0"/>
          </a:p>
        </p:txBody>
      </p:sp>
    </p:spTree>
    <p:extLst>
      <p:ext uri="{BB962C8B-B14F-4D97-AF65-F5344CB8AC3E}">
        <p14:creationId xmlns:p14="http://schemas.microsoft.com/office/powerpoint/2010/main" val="382087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Acá</a:t>
            </a:r>
            <a:r>
              <a:rPr lang="es-AR" baseline="0" dirty="0" smtClean="0"/>
              <a:t> les muestro por ejemplo mi tesis de grado sobre clasificación de retinopatía diabética.</a:t>
            </a:r>
          </a:p>
          <a:p>
            <a:r>
              <a:rPr lang="es-AR" baseline="0" dirty="0" smtClean="0"/>
              <a:t>Utilizando este método,  con </a:t>
            </a:r>
            <a:r>
              <a:rPr lang="es-AR" baseline="0" dirty="0" err="1" smtClean="0"/>
              <a:t>support</a:t>
            </a:r>
            <a:r>
              <a:rPr lang="es-AR" baseline="0" dirty="0" smtClean="0"/>
              <a:t> vector machine y k top </a:t>
            </a:r>
            <a:r>
              <a:rPr lang="es-AR" baseline="0" dirty="0" err="1" smtClean="0"/>
              <a:t>scoring</a:t>
            </a:r>
            <a:r>
              <a:rPr lang="es-AR" baseline="0" dirty="0" smtClean="0"/>
              <a:t> </a:t>
            </a:r>
            <a:r>
              <a:rPr lang="es-AR" baseline="0" dirty="0" err="1" smtClean="0"/>
              <a:t>pairs</a:t>
            </a:r>
            <a:r>
              <a:rPr lang="es-AR" baseline="0" dirty="0" smtClean="0"/>
              <a:t> como métodos de machine </a:t>
            </a:r>
            <a:r>
              <a:rPr lang="es-AR" baseline="0" dirty="0" err="1" smtClean="0"/>
              <a:t>learning</a:t>
            </a:r>
            <a:endParaRPr lang="es-AR" baseline="0" dirty="0" smtClean="0"/>
          </a:p>
          <a:p>
            <a:r>
              <a:rPr lang="es-AR" baseline="0" dirty="0" smtClean="0"/>
              <a:t>podemos clasificar la patología y dar una probabilidad asociada al diagnostico con precisión del 85%.</a:t>
            </a:r>
          </a:p>
          <a:p>
            <a:r>
              <a:rPr lang="es-AR" baseline="0" dirty="0" smtClean="0"/>
              <a:t>Este es la interfaz de usuario.</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22</a:t>
            </a:fld>
            <a:endParaRPr lang="en-US"/>
          </a:p>
        </p:txBody>
      </p:sp>
    </p:spTree>
    <p:extLst>
      <p:ext uri="{BB962C8B-B14F-4D97-AF65-F5344CB8AC3E}">
        <p14:creationId xmlns:p14="http://schemas.microsoft.com/office/powerpoint/2010/main" val="3548973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Acá hay una serie de </a:t>
            </a:r>
            <a:r>
              <a:rPr lang="es-AR" dirty="0" err="1" smtClean="0"/>
              <a:t>papers</a:t>
            </a:r>
            <a:r>
              <a:rPr lang="es-AR" baseline="0" dirty="0" smtClean="0"/>
              <a:t> en distintas tareas de clasificación, en los cuales se compara</a:t>
            </a:r>
          </a:p>
          <a:p>
            <a:r>
              <a:rPr lang="es-AR" baseline="0" dirty="0" smtClean="0"/>
              <a:t>Fine </a:t>
            </a:r>
            <a:r>
              <a:rPr lang="es-AR" baseline="0" dirty="0" err="1" smtClean="0"/>
              <a:t>tuning</a:t>
            </a:r>
            <a:r>
              <a:rPr lang="es-AR" baseline="0" dirty="0" smtClean="0"/>
              <a:t> y </a:t>
            </a:r>
            <a:r>
              <a:rPr lang="es-AR" baseline="0" dirty="0" err="1" smtClean="0"/>
              <a:t>feature</a:t>
            </a:r>
            <a:r>
              <a:rPr lang="es-AR" baseline="0" dirty="0" smtClean="0"/>
              <a:t> </a:t>
            </a:r>
            <a:r>
              <a:rPr lang="es-AR" baseline="0" dirty="0" err="1" smtClean="0"/>
              <a:t>extraction</a:t>
            </a:r>
            <a:r>
              <a:rPr lang="es-AR" baseline="0" dirty="0" smtClean="0"/>
              <a:t> y se logran resultados a la par, es decir que, al igual que con machine </a:t>
            </a:r>
            <a:r>
              <a:rPr lang="es-AR" baseline="0" dirty="0" err="1" smtClean="0"/>
              <a:t>learning</a:t>
            </a:r>
            <a:endParaRPr lang="es-AR" baseline="0" dirty="0" smtClean="0"/>
          </a:p>
          <a:p>
            <a:r>
              <a:rPr lang="es-AR" baseline="0" dirty="0" smtClean="0"/>
              <a:t>Depende del problema en manos.</a:t>
            </a:r>
          </a:p>
          <a:p>
            <a:r>
              <a:rPr lang="es-AR" baseline="0" dirty="0" smtClean="0"/>
              <a:t>Los </a:t>
            </a:r>
            <a:r>
              <a:rPr lang="es-AR" baseline="0" dirty="0" err="1" smtClean="0"/>
              <a:t>papers</a:t>
            </a:r>
            <a:r>
              <a:rPr lang="es-AR" baseline="0" dirty="0" smtClean="0"/>
              <a:t> son de clasificación de plancton, tumor epitelial, reconocimiento facial y parásitos en sangre, respectivamente.</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23</a:t>
            </a:fld>
            <a:endParaRPr lang="en-US"/>
          </a:p>
        </p:txBody>
      </p:sp>
    </p:spTree>
    <p:extLst>
      <p:ext uri="{BB962C8B-B14F-4D97-AF65-F5344CB8AC3E}">
        <p14:creationId xmlns:p14="http://schemas.microsoft.com/office/powerpoint/2010/main" val="92615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noProof="0" dirty="0" smtClean="0"/>
              <a:t>Vamos a plantear</a:t>
            </a:r>
            <a:r>
              <a:rPr lang="es-AR" baseline="0" noProof="0" dirty="0" smtClean="0"/>
              <a:t> la siguiente situación.</a:t>
            </a:r>
          </a:p>
          <a:p>
            <a:r>
              <a:rPr lang="es-AR" baseline="0" noProof="0" dirty="0" smtClean="0"/>
              <a:t>Nos paramos en el área de la salud. Una gran  principales herramientas que han surgido son sistemas automáticos de detección. Es decir que en base a un input, imagen medica, nivel en sangre,  señales del cuerpo, se realiza un diagnostico preventivo, lo que muchas veces permite recuperar la salud de un paciente.</a:t>
            </a:r>
          </a:p>
          <a:p>
            <a:r>
              <a:rPr lang="es-AR" baseline="0" noProof="0" dirty="0" smtClean="0"/>
              <a:t>Ahora, establecida una necesidad, lo primero se empieza mirando a trabajos previos, para ver los últimos métodos, redes usadas, niveles de precisión obtenidas y donde conseguir datos!</a:t>
            </a:r>
          </a:p>
          <a:p>
            <a:r>
              <a:rPr lang="es-AR" baseline="0" noProof="0" dirty="0" smtClean="0"/>
              <a:t>El BOOM del Deep </a:t>
            </a:r>
            <a:r>
              <a:rPr lang="es-AR" baseline="0" noProof="0" dirty="0" err="1" smtClean="0"/>
              <a:t>Learning</a:t>
            </a:r>
            <a:r>
              <a:rPr lang="es-AR" baseline="0" noProof="0" dirty="0" smtClean="0"/>
              <a:t> a impactado en muchas áreas, y la salud no es una excepción, por lo que es muy probable que vean que hay mucho desarrollo con esta herramienta. </a:t>
            </a:r>
          </a:p>
          <a:p>
            <a:r>
              <a:rPr lang="es-AR" baseline="0" noProof="0" dirty="0" smtClean="0"/>
              <a:t>Para hacer un modelo predictivo requiero entonces DATOS, de donde los saco? Ahora vemos los mas importantes</a:t>
            </a: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3</a:t>
            </a:fld>
            <a:endParaRPr lang="en-US"/>
          </a:p>
        </p:txBody>
      </p:sp>
    </p:spTree>
    <p:extLst>
      <p:ext uri="{BB962C8B-B14F-4D97-AF65-F5344CB8AC3E}">
        <p14:creationId xmlns:p14="http://schemas.microsoft.com/office/powerpoint/2010/main" val="424760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si</a:t>
            </a:r>
            <a:r>
              <a:rPr lang="es-AR" baseline="0" dirty="0" smtClean="0"/>
              <a:t> vamos a hablar de repositorios, empezamos con </a:t>
            </a:r>
            <a:r>
              <a:rPr lang="es-AR" baseline="0" dirty="0" err="1" smtClean="0"/>
              <a:t>kaggle</a:t>
            </a:r>
            <a:r>
              <a:rPr lang="es-AR" baseline="0" dirty="0" smtClean="0"/>
              <a:t>.</a:t>
            </a:r>
          </a:p>
          <a:p>
            <a:r>
              <a:rPr lang="es-AR" baseline="0" dirty="0" smtClean="0"/>
              <a:t>Contiene </a:t>
            </a:r>
            <a:r>
              <a:rPr lang="es-AR" baseline="0" dirty="0" err="1" smtClean="0"/>
              <a:t>dataset</a:t>
            </a:r>
            <a:r>
              <a:rPr lang="es-AR" baseline="0" dirty="0" smtClean="0"/>
              <a:t> de distintos retos, desde tomografía, imágenes celulares, neumonía, resonancia y retinopatía diabética.</a:t>
            </a:r>
          </a:p>
          <a:p>
            <a:r>
              <a:rPr lang="es-AR" baseline="0" dirty="0" smtClean="0"/>
              <a:t>Resalto este ultimo por que va a ser el ejemplo de la parte practica.</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4</a:t>
            </a:fld>
            <a:endParaRPr lang="en-US"/>
          </a:p>
        </p:txBody>
      </p:sp>
    </p:spTree>
    <p:extLst>
      <p:ext uri="{BB962C8B-B14F-4D97-AF65-F5344CB8AC3E}">
        <p14:creationId xmlns:p14="http://schemas.microsoft.com/office/powerpoint/2010/main" val="117025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Otro repositorio</a:t>
            </a:r>
            <a:r>
              <a:rPr lang="es-AR" baseline="0" dirty="0" smtClean="0"/>
              <a:t> es el de la universidad de </a:t>
            </a:r>
            <a:r>
              <a:rPr lang="es-AR" baseline="0" dirty="0" err="1" smtClean="0"/>
              <a:t>Cornell</a:t>
            </a:r>
            <a:r>
              <a:rPr lang="es-AR" baseline="0" dirty="0" smtClean="0"/>
              <a:t>, que contiene o solo sus propias bases abiertas, si no que también una recopilación de distintas bases,</a:t>
            </a:r>
          </a:p>
          <a:p>
            <a:r>
              <a:rPr lang="es-AR" baseline="0" dirty="0" smtClean="0"/>
              <a:t>Incluyendo mamografía, colonoscopia, estudios múltiples, resonancia, etc.</a:t>
            </a: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5</a:t>
            </a:fld>
            <a:endParaRPr lang="en-US"/>
          </a:p>
        </p:txBody>
      </p:sp>
    </p:spTree>
    <p:extLst>
      <p:ext uri="{BB962C8B-B14F-4D97-AF65-F5344CB8AC3E}">
        <p14:creationId xmlns:p14="http://schemas.microsoft.com/office/powerpoint/2010/main" val="107751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Sigue el repositorio de </a:t>
            </a:r>
            <a:r>
              <a:rPr lang="es-AR" dirty="0" err="1" smtClean="0"/>
              <a:t>Aylward</a:t>
            </a:r>
            <a:r>
              <a:rPr lang="es-AR" dirty="0" smtClean="0"/>
              <a:t>, que es</a:t>
            </a:r>
            <a:r>
              <a:rPr lang="es-AR" baseline="0" dirty="0" smtClean="0"/>
              <a:t> un compendio de bases abiertas de todo internet, que incluye </a:t>
            </a:r>
            <a:r>
              <a:rPr lang="es-AR" baseline="0" dirty="0" err="1" smtClean="0"/>
              <a:t>pet</a:t>
            </a:r>
            <a:r>
              <a:rPr lang="es-AR" baseline="0" dirty="0" smtClean="0"/>
              <a:t>, tomografía, colonoscopia y demás.</a:t>
            </a:r>
          </a:p>
          <a:p>
            <a:r>
              <a:rPr lang="es-AR" baseline="0" dirty="0" smtClean="0"/>
              <a:t>Van a ver que repiten contenido entre si.</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6</a:t>
            </a:fld>
            <a:endParaRPr lang="en-US"/>
          </a:p>
        </p:txBody>
      </p:sp>
    </p:spTree>
    <p:extLst>
      <p:ext uri="{BB962C8B-B14F-4D97-AF65-F5344CB8AC3E}">
        <p14:creationId xmlns:p14="http://schemas.microsoft.com/office/powerpoint/2010/main" val="250120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No podemos olvidarnos de </a:t>
            </a:r>
            <a:r>
              <a:rPr lang="es-AR" dirty="0" err="1" smtClean="0"/>
              <a:t>github</a:t>
            </a:r>
            <a:r>
              <a:rPr lang="es-AR" dirty="0" smtClean="0"/>
              <a:t>.</a:t>
            </a:r>
            <a:r>
              <a:rPr lang="es-AR" baseline="0" dirty="0" smtClean="0"/>
              <a:t> Este </a:t>
            </a:r>
            <a:r>
              <a:rPr lang="es-AR" baseline="0" dirty="0" err="1" smtClean="0"/>
              <a:t>git</a:t>
            </a:r>
            <a:r>
              <a:rPr lang="es-AR" baseline="0" dirty="0" smtClean="0"/>
              <a:t> llamado medical data </a:t>
            </a:r>
            <a:r>
              <a:rPr lang="es-AR" baseline="0" dirty="0" err="1" smtClean="0"/>
              <a:t>for</a:t>
            </a:r>
            <a:r>
              <a:rPr lang="es-AR" baseline="0" dirty="0" smtClean="0"/>
              <a:t> machine </a:t>
            </a:r>
            <a:r>
              <a:rPr lang="es-AR" baseline="0" dirty="0" err="1" smtClean="0"/>
              <a:t>learning</a:t>
            </a:r>
            <a:r>
              <a:rPr lang="es-AR" baseline="0" dirty="0" smtClean="0"/>
              <a:t> no solo contiene un repertorio grande de </a:t>
            </a:r>
          </a:p>
          <a:p>
            <a:r>
              <a:rPr lang="es-AR" baseline="0" dirty="0" smtClean="0"/>
              <a:t>Bases abiertas, si no que incluye de Desafíos, Datos derivados de Registros Electrónicos de Salud, Datos Nacionales de Salud, datos séricos y  Literatura Biomédica.</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7</a:t>
            </a:fld>
            <a:endParaRPr lang="en-US"/>
          </a:p>
        </p:txBody>
      </p:sp>
    </p:spTree>
    <p:extLst>
      <p:ext uri="{BB962C8B-B14F-4D97-AF65-F5344CB8AC3E}">
        <p14:creationId xmlns:p14="http://schemas.microsoft.com/office/powerpoint/2010/main" val="1243661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Por ultimo, están los grandes retos en análisis de imágenes biomédicos. Estos retos son tareas de segmentación y clasificación.</a:t>
            </a:r>
          </a:p>
          <a:p>
            <a:r>
              <a:rPr lang="es-AR" dirty="0" smtClean="0"/>
              <a:t>Están</a:t>
            </a:r>
            <a:r>
              <a:rPr lang="es-AR" baseline="0" dirty="0" smtClean="0"/>
              <a:t> desde 2007 y consta de 106 repositorios, y todos los años hay retos nuevos. Hay de lo que se les ocurra, desde nivel celular a endoscopia.</a:t>
            </a:r>
          </a:p>
          <a:p>
            <a:r>
              <a:rPr lang="es-AR" baseline="0" dirty="0" smtClean="0"/>
              <a:t>Es muy bueno, no solo por los premios si participan, si no por que se puede ver el estado de arte para cada problema y mirar atrás y ver el gran avance que hay.</a:t>
            </a:r>
            <a:endParaRPr lang="es-AR" dirty="0"/>
          </a:p>
        </p:txBody>
      </p:sp>
      <p:sp>
        <p:nvSpPr>
          <p:cNvPr id="4" name="Marcador de número de diapositiva 3"/>
          <p:cNvSpPr>
            <a:spLocks noGrp="1"/>
          </p:cNvSpPr>
          <p:nvPr>
            <p:ph type="sldNum" sz="quarter" idx="10"/>
          </p:nvPr>
        </p:nvSpPr>
        <p:spPr/>
        <p:txBody>
          <a:bodyPr/>
          <a:lstStyle/>
          <a:p>
            <a:fld id="{EDCC09C4-1ADB-44F3-8F5F-54723AFAA618}" type="slidenum">
              <a:rPr lang="en-US" smtClean="0"/>
              <a:t>8</a:t>
            </a:fld>
            <a:endParaRPr lang="en-US"/>
          </a:p>
        </p:txBody>
      </p:sp>
    </p:spTree>
    <p:extLst>
      <p:ext uri="{BB962C8B-B14F-4D97-AF65-F5344CB8AC3E}">
        <p14:creationId xmlns:p14="http://schemas.microsoft.com/office/powerpoint/2010/main" val="407914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Ahora,</a:t>
            </a:r>
            <a:r>
              <a:rPr lang="es-AR" baseline="0" dirty="0" smtClean="0"/>
              <a:t> cuando buscamos dichos datos, que opciones tenemos?</a:t>
            </a:r>
          </a:p>
          <a:p>
            <a:r>
              <a:rPr lang="es-AR" baseline="0" dirty="0" smtClean="0"/>
              <a:t>Bueno, la primera seria utilizar bases de datos públicos, por ejemplo los que encontraron en </a:t>
            </a:r>
            <a:r>
              <a:rPr lang="es-AR" baseline="0" dirty="0" err="1" smtClean="0"/>
              <a:t>papers</a:t>
            </a:r>
            <a:r>
              <a:rPr lang="es-AR" baseline="0" dirty="0" smtClean="0"/>
              <a:t> mientras hacían revisión bibliográfica, u otros nuevos,</a:t>
            </a:r>
          </a:p>
          <a:p>
            <a:r>
              <a:rPr lang="es-AR" baseline="0" dirty="0" smtClean="0"/>
              <a:t>Como pueden ser de repositorios como </a:t>
            </a:r>
            <a:r>
              <a:rPr lang="es-AR" baseline="0" dirty="0" err="1" smtClean="0"/>
              <a:t>kaggle</a:t>
            </a:r>
            <a:r>
              <a:rPr lang="es-AR" baseline="0" dirty="0" smtClean="0"/>
              <a:t> o liberados por algún país.</a:t>
            </a:r>
          </a:p>
          <a:p>
            <a:r>
              <a:rPr lang="es-AR" baseline="0" dirty="0" smtClean="0"/>
              <a:t>Que pasa cuando vemos estos datos? Uno encuentra que están compuestas por pocos datos, que pueden estar mal etiquetados o ser de mala calidad. </a:t>
            </a:r>
          </a:p>
          <a:p>
            <a:r>
              <a:rPr lang="es-AR" baseline="0" dirty="0" smtClean="0"/>
              <a:t>Por ejemplo, una imagen de poca resolución o borrosa, o una señal con ruido.</a:t>
            </a:r>
          </a:p>
          <a:p>
            <a:r>
              <a:rPr lang="es-AR" baseline="0" dirty="0" smtClean="0"/>
              <a:t>Entonces por que no se construyen una base propia?</a:t>
            </a:r>
          </a:p>
          <a:p>
            <a:r>
              <a:rPr lang="es-AR" baseline="0" dirty="0" smtClean="0"/>
              <a:t>Generar una base de datos requiere tiempo, dinero y una serie de protocolos de anonimato entre otros, en especial en áreas donde hay un equipo de profesionales de salud haciendo la evaluación de las muestras.</a:t>
            </a:r>
          </a:p>
          <a:p>
            <a:r>
              <a:rPr lang="es-AR" baseline="0" dirty="0" smtClean="0"/>
              <a:t>Además, si tienen un problema de clasificación y desean separar por clases, no siempre es posible conseguir un numero de muestras por clases parejo. </a:t>
            </a:r>
          </a:p>
          <a:p>
            <a:r>
              <a:rPr lang="es-AR" baseline="0" dirty="0" smtClean="0"/>
              <a:t>Pueden llegar a encontrar </a:t>
            </a:r>
            <a:r>
              <a:rPr lang="es-AR" baseline="0" dirty="0" err="1" smtClean="0"/>
              <a:t>dataset</a:t>
            </a:r>
            <a:r>
              <a:rPr lang="es-AR" baseline="0" dirty="0" smtClean="0"/>
              <a:t> de relación 1 a 100 en algunas categorías.</a:t>
            </a:r>
          </a:p>
        </p:txBody>
      </p:sp>
      <p:sp>
        <p:nvSpPr>
          <p:cNvPr id="4" name="Marcador de número de diapositiva 3"/>
          <p:cNvSpPr>
            <a:spLocks noGrp="1"/>
          </p:cNvSpPr>
          <p:nvPr>
            <p:ph type="sldNum" sz="quarter" idx="10"/>
          </p:nvPr>
        </p:nvSpPr>
        <p:spPr/>
        <p:txBody>
          <a:bodyPr/>
          <a:lstStyle/>
          <a:p>
            <a:fld id="{EDCC09C4-1ADB-44F3-8F5F-54723AFAA618}" type="slidenum">
              <a:rPr lang="en-US" smtClean="0"/>
              <a:t>9</a:t>
            </a:fld>
            <a:endParaRPr lang="en-US"/>
          </a:p>
        </p:txBody>
      </p:sp>
    </p:spTree>
    <p:extLst>
      <p:ext uri="{BB962C8B-B14F-4D97-AF65-F5344CB8AC3E}">
        <p14:creationId xmlns:p14="http://schemas.microsoft.com/office/powerpoint/2010/main" val="4186439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US" kern="0" smtClean="0">
                <a:solidFill>
                  <a:srgbClr val="595959"/>
                </a:solidFill>
              </a:rPr>
              <a:pPr defTabSz="1219170">
                <a:buClr>
                  <a:srgbClr val="000000"/>
                </a:buClr>
              </a:pPr>
              <a:t>‹Nº›</a:t>
            </a:fld>
            <a:endParaRPr lang="en-US" kern="0">
              <a:solidFill>
                <a:srgbClr val="595959"/>
              </a:solidFill>
            </a:endParaRPr>
          </a:p>
        </p:txBody>
      </p:sp>
    </p:spTree>
    <p:extLst>
      <p:ext uri="{BB962C8B-B14F-4D97-AF65-F5344CB8AC3E}">
        <p14:creationId xmlns:p14="http://schemas.microsoft.com/office/powerpoint/2010/main" val="4301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0.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via.cornell.edu/databas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aylward.org/notes/open-access-medical-image-repositor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eamandrew/medical-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rand-challenge.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dirty="0"/>
              <a:t>Utilización de redes pre entrenadas para procesamiento de imágenes</a:t>
            </a:r>
            <a:endParaRPr lang="en-US" dirty="0"/>
          </a:p>
        </p:txBody>
      </p:sp>
      <p:sp>
        <p:nvSpPr>
          <p:cNvPr id="3" name="Subtítulo 2"/>
          <p:cNvSpPr>
            <a:spLocks noGrp="1"/>
          </p:cNvSpPr>
          <p:nvPr>
            <p:ph type="subTitle" idx="1"/>
          </p:nvPr>
        </p:nvSpPr>
        <p:spPr>
          <a:xfrm>
            <a:off x="1876424" y="3602038"/>
            <a:ext cx="8791575" cy="3103562"/>
          </a:xfrm>
        </p:spPr>
        <p:txBody>
          <a:bodyPr>
            <a:normAutofit/>
          </a:bodyPr>
          <a:lstStyle/>
          <a:p>
            <a:pPr algn="ctr"/>
            <a:r>
              <a:rPr lang="en-US" dirty="0" smtClean="0">
                <a:solidFill>
                  <a:schemeClr val="tx1"/>
                </a:solidFill>
              </a:rPr>
              <a:t>“El </a:t>
            </a:r>
            <a:r>
              <a:rPr lang="en-US" dirty="0" err="1" smtClean="0">
                <a:solidFill>
                  <a:schemeClr val="tx1"/>
                </a:solidFill>
              </a:rPr>
              <a:t>deepleaning</a:t>
            </a:r>
            <a:r>
              <a:rPr lang="en-US" dirty="0" smtClean="0">
                <a:solidFill>
                  <a:schemeClr val="tx1"/>
                </a:solidFill>
              </a:rPr>
              <a:t> de </a:t>
            </a:r>
            <a:r>
              <a:rPr lang="es-AR" dirty="0" smtClean="0">
                <a:solidFill>
                  <a:schemeClr val="tx1"/>
                </a:solidFill>
              </a:rPr>
              <a:t>pocos</a:t>
            </a:r>
            <a:r>
              <a:rPr lang="en-US" dirty="0" smtClean="0">
                <a:solidFill>
                  <a:schemeClr val="tx1"/>
                </a:solidFill>
              </a:rPr>
              <a:t> </a:t>
            </a:r>
            <a:r>
              <a:rPr lang="es-AR" dirty="0" smtClean="0">
                <a:solidFill>
                  <a:schemeClr val="tx1"/>
                </a:solidFill>
              </a:rPr>
              <a:t>datos</a:t>
            </a:r>
            <a:r>
              <a:rPr lang="en-US" dirty="0" smtClean="0">
                <a:solidFill>
                  <a:schemeClr val="tx1"/>
                </a:solidFill>
              </a:rPr>
              <a:t>”</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err="1" smtClean="0">
                <a:solidFill>
                  <a:schemeClr val="tx1"/>
                </a:solidFill>
              </a:rPr>
              <a:t>Disertante</a:t>
            </a:r>
            <a:r>
              <a:rPr lang="en-US" dirty="0" smtClean="0">
                <a:solidFill>
                  <a:schemeClr val="tx1"/>
                </a:solidFill>
              </a:rPr>
              <a:t>:  </a:t>
            </a:r>
            <a:r>
              <a:rPr lang="en-US" dirty="0" err="1" smtClean="0">
                <a:solidFill>
                  <a:schemeClr val="tx1"/>
                </a:solidFill>
              </a:rPr>
              <a:t>Ing</a:t>
            </a:r>
            <a:r>
              <a:rPr lang="en-US" dirty="0" smtClean="0">
                <a:solidFill>
                  <a:schemeClr val="tx1"/>
                </a:solidFill>
              </a:rPr>
              <a:t>. Ignacio Fabietti    -   ignaf93@gmail.com</a:t>
            </a:r>
          </a:p>
        </p:txBody>
      </p:sp>
    </p:spTree>
    <p:extLst>
      <p:ext uri="{BB962C8B-B14F-4D97-AF65-F5344CB8AC3E}">
        <p14:creationId xmlns:p14="http://schemas.microsoft.com/office/powerpoint/2010/main" val="2826093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dirty="0" err="1"/>
              <a:t>Tamaño</a:t>
            </a:r>
            <a:r>
              <a:rPr lang="en-US" dirty="0"/>
              <a:t> del </a:t>
            </a:r>
            <a:r>
              <a:rPr lang="en-US" dirty="0" err="1"/>
              <a:t>conjunto</a:t>
            </a:r>
            <a:r>
              <a:rPr lang="en-US" dirty="0"/>
              <a:t> de </a:t>
            </a:r>
            <a:r>
              <a:rPr lang="en-US" dirty="0" err="1" smtClean="0"/>
              <a:t>datos</a:t>
            </a:r>
            <a:r>
              <a:rPr lang="en-US" dirty="0"/>
              <a:t>: </a:t>
            </a:r>
            <a:br>
              <a:rPr lang="en-US" dirty="0"/>
            </a:br>
            <a:endParaRPr lang="en-US" dirty="0"/>
          </a:p>
        </p:txBody>
      </p:sp>
      <p:sp>
        <p:nvSpPr>
          <p:cNvPr id="3" name="Marcador de contenido 2"/>
          <p:cNvSpPr>
            <a:spLocks noGrp="1"/>
          </p:cNvSpPr>
          <p:nvPr>
            <p:ph idx="1"/>
          </p:nvPr>
        </p:nvSpPr>
        <p:spPr>
          <a:xfrm>
            <a:off x="5809183" y="4643376"/>
            <a:ext cx="5238227" cy="617317"/>
          </a:xfrm>
        </p:spPr>
        <p:txBody>
          <a:bodyPr/>
          <a:lstStyle/>
          <a:p>
            <a:pPr marL="0" indent="0" algn="ctr">
              <a:buNone/>
            </a:pPr>
            <a:r>
              <a:rPr lang="en-US" dirty="0" smtClean="0"/>
              <a:t>Train from scratch</a:t>
            </a:r>
            <a:endParaRPr lang="en-US" dirty="0"/>
          </a:p>
        </p:txBody>
      </p:sp>
      <p:pic>
        <p:nvPicPr>
          <p:cNvPr id="1026" name="Picture 2" descr="Resultado de imagen para image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12" y="2216552"/>
            <a:ext cx="4875835" cy="19503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convolutional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9184" y="2598636"/>
            <a:ext cx="5238227" cy="1246531"/>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794112" y="4643377"/>
            <a:ext cx="4875836" cy="1236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smtClean="0"/>
              <a:t>1x10^6</a:t>
            </a:r>
          </a:p>
          <a:p>
            <a:pPr marL="0" indent="0" algn="ctr">
              <a:buNone/>
            </a:pPr>
            <a:r>
              <a:rPr lang="en-US" dirty="0" smtClean="0"/>
              <a:t>(</a:t>
            </a:r>
            <a:r>
              <a:rPr lang="en-US" dirty="0"/>
              <a:t> 5.000 images </a:t>
            </a:r>
            <a:r>
              <a:rPr lang="en-US" dirty="0" err="1" smtClean="0"/>
              <a:t>por</a:t>
            </a:r>
            <a:r>
              <a:rPr lang="en-US" dirty="0" smtClean="0"/>
              <a:t> </a:t>
            </a:r>
            <a:r>
              <a:rPr lang="en-US" dirty="0" err="1" smtClean="0"/>
              <a:t>clase</a:t>
            </a:r>
            <a:r>
              <a:rPr lang="en-US" dirty="0"/>
              <a:t> </a:t>
            </a:r>
            <a:r>
              <a:rPr lang="en-US" dirty="0" smtClean="0"/>
              <a:t>)</a:t>
            </a:r>
            <a:endParaRPr lang="en-US" dirty="0"/>
          </a:p>
        </p:txBody>
      </p:sp>
    </p:spTree>
    <p:extLst>
      <p:ext uri="{BB962C8B-B14F-4D97-AF65-F5344CB8AC3E}">
        <p14:creationId xmlns:p14="http://schemas.microsoft.com/office/powerpoint/2010/main" val="39054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2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56885"/>
            <a:ext cx="9905998" cy="1478570"/>
          </a:xfrm>
        </p:spPr>
        <p:txBody>
          <a:bodyPr/>
          <a:lstStyle/>
          <a:p>
            <a:pPr algn="ctr"/>
            <a:r>
              <a:rPr lang="en-US" dirty="0" err="1"/>
              <a:t>Tamaño</a:t>
            </a:r>
            <a:r>
              <a:rPr lang="en-US" dirty="0"/>
              <a:t> del </a:t>
            </a:r>
            <a:r>
              <a:rPr lang="en-US" dirty="0" err="1"/>
              <a:t>conjunto</a:t>
            </a:r>
            <a:r>
              <a:rPr lang="en-US" dirty="0"/>
              <a:t> de </a:t>
            </a:r>
            <a:r>
              <a:rPr lang="en-US" dirty="0" err="1" smtClean="0"/>
              <a:t>datos</a:t>
            </a:r>
            <a:r>
              <a:rPr lang="en-US" dirty="0" smtClean="0"/>
              <a:t>: </a:t>
            </a:r>
            <a:br>
              <a:rPr lang="en-US" dirty="0" smtClean="0"/>
            </a:br>
            <a:r>
              <a:rPr lang="en-US" dirty="0" smtClean="0"/>
              <a:t>transfer learning</a:t>
            </a:r>
            <a:endParaRPr lang="en-US" dirty="0"/>
          </a:p>
        </p:txBody>
      </p:sp>
      <p:sp>
        <p:nvSpPr>
          <p:cNvPr id="3" name="Marcador de contenido 2"/>
          <p:cNvSpPr>
            <a:spLocks noGrp="1"/>
          </p:cNvSpPr>
          <p:nvPr>
            <p:ph idx="1"/>
          </p:nvPr>
        </p:nvSpPr>
        <p:spPr>
          <a:xfrm>
            <a:off x="1141412" y="1668835"/>
            <a:ext cx="9905999" cy="3541714"/>
          </a:xfrm>
        </p:spPr>
        <p:txBody>
          <a:bodyPr/>
          <a:lstStyle/>
          <a:p>
            <a:pPr marL="0" indent="0">
              <a:buNone/>
            </a:pPr>
            <a:r>
              <a:rPr lang="es-ES" b="1" dirty="0"/>
              <a:t>Objetivo</a:t>
            </a:r>
            <a:r>
              <a:rPr lang="es-ES" dirty="0"/>
              <a:t>: reutilizar modelos pre-entrenados existentes</a:t>
            </a:r>
            <a:br>
              <a:rPr lang="es-ES" dirty="0"/>
            </a:br>
            <a:r>
              <a:rPr lang="es-ES" dirty="0"/>
              <a:t>○ entrenados en una tarea específica, p.ej. clasificación</a:t>
            </a:r>
            <a:br>
              <a:rPr lang="es-ES" dirty="0"/>
            </a:br>
            <a:r>
              <a:rPr lang="es-ES" dirty="0"/>
              <a:t>○ entrenados a partir de </a:t>
            </a:r>
            <a:r>
              <a:rPr lang="es-ES" i="1" dirty="0"/>
              <a:t>muchos </a:t>
            </a:r>
            <a:r>
              <a:rPr lang="es-ES" dirty="0"/>
              <a:t>ejemplos</a:t>
            </a:r>
            <a:br>
              <a:rPr lang="es-ES" dirty="0"/>
            </a:br>
            <a:r>
              <a:rPr lang="es-ES" dirty="0"/>
              <a:t>○ adaptarlos a nuestro problema particular con pocos ejemplos </a:t>
            </a:r>
            <a:br>
              <a:rPr lang="es-ES" dirty="0"/>
            </a:br>
            <a:endParaRPr lang="en-US" dirty="0"/>
          </a:p>
        </p:txBody>
      </p:sp>
      <p:pic>
        <p:nvPicPr>
          <p:cNvPr id="4" name="Imagen 3"/>
          <p:cNvPicPr>
            <a:picLocks noChangeAspect="1"/>
          </p:cNvPicPr>
          <p:nvPr/>
        </p:nvPicPr>
        <p:blipFill>
          <a:blip r:embed="rId3"/>
          <a:stretch>
            <a:fillRect/>
          </a:stretch>
        </p:blipFill>
        <p:spPr>
          <a:xfrm>
            <a:off x="3880129" y="3546242"/>
            <a:ext cx="4724400" cy="2771775"/>
          </a:xfrm>
          <a:prstGeom prst="rect">
            <a:avLst/>
          </a:prstGeom>
        </p:spPr>
      </p:pic>
      <p:sp>
        <p:nvSpPr>
          <p:cNvPr id="6" name="CuadroTexto 5"/>
          <p:cNvSpPr txBox="1"/>
          <p:nvPr/>
        </p:nvSpPr>
        <p:spPr>
          <a:xfrm>
            <a:off x="0" y="6424567"/>
            <a:ext cx="12192000" cy="646331"/>
          </a:xfrm>
          <a:prstGeom prst="rect">
            <a:avLst/>
          </a:prstGeom>
          <a:noFill/>
        </p:spPr>
        <p:txBody>
          <a:bodyPr wrap="square" rtlCol="0">
            <a:spAutoFit/>
          </a:bodyPr>
          <a:lstStyle/>
          <a:p>
            <a:r>
              <a:rPr lang="en-US" b="1" dirty="0"/>
              <a:t>Jorge A. Sánchez</a:t>
            </a:r>
            <a:r>
              <a:rPr lang="en-US" dirty="0"/>
              <a:t> </a:t>
            </a:r>
            <a:r>
              <a:rPr lang="en-US" dirty="0" smtClean="0"/>
              <a:t>, “</a:t>
            </a:r>
            <a:r>
              <a:rPr lang="en-US" dirty="0" err="1" smtClean="0"/>
              <a:t>aprendizaje</a:t>
            </a:r>
            <a:r>
              <a:rPr lang="en-US" dirty="0" smtClean="0"/>
              <a:t> con </a:t>
            </a:r>
            <a:r>
              <a:rPr lang="en-US" dirty="0" err="1" smtClean="0"/>
              <a:t>pocos</a:t>
            </a:r>
            <a:r>
              <a:rPr lang="en-US" dirty="0" smtClean="0"/>
              <a:t> </a:t>
            </a:r>
            <a:r>
              <a:rPr lang="en-US" dirty="0" err="1" smtClean="0"/>
              <a:t>ejemplos</a:t>
            </a:r>
            <a:r>
              <a:rPr lang="en-US" dirty="0" smtClean="0"/>
              <a:t>”,</a:t>
            </a:r>
            <a:r>
              <a:rPr lang="en-US" dirty="0"/>
              <a:t> </a:t>
            </a:r>
            <a:r>
              <a:rPr lang="en-US" dirty="0" smtClean="0"/>
              <a:t>EAIA, Córdoba</a:t>
            </a:r>
            <a:r>
              <a:rPr lang="en-US" dirty="0"/>
              <a:t>, 4-SEP-2017 </a:t>
            </a:r>
            <a:br>
              <a:rPr lang="en-US" dirty="0"/>
            </a:br>
            <a:endParaRPr lang="en-US" dirty="0"/>
          </a:p>
        </p:txBody>
      </p:sp>
    </p:spTree>
    <p:extLst>
      <p:ext uri="{BB962C8B-B14F-4D97-AF65-F5344CB8AC3E}">
        <p14:creationId xmlns:p14="http://schemas.microsoft.com/office/powerpoint/2010/main" val="2656958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transfer </a:t>
            </a:r>
            <a:r>
              <a:rPr lang="en-US" dirty="0" smtClean="0"/>
              <a:t>learning: fine tuning</a:t>
            </a:r>
            <a:endParaRPr lang="en-US" dirty="0"/>
          </a:p>
        </p:txBody>
      </p:sp>
      <p:sp>
        <p:nvSpPr>
          <p:cNvPr id="3" name="Marcador de contenido 2"/>
          <p:cNvSpPr>
            <a:spLocks noGrp="1"/>
          </p:cNvSpPr>
          <p:nvPr>
            <p:ph idx="1"/>
          </p:nvPr>
        </p:nvSpPr>
        <p:spPr>
          <a:xfrm>
            <a:off x="461179" y="2020306"/>
            <a:ext cx="6505499" cy="3209880"/>
          </a:xfrm>
        </p:spPr>
        <p:txBody>
          <a:bodyPr>
            <a:normAutofit/>
          </a:bodyPr>
          <a:lstStyle/>
          <a:p>
            <a:r>
              <a:rPr lang="en-US" dirty="0" smtClean="0"/>
              <a:t>&gt;=1000 </a:t>
            </a:r>
            <a:r>
              <a:rPr lang="en-US" dirty="0" err="1"/>
              <a:t>por</a:t>
            </a:r>
            <a:r>
              <a:rPr lang="en-US" dirty="0"/>
              <a:t> </a:t>
            </a:r>
            <a:r>
              <a:rPr lang="en-US" dirty="0" err="1" smtClean="0"/>
              <a:t>clase</a:t>
            </a:r>
            <a:endParaRPr lang="en-US" dirty="0" smtClean="0"/>
          </a:p>
          <a:p>
            <a:r>
              <a:rPr lang="es-ES" dirty="0"/>
              <a:t>método flexible y fácil de </a:t>
            </a:r>
            <a:r>
              <a:rPr lang="es-ES" dirty="0" smtClean="0"/>
              <a:t>implementar</a:t>
            </a:r>
          </a:p>
          <a:p>
            <a:r>
              <a:rPr lang="es-ES" dirty="0" smtClean="0"/>
              <a:t>aprovecha </a:t>
            </a:r>
            <a:r>
              <a:rPr lang="es-ES" dirty="0" err="1" smtClean="0"/>
              <a:t>dias</a:t>
            </a:r>
            <a:r>
              <a:rPr lang="es-ES" dirty="0" smtClean="0"/>
              <a:t>/semanas/meses </a:t>
            </a:r>
            <a:r>
              <a:rPr lang="es-ES" dirty="0"/>
              <a:t>de cómputo (energía</a:t>
            </a:r>
            <a:r>
              <a:rPr lang="es-ES" dirty="0" smtClean="0"/>
              <a:t>)</a:t>
            </a:r>
            <a:endParaRPr lang="es-ES" dirty="0"/>
          </a:p>
          <a:p>
            <a:r>
              <a:rPr lang="es-ES" dirty="0" smtClean="0"/>
              <a:t>dependiente </a:t>
            </a:r>
            <a:r>
              <a:rPr lang="es-ES" dirty="0"/>
              <a:t>de la diferencia entre dominios </a:t>
            </a:r>
            <a:br>
              <a:rPr lang="es-ES" dirty="0"/>
            </a:br>
            <a:endParaRPr lang="en-US" dirty="0"/>
          </a:p>
          <a:p>
            <a:endParaRPr lang="en-US" dirty="0"/>
          </a:p>
        </p:txBody>
      </p:sp>
      <p:pic>
        <p:nvPicPr>
          <p:cNvPr id="4" name="Imagen 3"/>
          <p:cNvPicPr>
            <a:picLocks noChangeAspect="1"/>
          </p:cNvPicPr>
          <p:nvPr/>
        </p:nvPicPr>
        <p:blipFill>
          <a:blip r:embed="rId3"/>
          <a:stretch>
            <a:fillRect/>
          </a:stretch>
        </p:blipFill>
        <p:spPr>
          <a:xfrm>
            <a:off x="6863855" y="2012042"/>
            <a:ext cx="4286379" cy="3218144"/>
          </a:xfrm>
          <a:prstGeom prst="rect">
            <a:avLst/>
          </a:prstGeom>
        </p:spPr>
      </p:pic>
    </p:spTree>
    <p:extLst>
      <p:ext uri="{BB962C8B-B14F-4D97-AF65-F5344CB8AC3E}">
        <p14:creationId xmlns:p14="http://schemas.microsoft.com/office/powerpoint/2010/main" val="4165476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86435"/>
            <a:ext cx="9905998" cy="1478570"/>
          </a:xfrm>
        </p:spPr>
        <p:txBody>
          <a:bodyPr/>
          <a:lstStyle/>
          <a:p>
            <a:pPr algn="ctr"/>
            <a:r>
              <a:rPr lang="en-US" dirty="0"/>
              <a:t>transfer </a:t>
            </a:r>
            <a:r>
              <a:rPr lang="en-US" dirty="0" smtClean="0"/>
              <a:t>learning: Feature extraction</a:t>
            </a:r>
            <a:endParaRPr lang="en-US" dirty="0"/>
          </a:p>
        </p:txBody>
      </p:sp>
      <p:sp>
        <p:nvSpPr>
          <p:cNvPr id="3" name="Marcador de contenido 2"/>
          <p:cNvSpPr>
            <a:spLocks noGrp="1"/>
          </p:cNvSpPr>
          <p:nvPr>
            <p:ph idx="1"/>
          </p:nvPr>
        </p:nvSpPr>
        <p:spPr>
          <a:xfrm>
            <a:off x="1469217" y="3204227"/>
            <a:ext cx="5224881" cy="2799758"/>
          </a:xfrm>
        </p:spPr>
        <p:txBody>
          <a:bodyPr>
            <a:normAutofit/>
          </a:bodyPr>
          <a:lstStyle/>
          <a:p>
            <a:r>
              <a:rPr lang="en-US" dirty="0" smtClean="0"/>
              <a:t>&lt;1000 </a:t>
            </a:r>
            <a:r>
              <a:rPr lang="en-US" dirty="0" err="1" smtClean="0"/>
              <a:t>por</a:t>
            </a:r>
            <a:r>
              <a:rPr lang="en-US" dirty="0" smtClean="0"/>
              <a:t> </a:t>
            </a:r>
            <a:r>
              <a:rPr lang="en-US" dirty="0" err="1" smtClean="0"/>
              <a:t>clase</a:t>
            </a:r>
            <a:endParaRPr lang="en-US" dirty="0" smtClean="0"/>
          </a:p>
          <a:p>
            <a:r>
              <a:rPr lang="en-US" dirty="0" smtClean="0"/>
              <a:t>CNN + machine learning</a:t>
            </a:r>
          </a:p>
          <a:p>
            <a:r>
              <a:rPr lang="en-US" dirty="0" err="1" smtClean="0"/>
              <a:t>Computacionalmente</a:t>
            </a:r>
            <a:r>
              <a:rPr lang="en-US" dirty="0" smtClean="0"/>
              <a:t> </a:t>
            </a:r>
            <a:r>
              <a:rPr lang="en-US" dirty="0" err="1"/>
              <a:t>menos</a:t>
            </a:r>
            <a:r>
              <a:rPr lang="en-US" dirty="0"/>
              <a:t> </a:t>
            </a:r>
            <a:r>
              <a:rPr lang="en-US" dirty="0" err="1" smtClean="0"/>
              <a:t>costoso</a:t>
            </a:r>
            <a:endParaRPr lang="en-US" dirty="0"/>
          </a:p>
          <a:p>
            <a:r>
              <a:rPr lang="es-AR" dirty="0" smtClean="0"/>
              <a:t>Muchas librerías de soporte de </a:t>
            </a:r>
            <a:r>
              <a:rPr lang="en-US" dirty="0" smtClean="0"/>
              <a:t>machine </a:t>
            </a:r>
            <a:r>
              <a:rPr lang="en-US" dirty="0"/>
              <a:t>learning</a:t>
            </a:r>
          </a:p>
          <a:p>
            <a:endParaRPr lang="en-US" dirty="0" smtClean="0"/>
          </a:p>
          <a:p>
            <a:endParaRPr lang="en-US" dirty="0"/>
          </a:p>
          <a:p>
            <a:endParaRPr lang="en-US" dirty="0"/>
          </a:p>
        </p:txBody>
      </p:sp>
      <p:sp>
        <p:nvSpPr>
          <p:cNvPr id="6" name="CuadroTexto 5"/>
          <p:cNvSpPr txBox="1"/>
          <p:nvPr/>
        </p:nvSpPr>
        <p:spPr>
          <a:xfrm>
            <a:off x="3021496" y="3458817"/>
            <a:ext cx="66261" cy="369332"/>
          </a:xfrm>
          <a:prstGeom prst="rect">
            <a:avLst/>
          </a:prstGeom>
          <a:noFill/>
        </p:spPr>
        <p:txBody>
          <a:bodyPr wrap="square" rtlCol="0">
            <a:spAutoFit/>
          </a:bodyPr>
          <a:lstStyle/>
          <a:p>
            <a:endParaRPr lang="en-US" dirty="0"/>
          </a:p>
        </p:txBody>
      </p:sp>
      <p:pic>
        <p:nvPicPr>
          <p:cNvPr id="7170" name="Picture 2" descr="Resultado de imagen para feature extraction c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217" y="1400532"/>
            <a:ext cx="8778964"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1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86435"/>
            <a:ext cx="9905998" cy="1478570"/>
          </a:xfrm>
        </p:spPr>
        <p:txBody>
          <a:bodyPr/>
          <a:lstStyle/>
          <a:p>
            <a:pPr algn="ctr"/>
            <a:r>
              <a:rPr lang="en-US" dirty="0"/>
              <a:t>transfer </a:t>
            </a:r>
            <a:r>
              <a:rPr lang="en-US" dirty="0" smtClean="0"/>
              <a:t>learning: Feature extraction</a:t>
            </a:r>
            <a:endParaRPr lang="en-US" dirty="0"/>
          </a:p>
        </p:txBody>
      </p:sp>
      <p:sp>
        <p:nvSpPr>
          <p:cNvPr id="3" name="Marcador de contenido 2"/>
          <p:cNvSpPr>
            <a:spLocks noGrp="1"/>
          </p:cNvSpPr>
          <p:nvPr>
            <p:ph idx="1"/>
          </p:nvPr>
        </p:nvSpPr>
        <p:spPr>
          <a:xfrm>
            <a:off x="1986044" y="4403648"/>
            <a:ext cx="8877827" cy="3541714"/>
          </a:xfrm>
        </p:spPr>
        <p:txBody>
          <a:bodyPr>
            <a:normAutofit/>
          </a:bodyPr>
          <a:lstStyle/>
          <a:p>
            <a:pPr marL="0" indent="0">
              <a:buNone/>
            </a:pPr>
            <a:r>
              <a:rPr lang="es-AR" dirty="0" smtClean="0"/>
              <a:t>Información perteneciente  a capas generalmente </a:t>
            </a:r>
            <a:r>
              <a:rPr lang="es-AR" dirty="0" err="1" smtClean="0"/>
              <a:t>fully</a:t>
            </a:r>
            <a:r>
              <a:rPr lang="es-AR" dirty="0" smtClean="0"/>
              <a:t> </a:t>
            </a:r>
            <a:r>
              <a:rPr lang="es-AR" dirty="0" err="1" smtClean="0"/>
              <a:t>connected</a:t>
            </a:r>
            <a:endParaRPr lang="es-AR" dirty="0" smtClean="0"/>
          </a:p>
          <a:p>
            <a:endParaRPr lang="en-US" dirty="0"/>
          </a:p>
          <a:p>
            <a:endParaRPr lang="en-US" dirty="0"/>
          </a:p>
        </p:txBody>
      </p:sp>
      <p:pic>
        <p:nvPicPr>
          <p:cNvPr id="4102" name="Picture 6" descr="Resultado de imagen para cnn network activ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10" y="1356979"/>
            <a:ext cx="5407972" cy="275892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802506" y="5165937"/>
            <a:ext cx="9244905" cy="1477328"/>
          </a:xfrm>
          <a:prstGeom prst="rect">
            <a:avLst/>
          </a:prstGeom>
        </p:spPr>
        <p:txBody>
          <a:bodyPr wrap="square">
            <a:spAutoFit/>
          </a:bodyPr>
          <a:lstStyle/>
          <a:p>
            <a:pPr algn="ctr"/>
            <a:r>
              <a:rPr lang="en-US" b="1" dirty="0">
                <a:latin typeface="Arial" panose="020B0604020202020204" pitchFamily="34" charset="0"/>
                <a:cs typeface="Arial" panose="020B0604020202020204" pitchFamily="34" charset="0"/>
              </a:rPr>
              <a:t>On the Behavior of Convolutional Nets for Feature Extraction </a:t>
            </a:r>
            <a:r>
              <a:rPr lang="en-US" b="1" dirty="0" smtClean="0">
                <a:latin typeface="Arial" panose="020B0604020202020204" pitchFamily="34" charset="0"/>
                <a:cs typeface="Arial" panose="020B0604020202020204" pitchFamily="34" charset="0"/>
              </a:rPr>
              <a:t>–</a:t>
            </a:r>
          </a:p>
          <a:p>
            <a:pPr algn="ctr"/>
            <a:r>
              <a:rPr lang="en-US" b="1" dirty="0" smtClean="0">
                <a:latin typeface="Arial" panose="020B0604020202020204" pitchFamily="34" charset="0"/>
                <a:cs typeface="Arial" panose="020B0604020202020204" pitchFamily="34" charset="0"/>
              </a:rPr>
              <a:t> Dario Garcia-</a:t>
            </a:r>
            <a:r>
              <a:rPr lang="en-US" b="1" dirty="0" err="1" smtClean="0">
                <a:latin typeface="Arial" panose="020B0604020202020204" pitchFamily="34" charset="0"/>
                <a:cs typeface="Arial" panose="020B0604020202020204" pitchFamily="34" charset="0"/>
              </a:rPr>
              <a:t>Gasulla</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arXiv:1703.01127v4 [cs.NE] 29 Jan 2018 </a:t>
            </a:r>
            <a:r>
              <a:rPr lang="en-US" dirty="0"/>
              <a:t/>
            </a:r>
            <a:br>
              <a:rPr lang="en-US" dirty="0"/>
            </a:br>
            <a:r>
              <a:rPr lang="en-US" dirty="0"/>
              <a:t/>
            </a:r>
            <a:br>
              <a:rPr lang="en-US" dirty="0"/>
            </a:br>
            <a:endParaRPr lang="en-US" dirty="0"/>
          </a:p>
        </p:txBody>
      </p:sp>
      <p:sp>
        <p:nvSpPr>
          <p:cNvPr id="6" name="CuadroTexto 5"/>
          <p:cNvSpPr txBox="1"/>
          <p:nvPr/>
        </p:nvSpPr>
        <p:spPr>
          <a:xfrm>
            <a:off x="3021496" y="3458817"/>
            <a:ext cx="66261" cy="369332"/>
          </a:xfrm>
          <a:prstGeom prst="rect">
            <a:avLst/>
          </a:prstGeom>
          <a:noFill/>
        </p:spPr>
        <p:txBody>
          <a:bodyPr wrap="square" rtlCol="0">
            <a:spAutoFit/>
          </a:bodyPr>
          <a:lstStyle/>
          <a:p>
            <a:endParaRPr lang="en-US" dirty="0"/>
          </a:p>
        </p:txBody>
      </p:sp>
      <p:pic>
        <p:nvPicPr>
          <p:cNvPr id="4" name="Imagen 3"/>
          <p:cNvPicPr>
            <a:picLocks noChangeAspect="1"/>
          </p:cNvPicPr>
          <p:nvPr/>
        </p:nvPicPr>
        <p:blipFill>
          <a:blip r:embed="rId4"/>
          <a:stretch>
            <a:fillRect/>
          </a:stretch>
        </p:blipFill>
        <p:spPr>
          <a:xfrm>
            <a:off x="5923064" y="1681573"/>
            <a:ext cx="5800569" cy="2240612"/>
          </a:xfrm>
          <a:prstGeom prst="rect">
            <a:avLst/>
          </a:prstGeom>
        </p:spPr>
      </p:pic>
    </p:spTree>
    <p:extLst>
      <p:ext uri="{BB962C8B-B14F-4D97-AF65-F5344CB8AC3E}">
        <p14:creationId xmlns:p14="http://schemas.microsoft.com/office/powerpoint/2010/main" val="3668898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2249487"/>
            <a:ext cx="9905999" cy="2866523"/>
          </a:xfrm>
        </p:spPr>
        <p:txBody>
          <a:bodyPr/>
          <a:lstStyle/>
          <a:p>
            <a:r>
              <a:rPr lang="en-US" dirty="0" smtClean="0"/>
              <a:t>DISMINUYE OVERFITTING APLICADO CORRECTAMENTE</a:t>
            </a:r>
          </a:p>
          <a:p>
            <a:endParaRPr lang="en-US" dirty="0"/>
          </a:p>
          <a:p>
            <a:endParaRPr lang="en-US" dirty="0" smtClean="0"/>
          </a:p>
          <a:p>
            <a:endParaRPr lang="en-US" dirty="0" smtClean="0"/>
          </a:p>
          <a:p>
            <a:r>
              <a:rPr lang="en-US" dirty="0" smtClean="0"/>
              <a:t>UTIL EN CASOS DE DESBALANCE DE CLASES</a:t>
            </a:r>
          </a:p>
        </p:txBody>
      </p:sp>
      <p:sp>
        <p:nvSpPr>
          <p:cNvPr id="5" name="Título 4"/>
          <p:cNvSpPr>
            <a:spLocks noGrp="1"/>
          </p:cNvSpPr>
          <p:nvPr>
            <p:ph type="title"/>
          </p:nvPr>
        </p:nvSpPr>
        <p:spPr/>
        <p:txBody>
          <a:bodyPr/>
          <a:lstStyle/>
          <a:p>
            <a:pPr algn="ctr"/>
            <a:r>
              <a:rPr lang="en-US" dirty="0" smtClean="0"/>
              <a:t>Data augmentation</a:t>
            </a:r>
            <a:endParaRPr lang="en-US" dirty="0"/>
          </a:p>
        </p:txBody>
      </p:sp>
      <p:pic>
        <p:nvPicPr>
          <p:cNvPr id="8" name="Picture 4" descr="Resultado de imagen para MNIS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004" y="2929480"/>
            <a:ext cx="1311074" cy="13110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sultado de imagen para MNIS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505633" y="2929480"/>
            <a:ext cx="1311074" cy="131107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1141412" y="5610555"/>
            <a:ext cx="10695694" cy="73866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SINEMBARGO, NO SE GENERA MUESTRAS NUEVAS. </a:t>
            </a:r>
            <a:endParaRPr lang="en-US" sz="2400" dirty="0"/>
          </a:p>
          <a:p>
            <a:pPr marL="285750" indent="-285750">
              <a:buFont typeface="Wingdings" panose="05000000000000000000" pitchFamily="2" charset="2"/>
              <a:buChar char="§"/>
            </a:pPr>
            <a:endParaRPr lang="en-US" dirty="0"/>
          </a:p>
        </p:txBody>
      </p:sp>
      <p:pic>
        <p:nvPicPr>
          <p:cNvPr id="3080" name="Picture 8" descr="Resultado de imagen para rabbit magic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500" y="1690043"/>
            <a:ext cx="4435822" cy="349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18518"/>
            <a:ext cx="9905998" cy="1478570"/>
          </a:xfrm>
        </p:spPr>
        <p:txBody>
          <a:bodyPr/>
          <a:lstStyle/>
          <a:p>
            <a:pPr algn="ctr"/>
            <a:r>
              <a:rPr lang="en-US" dirty="0" err="1" smtClean="0"/>
              <a:t>Cnns</a:t>
            </a:r>
            <a:r>
              <a:rPr lang="en-US" dirty="0" smtClean="0"/>
              <a:t> - </a:t>
            </a:r>
            <a:r>
              <a:rPr lang="en-US" dirty="0" err="1" smtClean="0"/>
              <a:t>cual</a:t>
            </a:r>
            <a:r>
              <a:rPr lang="en-US" dirty="0" smtClean="0"/>
              <a:t> </a:t>
            </a:r>
            <a:r>
              <a:rPr lang="en-US" dirty="0" err="1" smtClean="0"/>
              <a:t>uso</a:t>
            </a:r>
            <a:r>
              <a:rPr lang="en-US" dirty="0" smtClean="0"/>
              <a:t>?</a:t>
            </a:r>
            <a:endParaRPr lang="en-US" dirty="0"/>
          </a:p>
        </p:txBody>
      </p:sp>
      <p:pic>
        <p:nvPicPr>
          <p:cNvPr id="2050" name="Picture 2" descr="Resultado de imagen para convolutional neural networks 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57" y="2249486"/>
            <a:ext cx="5788754" cy="37890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p:cNvGraphicFramePr>
            <a:graphicFrameLocks noGrp="1"/>
          </p:cNvGraphicFramePr>
          <p:nvPr>
            <p:extLst>
              <p:ext uri="{D42A27DB-BD31-4B8C-83A1-F6EECF244321}">
                <p14:modId xmlns:p14="http://schemas.microsoft.com/office/powerpoint/2010/main" val="3886615833"/>
              </p:ext>
            </p:extLst>
          </p:nvPr>
        </p:nvGraphicFramePr>
        <p:xfrm>
          <a:off x="6180568" y="2249487"/>
          <a:ext cx="5749752" cy="3789003"/>
        </p:xfrm>
        <a:graphic>
          <a:graphicData uri="http://schemas.openxmlformats.org/drawingml/2006/table">
            <a:tbl>
              <a:tblPr firstRow="1" bandRow="1">
                <a:tableStyleId>{5C22544A-7EE6-4342-B048-85BDC9FD1C3A}</a:tableStyleId>
              </a:tblPr>
              <a:tblGrid>
                <a:gridCol w="1916584">
                  <a:extLst>
                    <a:ext uri="{9D8B030D-6E8A-4147-A177-3AD203B41FA5}">
                      <a16:colId xmlns:a16="http://schemas.microsoft.com/office/drawing/2014/main" val="827326582"/>
                    </a:ext>
                  </a:extLst>
                </a:gridCol>
                <a:gridCol w="1916584">
                  <a:extLst>
                    <a:ext uri="{9D8B030D-6E8A-4147-A177-3AD203B41FA5}">
                      <a16:colId xmlns:a16="http://schemas.microsoft.com/office/drawing/2014/main" val="2966411766"/>
                    </a:ext>
                  </a:extLst>
                </a:gridCol>
                <a:gridCol w="1916584">
                  <a:extLst>
                    <a:ext uri="{9D8B030D-6E8A-4147-A177-3AD203B41FA5}">
                      <a16:colId xmlns:a16="http://schemas.microsoft.com/office/drawing/2014/main" val="1921722627"/>
                    </a:ext>
                  </a:extLst>
                </a:gridCol>
              </a:tblGrid>
              <a:tr h="859341">
                <a:tc>
                  <a:txBody>
                    <a:bodyPr/>
                    <a:lstStyle/>
                    <a:p>
                      <a:r>
                        <a:rPr lang="en-US" dirty="0" smtClean="0"/>
                        <a:t>CNN</a:t>
                      </a:r>
                      <a:endParaRPr lang="en-US" dirty="0"/>
                    </a:p>
                  </a:txBody>
                  <a:tcPr/>
                </a:tc>
                <a:tc>
                  <a:txBody>
                    <a:bodyPr/>
                    <a:lstStyle/>
                    <a:p>
                      <a:r>
                        <a:rPr lang="en-US" dirty="0" smtClean="0"/>
                        <a:t>CAPA EXTRACCION</a:t>
                      </a:r>
                      <a:endParaRPr lang="en-US" dirty="0"/>
                    </a:p>
                  </a:txBody>
                  <a:tcPr/>
                </a:tc>
                <a:tc>
                  <a:txBody>
                    <a:bodyPr/>
                    <a:lstStyle/>
                    <a:p>
                      <a:r>
                        <a:rPr lang="en-US" dirty="0" smtClean="0"/>
                        <a:t>#</a:t>
                      </a:r>
                      <a:r>
                        <a:rPr lang="en-US" baseline="0" dirty="0" smtClean="0"/>
                        <a:t> FEATURES</a:t>
                      </a:r>
                      <a:endParaRPr lang="en-US" dirty="0"/>
                    </a:p>
                  </a:txBody>
                  <a:tcPr/>
                </a:tc>
                <a:extLst>
                  <a:ext uri="{0D108BD9-81ED-4DB2-BD59-A6C34878D82A}">
                    <a16:rowId xmlns:a16="http://schemas.microsoft.com/office/drawing/2014/main" val="2717170864"/>
                  </a:ext>
                </a:extLst>
              </a:tr>
              <a:tr h="497872">
                <a:tc>
                  <a:txBody>
                    <a:bodyPr/>
                    <a:lstStyle/>
                    <a:p>
                      <a:r>
                        <a:rPr lang="en-US" dirty="0" smtClean="0"/>
                        <a:t>VGG</a:t>
                      </a:r>
                      <a:r>
                        <a:rPr lang="en-US" baseline="0" dirty="0" smtClean="0"/>
                        <a:t> 16</a:t>
                      </a:r>
                      <a:endParaRPr lang="en-US" dirty="0"/>
                    </a:p>
                  </a:txBody>
                  <a:tcPr/>
                </a:tc>
                <a:tc>
                  <a:txBody>
                    <a:bodyPr/>
                    <a:lstStyle/>
                    <a:p>
                      <a:r>
                        <a:rPr lang="en-US" dirty="0" smtClean="0"/>
                        <a:t>fc7</a:t>
                      </a:r>
                      <a:endParaRPr lang="en-US" dirty="0"/>
                    </a:p>
                  </a:txBody>
                  <a:tcPr/>
                </a:tc>
                <a:tc>
                  <a:txBody>
                    <a:bodyPr/>
                    <a:lstStyle/>
                    <a:p>
                      <a:r>
                        <a:rPr lang="en-US" dirty="0" smtClean="0"/>
                        <a:t>4096</a:t>
                      </a:r>
                      <a:endParaRPr lang="en-US" dirty="0"/>
                    </a:p>
                  </a:txBody>
                  <a:tcPr/>
                </a:tc>
                <a:extLst>
                  <a:ext uri="{0D108BD9-81ED-4DB2-BD59-A6C34878D82A}">
                    <a16:rowId xmlns:a16="http://schemas.microsoft.com/office/drawing/2014/main" val="3412114734"/>
                  </a:ext>
                </a:extLst>
              </a:tr>
              <a:tr h="497872">
                <a:tc>
                  <a:txBody>
                    <a:bodyPr/>
                    <a:lstStyle/>
                    <a:p>
                      <a:r>
                        <a:rPr lang="en-US" dirty="0" smtClean="0"/>
                        <a:t>AlexNet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fc7</a:t>
                      </a:r>
                    </a:p>
                  </a:txBody>
                  <a:tcPr/>
                </a:tc>
                <a:tc>
                  <a:txBody>
                    <a:bodyPr/>
                    <a:lstStyle/>
                    <a:p>
                      <a:r>
                        <a:rPr lang="en-US" dirty="0" smtClean="0"/>
                        <a:t>4096</a:t>
                      </a:r>
                      <a:endParaRPr lang="en-US" dirty="0"/>
                    </a:p>
                  </a:txBody>
                  <a:tcPr/>
                </a:tc>
                <a:extLst>
                  <a:ext uri="{0D108BD9-81ED-4DB2-BD59-A6C34878D82A}">
                    <a16:rowId xmlns:a16="http://schemas.microsoft.com/office/drawing/2014/main" val="2583285829"/>
                  </a:ext>
                </a:extLst>
              </a:tr>
              <a:tr h="497872">
                <a:tc>
                  <a:txBody>
                    <a:bodyPr/>
                    <a:lstStyle/>
                    <a:p>
                      <a:r>
                        <a:rPr lang="en-US" dirty="0" smtClean="0"/>
                        <a:t>ResNet-152</a:t>
                      </a:r>
                      <a:endParaRPr lang="en-US" dirty="0"/>
                    </a:p>
                  </a:txBody>
                  <a:tcPr/>
                </a:tc>
                <a:tc>
                  <a:txBody>
                    <a:bodyPr/>
                    <a:lstStyle/>
                    <a:p>
                      <a:r>
                        <a:rPr lang="en-US" dirty="0" smtClean="0"/>
                        <a:t>Conv5_x </a:t>
                      </a:r>
                      <a:endParaRPr lang="en-US" dirty="0"/>
                    </a:p>
                  </a:txBody>
                  <a:tcPr/>
                </a:tc>
                <a:tc>
                  <a:txBody>
                    <a:bodyPr/>
                    <a:lstStyle/>
                    <a:p>
                      <a:r>
                        <a:rPr lang="en-US" dirty="0" smtClean="0"/>
                        <a:t>2048</a:t>
                      </a:r>
                      <a:endParaRPr lang="en-US" dirty="0"/>
                    </a:p>
                  </a:txBody>
                  <a:tcPr/>
                </a:tc>
                <a:extLst>
                  <a:ext uri="{0D108BD9-81ED-4DB2-BD59-A6C34878D82A}">
                    <a16:rowId xmlns:a16="http://schemas.microsoft.com/office/drawing/2014/main" val="1425440219"/>
                  </a:ext>
                </a:extLst>
              </a:tr>
              <a:tr h="497872">
                <a:tc>
                  <a:txBody>
                    <a:bodyPr/>
                    <a:lstStyle/>
                    <a:p>
                      <a:r>
                        <a:rPr lang="en-US" dirty="0" smtClean="0"/>
                        <a:t>Inception v3</a:t>
                      </a:r>
                      <a:endParaRPr lang="en-US" dirty="0"/>
                    </a:p>
                  </a:txBody>
                  <a:tcPr/>
                </a:tc>
                <a:tc>
                  <a:txBody>
                    <a:bodyPr/>
                    <a:lstStyle/>
                    <a:p>
                      <a:r>
                        <a:rPr lang="en-US" dirty="0" smtClean="0"/>
                        <a:t>linear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2048</a:t>
                      </a:r>
                    </a:p>
                  </a:txBody>
                  <a:tcPr/>
                </a:tc>
                <a:extLst>
                  <a:ext uri="{0D108BD9-81ED-4DB2-BD59-A6C34878D82A}">
                    <a16:rowId xmlns:a16="http://schemas.microsoft.com/office/drawing/2014/main" val="3955130948"/>
                  </a:ext>
                </a:extLst>
              </a:tr>
              <a:tr h="469087">
                <a:tc>
                  <a:txBody>
                    <a:bodyPr/>
                    <a:lstStyle/>
                    <a:p>
                      <a:r>
                        <a:rPr lang="en-US" dirty="0" err="1" smtClean="0"/>
                        <a:t>Xception</a:t>
                      </a:r>
                      <a:endParaRPr lang="en-US" dirty="0"/>
                    </a:p>
                  </a:txBody>
                  <a:tcPr/>
                </a:tc>
                <a:tc>
                  <a:txBody>
                    <a:bodyPr/>
                    <a:lstStyle/>
                    <a:p>
                      <a:r>
                        <a:rPr lang="en-US" dirty="0" smtClean="0"/>
                        <a:t>Fully connected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2048</a:t>
                      </a:r>
                    </a:p>
                  </a:txBody>
                  <a:tcPr/>
                </a:tc>
                <a:extLst>
                  <a:ext uri="{0D108BD9-81ED-4DB2-BD59-A6C34878D82A}">
                    <a16:rowId xmlns:a16="http://schemas.microsoft.com/office/drawing/2014/main" val="4075726782"/>
                  </a:ext>
                </a:extLst>
              </a:tr>
              <a:tr h="469087">
                <a:tc>
                  <a:txBody>
                    <a:bodyPr/>
                    <a:lstStyle/>
                    <a:p>
                      <a:r>
                        <a:rPr lang="en-US" dirty="0" smtClean="0"/>
                        <a:t>GoogLeNet</a:t>
                      </a:r>
                      <a:endParaRPr lang="en-US" dirty="0"/>
                    </a:p>
                  </a:txBody>
                  <a:tcPr/>
                </a:tc>
                <a:tc>
                  <a:txBody>
                    <a:bodyPr/>
                    <a:lstStyle/>
                    <a:p>
                      <a:r>
                        <a:rPr lang="en-US" dirty="0" err="1" smtClean="0"/>
                        <a:t>Avg_pool</a:t>
                      </a:r>
                      <a:endParaRPr lang="en-US" dirty="0"/>
                    </a:p>
                  </a:txBody>
                  <a:tcPr/>
                </a:tc>
                <a:tc>
                  <a:txBody>
                    <a:bodyPr/>
                    <a:lstStyle/>
                    <a:p>
                      <a:r>
                        <a:rPr lang="en-US" dirty="0" smtClean="0"/>
                        <a:t>1024</a:t>
                      </a:r>
                      <a:endParaRPr lang="en-US" dirty="0"/>
                    </a:p>
                  </a:txBody>
                  <a:tcPr/>
                </a:tc>
                <a:extLst>
                  <a:ext uri="{0D108BD9-81ED-4DB2-BD59-A6C34878D82A}">
                    <a16:rowId xmlns:a16="http://schemas.microsoft.com/office/drawing/2014/main" val="482623377"/>
                  </a:ext>
                </a:extLst>
              </a:tr>
            </a:tbl>
          </a:graphicData>
        </a:graphic>
      </p:graphicFrame>
    </p:spTree>
    <p:extLst>
      <p:ext uri="{BB962C8B-B14F-4D97-AF65-F5344CB8AC3E}">
        <p14:creationId xmlns:p14="http://schemas.microsoft.com/office/powerpoint/2010/main" val="8514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83390"/>
            <a:ext cx="9905998" cy="1478570"/>
          </a:xfrm>
        </p:spPr>
        <p:txBody>
          <a:bodyPr/>
          <a:lstStyle/>
          <a:p>
            <a:r>
              <a:rPr lang="en-US" dirty="0" smtClean="0"/>
              <a:t>FEATURES</a:t>
            </a:r>
            <a:endParaRPr lang="en-US" dirty="0"/>
          </a:p>
        </p:txBody>
      </p:sp>
      <p:sp>
        <p:nvSpPr>
          <p:cNvPr id="3" name="Marcador de contenido 2"/>
          <p:cNvSpPr>
            <a:spLocks noGrp="1"/>
          </p:cNvSpPr>
          <p:nvPr>
            <p:ph idx="1"/>
          </p:nvPr>
        </p:nvSpPr>
        <p:spPr>
          <a:xfrm>
            <a:off x="1141411" y="1825280"/>
            <a:ext cx="10538754" cy="4306588"/>
          </a:xfrm>
        </p:spPr>
        <p:txBody>
          <a:bodyPr>
            <a:normAutofit/>
          </a:bodyPr>
          <a:lstStyle/>
          <a:p>
            <a:r>
              <a:rPr lang="en-US" dirty="0" smtClean="0"/>
              <a:t>PCA</a:t>
            </a:r>
          </a:p>
          <a:p>
            <a:endParaRPr lang="en-US" dirty="0" smtClean="0"/>
          </a:p>
          <a:p>
            <a:r>
              <a:rPr lang="en-US" dirty="0" smtClean="0"/>
              <a:t>CORRELATION ANALISIS</a:t>
            </a:r>
          </a:p>
          <a:p>
            <a:pPr marL="0" indent="0">
              <a:buNone/>
            </a:pPr>
            <a:r>
              <a:rPr lang="en-US" dirty="0" smtClean="0"/>
              <a:t> (REDUNDANCIA VISUAL) &gt;0.8</a:t>
            </a:r>
          </a:p>
          <a:p>
            <a:pPr marL="0" indent="0">
              <a:buNone/>
            </a:pPr>
            <a:endParaRPr lang="en-US" dirty="0" smtClean="0"/>
          </a:p>
          <a:p>
            <a:r>
              <a:rPr lang="en-US" dirty="0" smtClean="0"/>
              <a:t>CONCATENACION SALIDAS MULTIPLES (</a:t>
            </a:r>
            <a:r>
              <a:rPr lang="en-US" b="1" dirty="0"/>
              <a:t>Combining Multiple Sources of Knowledge in Deep CNNs for Action Recognition</a:t>
            </a:r>
            <a:br>
              <a:rPr lang="en-US" b="1" dirty="0"/>
            </a:br>
            <a:r>
              <a:rPr lang="en-US" dirty="0" err="1"/>
              <a:t>Eunbyung</a:t>
            </a:r>
            <a:r>
              <a:rPr lang="en-US" dirty="0"/>
              <a:t> Park, </a:t>
            </a:r>
            <a:r>
              <a:rPr lang="en-US" dirty="0" err="1"/>
              <a:t>Xufeng</a:t>
            </a:r>
            <a:r>
              <a:rPr lang="en-US" dirty="0"/>
              <a:t> Han, Tamara L. Berg, Alexander C. Berg </a:t>
            </a:r>
            <a:r>
              <a:rPr lang="en-US" dirty="0" smtClean="0"/>
              <a:t>)</a:t>
            </a:r>
          </a:p>
        </p:txBody>
      </p:sp>
      <p:grpSp>
        <p:nvGrpSpPr>
          <p:cNvPr id="4" name="Google Shape;268;p33"/>
          <p:cNvGrpSpPr/>
          <p:nvPr/>
        </p:nvGrpSpPr>
        <p:grpSpPr>
          <a:xfrm>
            <a:off x="6373773" y="105347"/>
            <a:ext cx="4673638" cy="4288279"/>
            <a:chOff x="203474" y="2253932"/>
            <a:chExt cx="3168643" cy="3060194"/>
          </a:xfrm>
        </p:grpSpPr>
        <p:sp>
          <p:nvSpPr>
            <p:cNvPr id="5" name="Google Shape;269;p33"/>
            <p:cNvSpPr txBox="1"/>
            <p:nvPr/>
          </p:nvSpPr>
          <p:spPr>
            <a:xfrm rot="-5400000">
              <a:off x="-968176" y="3425582"/>
              <a:ext cx="27126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 sz="3200" b="1" dirty="0" smtClean="0">
                  <a:latin typeface="Calibri"/>
                  <a:ea typeface="Calibri"/>
                  <a:cs typeface="Calibri"/>
                  <a:sym typeface="Calibri"/>
                </a:rPr>
                <a:t>muestras</a:t>
              </a:r>
              <a:endParaRPr sz="3200" b="1" dirty="0">
                <a:latin typeface="Calibri"/>
                <a:ea typeface="Calibri"/>
                <a:cs typeface="Calibri"/>
                <a:sym typeface="Calibri"/>
              </a:endParaRPr>
            </a:p>
          </p:txBody>
        </p:sp>
        <p:cxnSp>
          <p:nvCxnSpPr>
            <p:cNvPr id="6" name="Google Shape;270;p33"/>
            <p:cNvCxnSpPr/>
            <p:nvPr/>
          </p:nvCxnSpPr>
          <p:spPr>
            <a:xfrm>
              <a:off x="786008" y="2707588"/>
              <a:ext cx="9259" cy="1762271"/>
            </a:xfrm>
            <a:prstGeom prst="straightConnector1">
              <a:avLst/>
            </a:prstGeom>
            <a:noFill/>
            <a:ln w="28575" cap="flat" cmpd="sng">
              <a:solidFill>
                <a:schemeClr val="accent2"/>
              </a:solidFill>
              <a:prstDash val="solid"/>
              <a:round/>
              <a:headEnd type="none" w="sm" len="sm"/>
              <a:tailEnd type="triangle" w="med" len="med"/>
            </a:ln>
          </p:spPr>
        </p:cxnSp>
        <p:sp>
          <p:nvSpPr>
            <p:cNvPr id="7" name="Google Shape;271;p33"/>
            <p:cNvSpPr txBox="1"/>
            <p:nvPr/>
          </p:nvSpPr>
          <p:spPr>
            <a:xfrm>
              <a:off x="935974" y="4944826"/>
              <a:ext cx="2299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 sz="3200" b="1" dirty="0" smtClean="0">
                  <a:latin typeface="Calibri"/>
                  <a:ea typeface="Calibri"/>
                  <a:cs typeface="Calibri"/>
                  <a:sym typeface="Calibri"/>
                </a:rPr>
                <a:t>caracteristicas</a:t>
              </a:r>
              <a:endParaRPr sz="3200" b="1" dirty="0">
                <a:latin typeface="Calibri"/>
                <a:ea typeface="Calibri"/>
                <a:cs typeface="Calibri"/>
                <a:sym typeface="Calibri"/>
              </a:endParaRPr>
            </a:p>
          </p:txBody>
        </p:sp>
        <p:cxnSp>
          <p:nvCxnSpPr>
            <p:cNvPr id="8" name="Google Shape;272;p33"/>
            <p:cNvCxnSpPr/>
            <p:nvPr/>
          </p:nvCxnSpPr>
          <p:spPr>
            <a:xfrm flipV="1">
              <a:off x="1380998" y="4828319"/>
              <a:ext cx="1555821" cy="648"/>
            </a:xfrm>
            <a:prstGeom prst="straightConnector1">
              <a:avLst/>
            </a:prstGeom>
            <a:noFill/>
            <a:ln w="28575" cap="flat" cmpd="sng">
              <a:solidFill>
                <a:schemeClr val="accent2"/>
              </a:solidFill>
              <a:prstDash val="solid"/>
              <a:round/>
              <a:headEnd type="none" w="sm" len="sm"/>
              <a:tailEnd type="triangle" w="med" len="med"/>
            </a:ln>
          </p:spPr>
        </p:cxnSp>
        <p:pic>
          <p:nvPicPr>
            <p:cNvPr id="9" name="Google Shape;273;p33"/>
            <p:cNvPicPr preferRelativeResize="0"/>
            <p:nvPr/>
          </p:nvPicPr>
          <p:blipFill rotWithShape="1">
            <a:blip r:embed="rId3">
              <a:alphaModFix/>
            </a:blip>
            <a:srcRect/>
            <a:stretch/>
          </p:blipFill>
          <p:spPr>
            <a:xfrm>
              <a:off x="935974" y="2406190"/>
              <a:ext cx="2436143" cy="2237724"/>
            </a:xfrm>
            <a:prstGeom prst="rect">
              <a:avLst/>
            </a:prstGeom>
            <a:noFill/>
            <a:ln>
              <a:noFill/>
            </a:ln>
          </p:spPr>
        </p:pic>
      </p:grpSp>
    </p:spTree>
    <p:extLst>
      <p:ext uri="{BB962C8B-B14F-4D97-AF65-F5344CB8AC3E}">
        <p14:creationId xmlns:p14="http://schemas.microsoft.com/office/powerpoint/2010/main" val="143932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CLASIFICACION: Machine learning</a:t>
            </a:r>
            <a:endParaRPr lang="en-US" dirty="0"/>
          </a:p>
        </p:txBody>
      </p:sp>
      <p:sp>
        <p:nvSpPr>
          <p:cNvPr id="3" name="Marcador de contenido 2"/>
          <p:cNvSpPr>
            <a:spLocks noGrp="1"/>
          </p:cNvSpPr>
          <p:nvPr>
            <p:ph idx="1"/>
          </p:nvPr>
        </p:nvSpPr>
        <p:spPr/>
        <p:txBody>
          <a:bodyPr/>
          <a:lstStyle/>
          <a:p>
            <a:r>
              <a:rPr lang="en-US" dirty="0" smtClean="0"/>
              <a:t>SVM </a:t>
            </a:r>
          </a:p>
          <a:p>
            <a:r>
              <a:rPr lang="en-US" dirty="0" smtClean="0"/>
              <a:t>KNN</a:t>
            </a:r>
          </a:p>
          <a:p>
            <a:r>
              <a:rPr lang="en-US" dirty="0"/>
              <a:t>RANDOM </a:t>
            </a:r>
            <a:r>
              <a:rPr lang="en-US" dirty="0" smtClean="0"/>
              <a:t>FOREST</a:t>
            </a:r>
          </a:p>
          <a:p>
            <a:r>
              <a:rPr lang="en-US" dirty="0" smtClean="0"/>
              <a:t>K-TSP</a:t>
            </a:r>
          </a:p>
          <a:p>
            <a:r>
              <a:rPr lang="en-US" b="1" i="1" u="sng" dirty="0" smtClean="0"/>
              <a:t>No free lunch theorem (wolpert-1996)</a:t>
            </a:r>
          </a:p>
        </p:txBody>
      </p:sp>
      <p:pic>
        <p:nvPicPr>
          <p:cNvPr id="1026" name="Picture 2" descr="Resultado de imagen para random fo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508" y="2067201"/>
            <a:ext cx="3002077" cy="2251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upport vecto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340" y="2067201"/>
            <a:ext cx="3075898" cy="22515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k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590" y="4471158"/>
            <a:ext cx="3865080" cy="224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856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pPr algn="ctr"/>
            <a:r>
              <a:rPr lang="en-US" b="1" dirty="0" err="1">
                <a:effectLst/>
              </a:rPr>
              <a:t>Métodos</a:t>
            </a:r>
            <a:r>
              <a:rPr lang="en-US" b="1" dirty="0">
                <a:effectLst/>
              </a:rPr>
              <a:t> de </a:t>
            </a:r>
            <a:r>
              <a:rPr lang="en-US" b="1" dirty="0" err="1">
                <a:effectLst/>
              </a:rPr>
              <a:t>Clasificación</a:t>
            </a:r>
            <a:r>
              <a:rPr lang="en-US" dirty="0"/>
              <a:t> </a:t>
            </a:r>
          </a:p>
        </p:txBody>
      </p:sp>
      <p:pic>
        <p:nvPicPr>
          <p:cNvPr id="1028" name="Picture 4" descr="Resultado de imagen para support vecto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386139"/>
            <a:ext cx="3568040" cy="261180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86239" y="5422700"/>
            <a:ext cx="4878387"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s-ES" dirty="0"/>
              <a:t>máquinas de vectores de soporte </a:t>
            </a:r>
            <a:endParaRPr lang="en-US" dirty="0"/>
          </a:p>
        </p:txBody>
      </p:sp>
      <p:sp>
        <p:nvSpPr>
          <p:cNvPr id="6" name="Título 1"/>
          <p:cNvSpPr txBox="1">
            <a:spLocks/>
          </p:cNvSpPr>
          <p:nvPr/>
        </p:nvSpPr>
        <p:spPr>
          <a:xfrm>
            <a:off x="5961993" y="5422700"/>
            <a:ext cx="4878387"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s-ES" dirty="0">
                <a:effectLst/>
              </a:rPr>
              <a:t>k – Top </a:t>
            </a:r>
            <a:r>
              <a:rPr lang="es-ES" dirty="0" err="1">
                <a:effectLst/>
              </a:rPr>
              <a:t>Scoring</a:t>
            </a:r>
            <a:r>
              <a:rPr lang="es-ES" dirty="0">
                <a:effectLst/>
              </a:rPr>
              <a:t> </a:t>
            </a:r>
            <a:r>
              <a:rPr lang="es-ES" dirty="0" err="1">
                <a:effectLst/>
              </a:rPr>
              <a:t>Pairs</a:t>
            </a:r>
            <a:r>
              <a:rPr lang="es-ES" dirty="0">
                <a:effectLst/>
              </a:rPr>
              <a:t> </a:t>
            </a:r>
            <a:endParaRPr lang="en-US" dirty="0"/>
          </a:p>
        </p:txBody>
      </p:sp>
      <p:pic>
        <p:nvPicPr>
          <p:cNvPr id="3" name="Imagen 2"/>
          <p:cNvPicPr>
            <a:picLocks noChangeAspect="1"/>
          </p:cNvPicPr>
          <p:nvPr/>
        </p:nvPicPr>
        <p:blipFill>
          <a:blip r:embed="rId4"/>
          <a:stretch>
            <a:fillRect/>
          </a:stretch>
        </p:blipFill>
        <p:spPr>
          <a:xfrm>
            <a:off x="5961993" y="2363718"/>
            <a:ext cx="4923788" cy="2634227"/>
          </a:xfrm>
          <a:prstGeom prst="rect">
            <a:avLst/>
          </a:prstGeom>
        </p:spPr>
      </p:pic>
      <p:pic>
        <p:nvPicPr>
          <p:cNvPr id="7" name="Imagen 6"/>
          <p:cNvPicPr>
            <a:picLocks noChangeAspect="1"/>
          </p:cNvPicPr>
          <p:nvPr/>
        </p:nvPicPr>
        <p:blipFill>
          <a:blip r:embed="rId5"/>
          <a:stretch>
            <a:fillRect/>
          </a:stretch>
        </p:blipFill>
        <p:spPr>
          <a:xfrm>
            <a:off x="5678215" y="1854755"/>
            <a:ext cx="6169509" cy="3674574"/>
          </a:xfrm>
          <a:prstGeom prst="rect">
            <a:avLst/>
          </a:prstGeom>
        </p:spPr>
      </p:pic>
      <p:pic>
        <p:nvPicPr>
          <p:cNvPr id="1026" name="Picture 2" descr="Resultado de imagen para support vector machine 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02" y="1074696"/>
            <a:ext cx="5043015" cy="444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5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contenidos</a:t>
            </a:r>
            <a:endParaRPr lang="es-AR" dirty="0"/>
          </a:p>
        </p:txBody>
      </p:sp>
      <p:sp>
        <p:nvSpPr>
          <p:cNvPr id="3" name="Marcador de contenido 2"/>
          <p:cNvSpPr>
            <a:spLocks noGrp="1"/>
          </p:cNvSpPr>
          <p:nvPr>
            <p:ph idx="1"/>
          </p:nvPr>
        </p:nvSpPr>
        <p:spPr>
          <a:xfrm>
            <a:off x="1141412" y="1777042"/>
            <a:ext cx="9905999" cy="4744527"/>
          </a:xfrm>
        </p:spPr>
        <p:txBody>
          <a:bodyPr/>
          <a:lstStyle/>
          <a:p>
            <a:r>
              <a:rPr lang="es-AR" dirty="0" smtClean="0"/>
              <a:t>Introducción</a:t>
            </a:r>
          </a:p>
          <a:p>
            <a:r>
              <a:rPr lang="es-AR" dirty="0" smtClean="0"/>
              <a:t>Repositorios de datos</a:t>
            </a:r>
          </a:p>
          <a:p>
            <a:r>
              <a:rPr lang="es-AR" dirty="0" smtClean="0"/>
              <a:t>Transfer </a:t>
            </a:r>
            <a:r>
              <a:rPr lang="es-AR" dirty="0" err="1" smtClean="0"/>
              <a:t>Learning</a:t>
            </a:r>
            <a:endParaRPr lang="es-AR" dirty="0" smtClean="0"/>
          </a:p>
          <a:p>
            <a:r>
              <a:rPr lang="es-AR" dirty="0" smtClean="0"/>
              <a:t>Redes Neuronales</a:t>
            </a:r>
          </a:p>
          <a:p>
            <a:r>
              <a:rPr lang="es-AR" dirty="0" smtClean="0"/>
              <a:t>Machine </a:t>
            </a:r>
            <a:r>
              <a:rPr lang="es-AR" dirty="0" err="1" smtClean="0"/>
              <a:t>Learning</a:t>
            </a:r>
            <a:endParaRPr lang="es-AR" dirty="0" smtClean="0"/>
          </a:p>
          <a:p>
            <a:r>
              <a:rPr lang="es-AR" dirty="0" smtClean="0"/>
              <a:t>Ejemplos</a:t>
            </a:r>
          </a:p>
          <a:p>
            <a:r>
              <a:rPr lang="es-AR" dirty="0" smtClean="0"/>
              <a:t>WORKSHOP!</a:t>
            </a:r>
          </a:p>
          <a:p>
            <a:endParaRPr lang="es-AR" dirty="0" smtClean="0"/>
          </a:p>
          <a:p>
            <a:endParaRPr lang="es-AR" dirty="0" smtClean="0"/>
          </a:p>
          <a:p>
            <a:endParaRPr lang="es-AR" dirty="0" smtClean="0"/>
          </a:p>
          <a:p>
            <a:endParaRPr lang="es-AR" dirty="0" smtClean="0"/>
          </a:p>
          <a:p>
            <a:endParaRPr lang="es-AR" dirty="0" smtClean="0"/>
          </a:p>
        </p:txBody>
      </p:sp>
    </p:spTree>
    <p:extLst>
      <p:ext uri="{BB962C8B-B14F-4D97-AF65-F5344CB8AC3E}">
        <p14:creationId xmlns:p14="http://schemas.microsoft.com/office/powerpoint/2010/main" val="1606677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4049" y="1694283"/>
            <a:ext cx="9905998" cy="1478570"/>
          </a:xfrm>
        </p:spPr>
        <p:txBody>
          <a:bodyPr>
            <a:normAutofit fontScale="90000"/>
          </a:bodyPr>
          <a:lstStyle/>
          <a:p>
            <a:r>
              <a:rPr lang="en-US" dirty="0" smtClean="0"/>
              <a:t/>
            </a:r>
            <a:br>
              <a:rPr lang="en-US" dirty="0" smtClean="0"/>
            </a:br>
            <a:r>
              <a:rPr lang="en-US" dirty="0" smtClean="0"/>
              <a:t/>
            </a:r>
            <a:br>
              <a:rPr lang="en-US" dirty="0" smtClean="0"/>
            </a:br>
            <a:endParaRPr lang="en-U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7164" y="3318716"/>
            <a:ext cx="3199884" cy="3022581"/>
          </a:xfr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7980" y="3346513"/>
            <a:ext cx="3141030" cy="2966988"/>
          </a:xfrm>
          <a:prstGeom prst="rect">
            <a:avLst/>
          </a:prstGeom>
        </p:spPr>
      </p:pic>
      <p:sp>
        <p:nvSpPr>
          <p:cNvPr id="6" name="Título 1"/>
          <p:cNvSpPr txBox="1">
            <a:spLocks/>
          </p:cNvSpPr>
          <p:nvPr/>
        </p:nvSpPr>
        <p:spPr>
          <a:xfrm>
            <a:off x="1141412" y="3899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mtClean="0"/>
              <a:t>K-TSP</a:t>
            </a:r>
            <a:endParaRPr lang="en-US" dirty="0"/>
          </a:p>
        </p:txBody>
      </p:sp>
      <p:sp>
        <p:nvSpPr>
          <p:cNvPr id="7" name="Marcador de contenido 2"/>
          <p:cNvSpPr txBox="1">
            <a:spLocks/>
          </p:cNvSpPr>
          <p:nvPr/>
        </p:nvSpPr>
        <p:spPr>
          <a:xfrm>
            <a:off x="1004048" y="1324385"/>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s-AR" dirty="0" smtClean="0"/>
              <a:t>Reducción</a:t>
            </a:r>
            <a:r>
              <a:rPr lang="en-US" dirty="0" smtClean="0"/>
              <a:t> </a:t>
            </a:r>
            <a:r>
              <a:rPr lang="en-US" dirty="0"/>
              <a:t>de </a:t>
            </a:r>
            <a:r>
              <a:rPr lang="en-US" dirty="0" smtClean="0"/>
              <a:t>variables</a:t>
            </a:r>
          </a:p>
          <a:p>
            <a:r>
              <a:rPr lang="en-US" dirty="0" smtClean="0"/>
              <a:t>Information </a:t>
            </a:r>
            <a:r>
              <a:rPr lang="en-US" dirty="0"/>
              <a:t>theory parsimony concept </a:t>
            </a:r>
            <a:endParaRPr lang="en-US" dirty="0" smtClean="0"/>
          </a:p>
          <a:p>
            <a:r>
              <a:rPr lang="en-US" dirty="0" err="1" smtClean="0"/>
              <a:t>Interpretablidad-Probabilidad</a:t>
            </a:r>
            <a:endParaRPr lang="en-US" dirty="0" smtClean="0"/>
          </a:p>
        </p:txBody>
      </p:sp>
    </p:spTree>
    <p:extLst>
      <p:ext uri="{BB962C8B-B14F-4D97-AF65-F5344CB8AC3E}">
        <p14:creationId xmlns:p14="http://schemas.microsoft.com/office/powerpoint/2010/main" val="3923367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920048" y="311603"/>
            <a:ext cx="10251200" cy="713600"/>
          </a:xfrm>
          <a:prstGeom prst="rect">
            <a:avLst/>
          </a:prstGeom>
        </p:spPr>
        <p:txBody>
          <a:bodyPr spcFirstLastPara="1" wrap="square" lIns="121900" tIns="121900" rIns="121900" bIns="121900" anchor="t" anchorCtr="0">
            <a:noAutofit/>
          </a:bodyPr>
          <a:lstStyle/>
          <a:p>
            <a:r>
              <a:rPr lang="es" sz="3200" dirty="0">
                <a:solidFill>
                  <a:schemeClr val="tx1"/>
                </a:solidFill>
              </a:rPr>
              <a:t>Métricas empleadas  </a:t>
            </a:r>
            <a:br>
              <a:rPr lang="es" sz="3200" dirty="0">
                <a:solidFill>
                  <a:schemeClr val="tx1"/>
                </a:solidFill>
              </a:rPr>
            </a:br>
            <a:r>
              <a:rPr lang="es" sz="3200" b="0" dirty="0" smtClean="0">
                <a:solidFill>
                  <a:schemeClr val="tx1"/>
                </a:solidFill>
              </a:rPr>
              <a:t>MATRIZ DE CONFUSION</a:t>
            </a:r>
            <a:endParaRPr sz="3200" b="0" dirty="0">
              <a:solidFill>
                <a:schemeClr val="tx1"/>
              </a:solidFill>
            </a:endParaRPr>
          </a:p>
        </p:txBody>
      </p:sp>
      <p:pic>
        <p:nvPicPr>
          <p:cNvPr id="2" name="Imagen 1"/>
          <p:cNvPicPr>
            <a:picLocks noChangeAspect="1"/>
          </p:cNvPicPr>
          <p:nvPr/>
        </p:nvPicPr>
        <p:blipFill>
          <a:blip r:embed="rId3"/>
          <a:stretch>
            <a:fillRect/>
          </a:stretch>
        </p:blipFill>
        <p:spPr>
          <a:xfrm>
            <a:off x="318867" y="1799080"/>
            <a:ext cx="11453562" cy="2440586"/>
          </a:xfrm>
          <a:prstGeom prst="rect">
            <a:avLst/>
          </a:prstGeom>
          <a:ln>
            <a:solidFill>
              <a:schemeClr val="accent1"/>
            </a:solidFill>
          </a:ln>
        </p:spPr>
      </p:pic>
      <mc:AlternateContent xmlns:mc="http://schemas.openxmlformats.org/markup-compatibility/2006" xmlns:a14="http://schemas.microsoft.com/office/drawing/2010/main">
        <mc:Choice Requires="a14">
          <p:sp>
            <p:nvSpPr>
              <p:cNvPr id="3" name="Rectángulo 2"/>
              <p:cNvSpPr/>
              <p:nvPr/>
            </p:nvSpPr>
            <p:spPr>
              <a:xfrm>
                <a:off x="318867" y="437713"/>
                <a:ext cx="5055238" cy="906145"/>
              </a:xfrm>
              <a:prstGeom prst="rect">
                <a:avLst/>
              </a:prstGeom>
              <a:solidFill>
                <a:schemeClr val="accent1">
                  <a:lumMod val="75000"/>
                </a:schemeClr>
              </a:solid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s-AR" sz="2800" i="1" smtClean="0">
                          <a:latin typeface="Cambria Math" panose="02040503050406030204" pitchFamily="18" charset="0"/>
                        </a:rPr>
                        <m:t>𝑆𝑒𝑛𝑠𝑖𝑏𝑖𝑙𝑖𝑑𝑎𝑑</m:t>
                      </m:r>
                      <m:r>
                        <a:rPr lang="es-AR" sz="2800" i="0">
                          <a:latin typeface="Cambria Math" panose="02040503050406030204" pitchFamily="18" charset="0"/>
                        </a:rPr>
                        <m:t>=</m:t>
                      </m:r>
                      <m:f>
                        <m:fPr>
                          <m:ctrlPr>
                            <a:rPr lang="es-AR" sz="2800" i="1">
                              <a:latin typeface="Cambria Math" panose="02040503050406030204" pitchFamily="18" charset="0"/>
                            </a:rPr>
                          </m:ctrlPr>
                        </m:fPr>
                        <m:num>
                          <m:r>
                            <a:rPr lang="es-AR" sz="2800" i="1">
                              <a:latin typeface="Cambria Math" panose="02040503050406030204" pitchFamily="18" charset="0"/>
                            </a:rPr>
                            <m:t>𝑇𝑃</m:t>
                          </m:r>
                        </m:num>
                        <m:den>
                          <m:r>
                            <a:rPr lang="es-AR" sz="2800" i="1">
                              <a:latin typeface="Cambria Math" panose="02040503050406030204" pitchFamily="18" charset="0"/>
                            </a:rPr>
                            <m:t>𝑇𝑃</m:t>
                          </m:r>
                          <m:r>
                            <a:rPr lang="es-AR" sz="2800" i="0">
                              <a:latin typeface="Cambria Math" panose="02040503050406030204" pitchFamily="18" charset="0"/>
                            </a:rPr>
                            <m:t>+</m:t>
                          </m:r>
                          <m:r>
                            <a:rPr lang="es-AR" sz="2800" i="1">
                              <a:latin typeface="Cambria Math" panose="02040503050406030204" pitchFamily="18" charset="0"/>
                            </a:rPr>
                            <m:t>𝐹𝑁</m:t>
                          </m:r>
                        </m:den>
                      </m:f>
                    </m:oMath>
                  </m:oMathPara>
                </a14:m>
                <a:endParaRPr lang="es-AR" sz="2800" dirty="0"/>
              </a:p>
            </p:txBody>
          </p:sp>
        </mc:Choice>
        <mc:Fallback xmlns="">
          <p:sp>
            <p:nvSpPr>
              <p:cNvPr id="3" name="Rectángulo 2"/>
              <p:cNvSpPr>
                <a:spLocks noRot="1" noChangeAspect="1" noMove="1" noResize="1" noEditPoints="1" noAdjustHandles="1" noChangeArrowheads="1" noChangeShapeType="1" noTextEdit="1"/>
              </p:cNvSpPr>
              <p:nvPr/>
            </p:nvSpPr>
            <p:spPr>
              <a:xfrm>
                <a:off x="318867" y="437713"/>
                <a:ext cx="5055238" cy="906145"/>
              </a:xfrm>
              <a:prstGeom prst="rect">
                <a:avLst/>
              </a:prstGeom>
              <a:blipFill>
                <a:blip r:embed="rId4"/>
                <a:stretch>
                  <a:fillRect/>
                </a:stretch>
              </a:blipFill>
              <a:ln>
                <a:solidFill>
                  <a:schemeClr val="bg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318867" y="3542749"/>
                <a:ext cx="3608360" cy="906145"/>
              </a:xfrm>
              <a:prstGeom prst="rect">
                <a:avLst/>
              </a:prstGeom>
              <a:solidFill>
                <a:schemeClr val="accent1">
                  <a:lumMod val="75000"/>
                </a:schemeClr>
              </a:solidFill>
              <a:ln>
                <a:solidFill>
                  <a:schemeClr val="bg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AR" sz="2800" i="1" smtClean="0">
                          <a:latin typeface="Cambria Math" panose="02040503050406030204" pitchFamily="18" charset="0"/>
                        </a:rPr>
                        <m:t>𝑃𝑟𝑒𝑐𝑖𝑠𝑖𝑜𝑛</m:t>
                      </m:r>
                      <m:r>
                        <a:rPr lang="es-AR" sz="2800" i="0">
                          <a:latin typeface="Cambria Math" panose="02040503050406030204" pitchFamily="18" charset="0"/>
                        </a:rPr>
                        <m:t>=</m:t>
                      </m:r>
                      <m:f>
                        <m:fPr>
                          <m:ctrlPr>
                            <a:rPr lang="es-AR" sz="2800" i="1">
                              <a:latin typeface="Cambria Math" panose="02040503050406030204" pitchFamily="18" charset="0"/>
                            </a:rPr>
                          </m:ctrlPr>
                        </m:fPr>
                        <m:num>
                          <m:r>
                            <a:rPr lang="es-AR" sz="2800" i="1">
                              <a:latin typeface="Cambria Math" panose="02040503050406030204" pitchFamily="18" charset="0"/>
                            </a:rPr>
                            <m:t>𝑇𝑃</m:t>
                          </m:r>
                        </m:num>
                        <m:den>
                          <m:r>
                            <a:rPr lang="es-AR" sz="2800" i="1">
                              <a:latin typeface="Cambria Math" panose="02040503050406030204" pitchFamily="18" charset="0"/>
                            </a:rPr>
                            <m:t>𝑇𝑃</m:t>
                          </m:r>
                          <m:r>
                            <a:rPr lang="es-AR" sz="2800" i="0">
                              <a:latin typeface="Cambria Math" panose="02040503050406030204" pitchFamily="18" charset="0"/>
                            </a:rPr>
                            <m:t>+</m:t>
                          </m:r>
                          <m:r>
                            <a:rPr lang="es-AR" sz="2800" i="1">
                              <a:latin typeface="Cambria Math" panose="02040503050406030204" pitchFamily="18" charset="0"/>
                            </a:rPr>
                            <m:t>𝐹𝑃</m:t>
                          </m:r>
                        </m:den>
                      </m:f>
                    </m:oMath>
                  </m:oMathPara>
                </a14:m>
                <a:endParaRPr lang="es-AR" sz="2800" dirty="0"/>
              </a:p>
            </p:txBody>
          </p:sp>
        </mc:Choice>
        <mc:Fallback xmlns="">
          <p:sp>
            <p:nvSpPr>
              <p:cNvPr id="4" name="Rectángulo 3"/>
              <p:cNvSpPr>
                <a:spLocks noRot="1" noChangeAspect="1" noMove="1" noResize="1" noEditPoints="1" noAdjustHandles="1" noChangeArrowheads="1" noChangeShapeType="1" noTextEdit="1"/>
              </p:cNvSpPr>
              <p:nvPr/>
            </p:nvSpPr>
            <p:spPr>
              <a:xfrm>
                <a:off x="318867" y="3542749"/>
                <a:ext cx="3608360" cy="906145"/>
              </a:xfrm>
              <a:prstGeom prst="rect">
                <a:avLst/>
              </a:prstGeom>
              <a:blipFill>
                <a:blip r:embed="rId5"/>
                <a:stretch>
                  <a:fillRect/>
                </a:stretch>
              </a:blipFill>
              <a:ln>
                <a:solidFill>
                  <a:schemeClr val="bg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318867" y="5013543"/>
                <a:ext cx="6269922" cy="1252074"/>
              </a:xfrm>
              <a:prstGeom prst="rect">
                <a:avLst/>
              </a:prstGeom>
              <a:solidFill>
                <a:schemeClr val="accent1">
                  <a:lumMod val="75000"/>
                </a:schemeClr>
              </a:solidFill>
              <a:ln>
                <a:solidFill>
                  <a:schemeClr val="bg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AR" sz="2800" i="1">
                          <a:latin typeface="Cambria Math" panose="02040503050406030204" pitchFamily="18" charset="0"/>
                        </a:rPr>
                        <m:t>𝐹</m:t>
                      </m:r>
                      <m:r>
                        <a:rPr lang="es-AR" sz="2800" i="0">
                          <a:latin typeface="Cambria Math" panose="02040503050406030204" pitchFamily="18" charset="0"/>
                        </a:rPr>
                        <m:t>−</m:t>
                      </m:r>
                      <m:r>
                        <a:rPr lang="es-AR" sz="2800" i="1">
                          <a:latin typeface="Cambria Math" panose="02040503050406030204" pitchFamily="18" charset="0"/>
                        </a:rPr>
                        <m:t>𝑠𝑐𝑜𝑟𝑒</m:t>
                      </m:r>
                      <m:r>
                        <a:rPr lang="es-AR" sz="2800" i="0">
                          <a:latin typeface="Cambria Math" panose="02040503050406030204" pitchFamily="18" charset="0"/>
                        </a:rPr>
                        <m:t>=</m:t>
                      </m:r>
                      <m:f>
                        <m:fPr>
                          <m:ctrlPr>
                            <a:rPr lang="es-AR" sz="2800" i="1">
                              <a:latin typeface="Cambria Math" panose="02040503050406030204" pitchFamily="18" charset="0"/>
                            </a:rPr>
                          </m:ctrlPr>
                        </m:fPr>
                        <m:num>
                          <m:r>
                            <a:rPr lang="es-AR" sz="2800" i="0">
                              <a:latin typeface="Cambria Math" panose="02040503050406030204" pitchFamily="18" charset="0"/>
                            </a:rPr>
                            <m:t>2</m:t>
                          </m:r>
                        </m:num>
                        <m:den>
                          <m:f>
                            <m:fPr>
                              <m:ctrlPr>
                                <a:rPr lang="es-AR" sz="2800" i="1">
                                  <a:latin typeface="Cambria Math" panose="02040503050406030204" pitchFamily="18" charset="0"/>
                                </a:rPr>
                              </m:ctrlPr>
                            </m:fPr>
                            <m:num>
                              <m:r>
                                <a:rPr lang="es-AR" sz="2800" i="0">
                                  <a:latin typeface="Cambria Math" panose="02040503050406030204" pitchFamily="18" charset="0"/>
                                </a:rPr>
                                <m:t>1</m:t>
                              </m:r>
                            </m:num>
                            <m:den>
                              <m:r>
                                <a:rPr lang="es-AR" sz="2800" i="1">
                                  <a:latin typeface="Cambria Math" panose="02040503050406030204" pitchFamily="18" charset="0"/>
                                </a:rPr>
                                <m:t>𝑆𝑒𝑛𝑠𝑖𝑏𝑖𝑙𝑖𝑑𝑎𝑑</m:t>
                              </m:r>
                            </m:den>
                          </m:f>
                          <m:r>
                            <a:rPr lang="es-AR" sz="2800" i="0">
                              <a:latin typeface="Cambria Math" panose="02040503050406030204" pitchFamily="18" charset="0"/>
                            </a:rPr>
                            <m:t>+</m:t>
                          </m:r>
                          <m:f>
                            <m:fPr>
                              <m:ctrlPr>
                                <a:rPr lang="es-AR" sz="2800" i="1">
                                  <a:latin typeface="Cambria Math" panose="02040503050406030204" pitchFamily="18" charset="0"/>
                                </a:rPr>
                              </m:ctrlPr>
                            </m:fPr>
                            <m:num>
                              <m:r>
                                <a:rPr lang="es-AR" sz="2800" i="0">
                                  <a:latin typeface="Cambria Math" panose="02040503050406030204" pitchFamily="18" charset="0"/>
                                </a:rPr>
                                <m:t>1</m:t>
                              </m:r>
                            </m:num>
                            <m:den>
                              <m:r>
                                <a:rPr lang="es-AR" sz="2800" i="1">
                                  <a:latin typeface="Cambria Math" panose="02040503050406030204" pitchFamily="18" charset="0"/>
                                </a:rPr>
                                <m:t>𝑃𝑟𝑒𝑐𝑖𝑠𝑖𝑜𝑛</m:t>
                              </m:r>
                            </m:den>
                          </m:f>
                        </m:den>
                      </m:f>
                    </m:oMath>
                  </m:oMathPara>
                </a14:m>
                <a:endParaRPr lang="es-AR" sz="2800" dirty="0"/>
              </a:p>
            </p:txBody>
          </p:sp>
        </mc:Choice>
        <mc:Fallback xmlns="">
          <p:sp>
            <p:nvSpPr>
              <p:cNvPr id="5" name="Rectángulo 4"/>
              <p:cNvSpPr>
                <a:spLocks noRot="1" noChangeAspect="1" noMove="1" noResize="1" noEditPoints="1" noAdjustHandles="1" noChangeArrowheads="1" noChangeShapeType="1" noTextEdit="1"/>
              </p:cNvSpPr>
              <p:nvPr/>
            </p:nvSpPr>
            <p:spPr>
              <a:xfrm>
                <a:off x="318867" y="5013543"/>
                <a:ext cx="6269922" cy="1252074"/>
              </a:xfrm>
              <a:prstGeom prst="rect">
                <a:avLst/>
              </a:prstGeom>
              <a:blipFill>
                <a:blip r:embed="rId6"/>
                <a:stretch>
                  <a:fillRect/>
                </a:stretch>
              </a:blipFill>
              <a:ln>
                <a:solidFill>
                  <a:schemeClr val="bg1"/>
                </a:solidFill>
              </a:ln>
            </p:spPr>
            <p:txBody>
              <a:bodyPr/>
              <a:lstStyle/>
              <a:p>
                <a:r>
                  <a:rPr lang="es-AR">
                    <a:noFill/>
                  </a:rPr>
                  <a:t> </a:t>
                </a:r>
              </a:p>
            </p:txBody>
          </p:sp>
        </mc:Fallback>
      </mc:AlternateContent>
      <p:pic>
        <p:nvPicPr>
          <p:cNvPr id="1028" name="Picture 4" descr="Resultado de imagen para ROC curv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3628" y="2724619"/>
            <a:ext cx="4488840" cy="35409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8524414" y="1992171"/>
            <a:ext cx="1814086" cy="523220"/>
          </a:xfrm>
          <a:prstGeom prst="rect">
            <a:avLst/>
          </a:prstGeom>
          <a:solidFill>
            <a:schemeClr val="accent1">
              <a:lumMod val="75000"/>
            </a:schemeClr>
          </a:solidFill>
          <a:ln>
            <a:solidFill>
              <a:schemeClr val="bg1"/>
            </a:solidFill>
          </a:ln>
        </p:spPr>
        <p:txBody>
          <a:bodyPr wrap="none">
            <a:spAutoFit/>
          </a:bodyPr>
          <a:lstStyle/>
          <a:p>
            <a:r>
              <a:rPr lang="es-AR" sz="2800" dirty="0" smtClean="0"/>
              <a:t>Curva ROC</a:t>
            </a:r>
            <a:endParaRPr lang="es-AR" sz="2800" dirty="0"/>
          </a:p>
        </p:txBody>
      </p:sp>
      <mc:AlternateContent xmlns:mc="http://schemas.openxmlformats.org/markup-compatibility/2006" xmlns:a14="http://schemas.microsoft.com/office/drawing/2010/main">
        <mc:Choice Requires="a14">
          <p:sp>
            <p:nvSpPr>
              <p:cNvPr id="9" name="Rectángulo 8"/>
              <p:cNvSpPr/>
              <p:nvPr/>
            </p:nvSpPr>
            <p:spPr>
              <a:xfrm>
                <a:off x="318867" y="1992171"/>
                <a:ext cx="5056418" cy="704039"/>
              </a:xfrm>
              <a:prstGeom prst="rect">
                <a:avLst/>
              </a:prstGeom>
              <a:solidFill>
                <a:schemeClr val="accent1">
                  <a:lumMod val="75000"/>
                </a:schemeClr>
              </a:solidFill>
              <a:ln>
                <a:solidFill>
                  <a:schemeClr val="bg1"/>
                </a:solidFill>
              </a:ln>
            </p:spPr>
            <p:txBody>
              <a:bodyPr wrap="square">
                <a:spAutoFit/>
              </a:bodyPr>
              <a:lstStyle/>
              <a:p>
                <a:pPr algn="ctr"/>
                <a:r>
                  <a:rPr lang="es-AR" sz="2800" i="1" dirty="0">
                    <a:latin typeface="Cambria Math" panose="02040503050406030204" pitchFamily="18" charset="0"/>
                    <a:ea typeface="Cambria Math" panose="02040503050406030204" pitchFamily="18" charset="0"/>
                  </a:rPr>
                  <a:t>Es</a:t>
                </a:r>
                <a:r>
                  <a:rPr lang="es-AR" sz="2800" i="1" dirty="0" smtClean="0">
                    <a:latin typeface="Cambria Math" panose="02040503050406030204" pitchFamily="18" charset="0"/>
                    <a:ea typeface="Cambria Math" panose="02040503050406030204" pitchFamily="18" charset="0"/>
                  </a:rPr>
                  <a:t>pecificidad</a:t>
                </a:r>
                <a14:m>
                  <m:oMath xmlns:m="http://schemas.openxmlformats.org/officeDocument/2006/math">
                    <m:r>
                      <a:rPr lang="es-AR" sz="2800" i="1">
                        <a:latin typeface="Cambria Math" panose="02040503050406030204" pitchFamily="18" charset="0"/>
                        <a:ea typeface="Cambria Math" panose="02040503050406030204" pitchFamily="18" charset="0"/>
                      </a:rPr>
                      <m:t>=</m:t>
                    </m:r>
                    <m:f>
                      <m:fPr>
                        <m:ctrlPr>
                          <a:rPr lang="es-AR" sz="2800" i="1">
                            <a:latin typeface="Cambria Math" panose="02040503050406030204" pitchFamily="18" charset="0"/>
                            <a:ea typeface="Cambria Math" panose="02040503050406030204" pitchFamily="18" charset="0"/>
                          </a:rPr>
                        </m:ctrlPr>
                      </m:fPr>
                      <m:num>
                        <m:r>
                          <a:rPr lang="es-AR" sz="2800" i="1">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𝑁</m:t>
                        </m:r>
                      </m:num>
                      <m:den>
                        <m:r>
                          <a:rPr lang="es-AR" sz="2800" i="1">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𝑁</m:t>
                        </m:r>
                        <m:r>
                          <a:rPr lang="es-AR" sz="2800" i="1">
                            <a:latin typeface="Cambria Math" panose="02040503050406030204" pitchFamily="18" charset="0"/>
                            <a:ea typeface="Cambria Math" panose="02040503050406030204" pitchFamily="18" charset="0"/>
                          </a:rPr>
                          <m:t>+</m:t>
                        </m:r>
                        <m:r>
                          <a:rPr lang="es-AR" sz="2800" i="1">
                            <a:latin typeface="Cambria Math" panose="02040503050406030204" pitchFamily="18" charset="0"/>
                            <a:ea typeface="Cambria Math" panose="02040503050406030204" pitchFamily="18" charset="0"/>
                          </a:rPr>
                          <m:t>𝐹𝑃</m:t>
                        </m:r>
                      </m:den>
                    </m:f>
                  </m:oMath>
                </a14:m>
                <a:endParaRPr lang="es-AR" sz="2800" i="1" dirty="0">
                  <a:latin typeface="Cambria Math" panose="02040503050406030204" pitchFamily="18" charset="0"/>
                  <a:ea typeface="Cambria Math" panose="020405030504060302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318867" y="1992171"/>
                <a:ext cx="5056418" cy="704039"/>
              </a:xfrm>
              <a:prstGeom prst="rect">
                <a:avLst/>
              </a:prstGeom>
              <a:blipFill>
                <a:blip r:embed="rId8"/>
                <a:stretch>
                  <a:fillRect b="-8547"/>
                </a:stretch>
              </a:blipFill>
              <a:ln>
                <a:solidFill>
                  <a:schemeClr val="bg1"/>
                </a:solidFill>
              </a:ln>
            </p:spPr>
            <p:txBody>
              <a:bodyPr/>
              <a:lstStyle/>
              <a:p>
                <a:r>
                  <a:rPr lang="es-AR">
                    <a:noFill/>
                  </a:rPr>
                  <a:t> </a:t>
                </a:r>
              </a:p>
            </p:txBody>
          </p:sp>
        </mc:Fallback>
      </mc:AlternateContent>
    </p:spTree>
    <p:extLst>
      <p:ext uri="{BB962C8B-B14F-4D97-AF65-F5344CB8AC3E}">
        <p14:creationId xmlns:p14="http://schemas.microsoft.com/office/powerpoint/2010/main" val="13997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71078"/>
            <a:ext cx="9905998" cy="1478570"/>
          </a:xfrm>
        </p:spPr>
        <p:txBody>
          <a:bodyPr/>
          <a:lstStyle/>
          <a:p>
            <a:pPr algn="ctr"/>
            <a:r>
              <a:rPr lang="en-US" dirty="0" smtClean="0"/>
              <a:t>GUI</a:t>
            </a:r>
            <a:endParaRPr lang="en-US" dirty="0"/>
          </a:p>
        </p:txBody>
      </p:sp>
      <p:sp>
        <p:nvSpPr>
          <p:cNvPr id="3" name="Marcador de contenido 2"/>
          <p:cNvSpPr>
            <a:spLocks noGrp="1"/>
          </p:cNvSpPr>
          <p:nvPr>
            <p:ph idx="1"/>
          </p:nvPr>
        </p:nvSpPr>
        <p:spPr/>
        <p:txBody>
          <a:bodyPr/>
          <a:lstStyle/>
          <a:p>
            <a:endParaRPr lang="en-US" dirty="0"/>
          </a:p>
        </p:txBody>
      </p:sp>
      <p:pic>
        <p:nvPicPr>
          <p:cNvPr id="5" name="ice_video_20190323-17572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09699" y="1100450"/>
            <a:ext cx="7569422" cy="5489536"/>
          </a:xfrm>
          <a:prstGeom prst="rect">
            <a:avLst/>
          </a:prstGeom>
        </p:spPr>
      </p:pic>
    </p:spTree>
    <p:extLst>
      <p:ext uri="{BB962C8B-B14F-4D97-AF65-F5344CB8AC3E}">
        <p14:creationId xmlns:p14="http://schemas.microsoft.com/office/powerpoint/2010/main" val="42607344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OTROS </a:t>
            </a:r>
            <a:r>
              <a:rPr lang="en-US" dirty="0" err="1" smtClean="0"/>
              <a:t>Resultados</a:t>
            </a:r>
            <a:r>
              <a:rPr lang="en-US" dirty="0" smtClean="0"/>
              <a:t> </a:t>
            </a:r>
            <a:r>
              <a:rPr lang="en-US" dirty="0"/>
              <a:t>a la </a:t>
            </a:r>
            <a:r>
              <a:rPr lang="en-US" dirty="0" smtClean="0"/>
              <a:t>par</a:t>
            </a:r>
            <a:r>
              <a:rPr lang="en-US" dirty="0"/>
              <a:t/>
            </a:r>
            <a:br>
              <a:rPr lang="en-US" dirty="0"/>
            </a:br>
            <a:endParaRPr lang="en-US" dirty="0"/>
          </a:p>
        </p:txBody>
      </p:sp>
      <p:sp>
        <p:nvSpPr>
          <p:cNvPr id="4" name="Marcador de contenido 3"/>
          <p:cNvSpPr txBox="1">
            <a:spLocks noGrp="1"/>
          </p:cNvSpPr>
          <p:nvPr>
            <p:ph idx="1"/>
          </p:nvPr>
        </p:nvSpPr>
        <p:spPr>
          <a:xfrm>
            <a:off x="1340876" y="1841594"/>
            <a:ext cx="9507071" cy="6256072"/>
          </a:xfrm>
          <a:prstGeom prst="rect">
            <a:avLst/>
          </a:prstGeom>
          <a:noFill/>
        </p:spPr>
        <p:txBody>
          <a:bodyPr wrap="square" rtlCol="0">
            <a:spAutoFit/>
          </a:bodyPr>
          <a:lstStyle/>
          <a:p>
            <a:pPr marL="342900" indent="-342900">
              <a:buFont typeface="+mj-lt"/>
              <a:buAutoNum type="arabicPeriod"/>
            </a:pPr>
            <a:r>
              <a:rPr lang="en-US" sz="1800" dirty="0" smtClean="0">
                <a:latin typeface="Arial" panose="020B0604020202020204" pitchFamily="34" charset="0"/>
                <a:cs typeface="Arial" panose="020B0604020202020204" pitchFamily="34" charset="0"/>
              </a:rPr>
              <a:t>Feature </a:t>
            </a:r>
            <a:r>
              <a:rPr lang="en-US" sz="1800" dirty="0">
                <a:latin typeface="Arial" panose="020B0604020202020204" pitchFamily="34" charset="0"/>
                <a:cs typeface="Arial" panose="020B0604020202020204" pitchFamily="34" charset="0"/>
              </a:rPr>
              <a:t>Representation In Convolutional </a:t>
            </a:r>
            <a:r>
              <a:rPr lang="en-US" sz="1800" dirty="0" smtClean="0">
                <a:latin typeface="Arial" panose="020B0604020202020204" pitchFamily="34" charset="0"/>
                <a:cs typeface="Arial" panose="020B0604020202020204" pitchFamily="34" charset="0"/>
              </a:rPr>
              <a:t>Neural Networks</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Ben </a:t>
            </a:r>
            <a:r>
              <a:rPr lang="en-US" sz="1800" dirty="0" err="1" smtClean="0">
                <a:latin typeface="Arial" panose="020B0604020202020204" pitchFamily="34" charset="0"/>
                <a:cs typeface="Arial" panose="020B0604020202020204" pitchFamily="34" charset="0"/>
              </a:rPr>
              <a:t>Athiwaratkun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svm</a:t>
            </a:r>
            <a:r>
              <a:rPr lang="en-US" sz="1800" dirty="0" smtClean="0">
                <a:latin typeface="Arial" panose="020B0604020202020204" pitchFamily="34" charset="0"/>
                <a:cs typeface="Arial" panose="020B0604020202020204" pitchFamily="34" charset="0"/>
              </a:rPr>
              <a:t>/random forest - </a:t>
            </a:r>
            <a:r>
              <a:rPr lang="en-US" sz="1800" dirty="0">
                <a:latin typeface="Arial" panose="020B0604020202020204" pitchFamily="34" charset="0"/>
                <a:cs typeface="Arial" panose="020B0604020202020204" pitchFamily="34" charset="0"/>
              </a:rPr>
              <a:t>plankton </a:t>
            </a:r>
            <a:r>
              <a:rPr lang="en-US" sz="1800" dirty="0" smtClean="0">
                <a:latin typeface="Arial" panose="020B0604020202020204" pitchFamily="34" charset="0"/>
                <a:cs typeface="Arial" panose="020B0604020202020204" pitchFamily="34" charset="0"/>
              </a:rPr>
              <a:t>data</a:t>
            </a:r>
          </a:p>
          <a:p>
            <a:pPr marL="342900" indent="-342900">
              <a:buFont typeface="+mj-lt"/>
              <a:buAutoNum type="arabicPeriod"/>
            </a:pPr>
            <a:r>
              <a:rPr lang="en-US" sz="1800" dirty="0">
                <a:latin typeface="Arial" panose="020B0604020202020204" pitchFamily="34" charset="0"/>
                <a:cs typeface="Arial" panose="020B0604020202020204" pitchFamily="34" charset="0"/>
              </a:rPr>
              <a:t>Classification of Tumor Epithelium and Stroma by Exploiting Image Features </a:t>
            </a:r>
            <a:r>
              <a:rPr lang="en-US" sz="1800" dirty="0" smtClean="0">
                <a:latin typeface="Arial" panose="020B0604020202020204" pitchFamily="34" charset="0"/>
                <a:cs typeface="Arial" panose="020B0604020202020204" pitchFamily="34" charset="0"/>
              </a:rPr>
              <a:t>Learned by </a:t>
            </a:r>
            <a:r>
              <a:rPr lang="en-US" sz="1800" dirty="0">
                <a:latin typeface="Arial" panose="020B0604020202020204" pitchFamily="34" charset="0"/>
                <a:cs typeface="Arial" panose="020B0604020202020204" pitchFamily="34" charset="0"/>
              </a:rPr>
              <a:t>Deep Convolutional Neural </a:t>
            </a:r>
            <a:r>
              <a:rPr lang="en-US" sz="1800" dirty="0" smtClean="0">
                <a:latin typeface="Arial" panose="020B0604020202020204" pitchFamily="34" charset="0"/>
                <a:cs typeface="Arial" panose="020B0604020202020204" pitchFamily="34" charset="0"/>
              </a:rPr>
              <a:t>Networks - </a:t>
            </a:r>
            <a:r>
              <a:rPr lang="en-US" sz="1800" dirty="0" err="1" smtClean="0">
                <a:latin typeface="Arial" panose="020B0604020202020204" pitchFamily="34" charset="0"/>
                <a:cs typeface="Arial" panose="020B0604020202020204" pitchFamily="34" charset="0"/>
              </a:rPr>
              <a:t>Yuchen</a:t>
            </a:r>
            <a:r>
              <a:rPr lang="en-US" sz="18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Qiu</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800" dirty="0">
                <a:latin typeface="Arial" panose="020B0604020202020204" pitchFamily="34" charset="0"/>
                <a:cs typeface="Arial" panose="020B0604020202020204" pitchFamily="34" charset="0"/>
              </a:rPr>
              <a:t>Feature Extraction and Fusion Using Deep Convolutional</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Neural Networks for Face </a:t>
            </a:r>
            <a:r>
              <a:rPr lang="en-US" sz="1800" dirty="0" smtClean="0">
                <a:latin typeface="Arial" panose="020B0604020202020204" pitchFamily="34" charset="0"/>
                <a:cs typeface="Arial" panose="020B0604020202020204" pitchFamily="34" charset="0"/>
              </a:rPr>
              <a:t>Detection- </a:t>
            </a:r>
            <a:r>
              <a:rPr lang="en-US" sz="1800" dirty="0" err="1" smtClean="0">
                <a:latin typeface="Arial" panose="020B0604020202020204" pitchFamily="34" charset="0"/>
                <a:cs typeface="Arial" panose="020B0604020202020204" pitchFamily="34" charset="0"/>
              </a:rPr>
              <a:t>Xiaojun</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Lu </a:t>
            </a:r>
            <a:endParaRPr lang="en-US" sz="18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800" dirty="0">
                <a:latin typeface="Arial" panose="020B0604020202020204" pitchFamily="34" charset="0"/>
                <a:cs typeface="Arial" panose="020B0604020202020204" pitchFamily="34" charset="0"/>
              </a:rPr>
              <a:t>Pre-trained convolutional </a:t>
            </a:r>
            <a:r>
              <a:rPr lang="en-US" sz="1800" dirty="0" smtClean="0">
                <a:latin typeface="Arial" panose="020B0604020202020204" pitchFamily="34" charset="0"/>
                <a:cs typeface="Arial" panose="020B0604020202020204" pitchFamily="34" charset="0"/>
              </a:rPr>
              <a:t>neural networks </a:t>
            </a:r>
            <a:r>
              <a:rPr lang="en-US" sz="1800" dirty="0">
                <a:latin typeface="Arial" panose="020B0604020202020204" pitchFamily="34" charset="0"/>
                <a:cs typeface="Arial" panose="020B0604020202020204" pitchFamily="34" charset="0"/>
              </a:rPr>
              <a:t>as feature extractors </a:t>
            </a:r>
            <a:r>
              <a:rPr lang="en-US" sz="1800" dirty="0" smtClean="0">
                <a:latin typeface="Arial" panose="020B0604020202020204" pitchFamily="34" charset="0"/>
                <a:cs typeface="Arial" panose="020B0604020202020204" pitchFamily="34" charset="0"/>
              </a:rPr>
              <a:t>toward improved </a:t>
            </a:r>
            <a:r>
              <a:rPr lang="en-US" sz="1800" dirty="0">
                <a:latin typeface="Arial" panose="020B0604020202020204" pitchFamily="34" charset="0"/>
                <a:cs typeface="Arial" panose="020B0604020202020204" pitchFamily="34" charset="0"/>
              </a:rPr>
              <a:t>malaria parasite detection </a:t>
            </a:r>
            <a:r>
              <a:rPr lang="en-US" sz="1800" dirty="0" smtClean="0">
                <a:latin typeface="Arial" panose="020B0604020202020204" pitchFamily="34" charset="0"/>
                <a:cs typeface="Arial" panose="020B0604020202020204" pitchFamily="34" charset="0"/>
              </a:rPr>
              <a:t>in thin </a:t>
            </a:r>
            <a:r>
              <a:rPr lang="en-US" sz="1800" dirty="0">
                <a:latin typeface="Arial" panose="020B0604020202020204" pitchFamily="34" charset="0"/>
                <a:cs typeface="Arial" panose="020B0604020202020204" pitchFamily="34" charset="0"/>
              </a:rPr>
              <a:t>blood smear images </a:t>
            </a:r>
            <a:r>
              <a:rPr lang="en-US" sz="18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Sivaramakrishnan</a:t>
            </a: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Rajaraman</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dirty="0"/>
              <a:t/>
            </a:r>
            <a:br>
              <a:rPr lang="en-US" dirty="0"/>
            </a:br>
            <a:r>
              <a:rPr lang="en-US" dirty="0"/>
              <a:t> </a:t>
            </a:r>
            <a:br>
              <a:rPr lang="en-US" dirty="0"/>
            </a:br>
            <a:r>
              <a:rPr lang="en-US" dirty="0"/>
              <a:t> </a:t>
            </a:r>
            <a:br>
              <a:rPr lang="en-US" dirty="0"/>
            </a:br>
            <a:r>
              <a:rPr lang="en-US" dirty="0"/>
              <a:t> </a:t>
            </a:r>
            <a:br>
              <a:rPr lang="en-US" dirty="0"/>
            </a:br>
            <a:endParaRPr lang="en-US" dirty="0"/>
          </a:p>
          <a:p>
            <a:endParaRPr lang="en-US" dirty="0"/>
          </a:p>
        </p:txBody>
      </p:sp>
    </p:spTree>
    <p:extLst>
      <p:ext uri="{BB962C8B-B14F-4D97-AF65-F5344CB8AC3E}">
        <p14:creationId xmlns:p14="http://schemas.microsoft.com/office/powerpoint/2010/main" val="2232726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0783" y="628412"/>
            <a:ext cx="9905998" cy="1478570"/>
          </a:xfrm>
        </p:spPr>
        <p:txBody>
          <a:bodyPr/>
          <a:lstStyle/>
          <a:p>
            <a:pPr algn="ctr"/>
            <a:r>
              <a:rPr lang="en-US" dirty="0" smtClean="0"/>
              <a:t>DUDAS?</a:t>
            </a:r>
            <a:endParaRPr lang="en-US" dirty="0"/>
          </a:p>
        </p:txBody>
      </p:sp>
      <p:pic>
        <p:nvPicPr>
          <p:cNvPr id="3" name="Imagen 2"/>
          <p:cNvPicPr>
            <a:picLocks noChangeAspect="1"/>
          </p:cNvPicPr>
          <p:nvPr/>
        </p:nvPicPr>
        <p:blipFill>
          <a:blip r:embed="rId2"/>
          <a:stretch>
            <a:fillRect/>
          </a:stretch>
        </p:blipFill>
        <p:spPr>
          <a:xfrm>
            <a:off x="3650391" y="1956880"/>
            <a:ext cx="5586781" cy="4185788"/>
          </a:xfrm>
          <a:prstGeom prst="rect">
            <a:avLst/>
          </a:prstGeom>
        </p:spPr>
      </p:pic>
    </p:spTree>
    <p:extLst>
      <p:ext uri="{BB962C8B-B14F-4D97-AF65-F5344CB8AC3E}">
        <p14:creationId xmlns:p14="http://schemas.microsoft.com/office/powerpoint/2010/main" val="3817665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Gracias!</a:t>
            </a:r>
            <a:endParaRPr lang="es-AR" dirty="0"/>
          </a:p>
        </p:txBody>
      </p:sp>
      <p:sp>
        <p:nvSpPr>
          <p:cNvPr id="3" name="Marcador de contenido 2"/>
          <p:cNvSpPr>
            <a:spLocks noGrp="1"/>
          </p:cNvSpPr>
          <p:nvPr>
            <p:ph idx="1"/>
          </p:nvPr>
        </p:nvSpPr>
        <p:spPr/>
        <p:txBody>
          <a:bodyPr/>
          <a:lstStyle/>
          <a:p>
            <a:endParaRPr lang="es-AR" dirty="0"/>
          </a:p>
        </p:txBody>
      </p:sp>
      <p:pic>
        <p:nvPicPr>
          <p:cNvPr id="6146" name="Picture 2" descr="https://i.redd.it/kyyumwk62k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729" y="2249487"/>
            <a:ext cx="7073363" cy="365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53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CONTExTO</a:t>
            </a:r>
            <a:endParaRPr lang="en-US"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607526815"/>
              </p:ext>
            </p:extLst>
          </p:nvPr>
        </p:nvGraphicFramePr>
        <p:xfrm>
          <a:off x="714794" y="1357803"/>
          <a:ext cx="11185853" cy="4760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498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25220"/>
            <a:ext cx="9905998" cy="1478570"/>
          </a:xfrm>
        </p:spPr>
        <p:txBody>
          <a:bodyPr/>
          <a:lstStyle/>
          <a:p>
            <a:pPr algn="ctr"/>
            <a:r>
              <a:rPr lang="es-AR" dirty="0" smtClean="0"/>
              <a:t>repositorios</a:t>
            </a:r>
            <a:endParaRPr lang="es-AR" dirty="0"/>
          </a:p>
        </p:txBody>
      </p:sp>
      <p:pic>
        <p:nvPicPr>
          <p:cNvPr id="1026" name="Picture 2" descr="Resultado de imagen para kagg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0615" y="1593366"/>
            <a:ext cx="1827959" cy="70600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1456328" y="2501660"/>
            <a:ext cx="9591083" cy="37060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CT MEDICAL IMAGES (CANCER)</a:t>
            </a:r>
          </a:p>
          <a:p>
            <a:r>
              <a:rPr lang="en-US" dirty="0" smtClean="0"/>
              <a:t>BLOOD CELL IMAGES</a:t>
            </a:r>
          </a:p>
          <a:p>
            <a:r>
              <a:rPr lang="en-US" dirty="0" smtClean="0"/>
              <a:t>CHEST X-RAY (PHNEUMONIA)</a:t>
            </a:r>
            <a:endParaRPr lang="es-AR" dirty="0" smtClean="0"/>
          </a:p>
          <a:p>
            <a:r>
              <a:rPr lang="es-AR" dirty="0" smtClean="0"/>
              <a:t>ULTRASOUND NERVE SEGMENTATION</a:t>
            </a:r>
          </a:p>
          <a:p>
            <a:r>
              <a:rPr lang="en-US" dirty="0" smtClean="0"/>
              <a:t>RETINAL OCT IMAGES </a:t>
            </a:r>
            <a:r>
              <a:rPr lang="en-US" dirty="0"/>
              <a:t>(optical coherence tomography)</a:t>
            </a:r>
          </a:p>
          <a:p>
            <a:r>
              <a:rPr lang="es-AR" dirty="0" smtClean="0"/>
              <a:t>MRI AND ALZHEIMERS</a:t>
            </a:r>
          </a:p>
          <a:p>
            <a:r>
              <a:rPr lang="es-AR" u="sng" dirty="0" smtClean="0"/>
              <a:t>DIABETIC RETINOPATHY DETECTION</a:t>
            </a:r>
            <a:endParaRPr lang="es-AR" u="sng" dirty="0"/>
          </a:p>
          <a:p>
            <a:pPr marL="0" indent="0">
              <a:buNone/>
            </a:pPr>
            <a:endParaRPr lang="es-AR" dirty="0"/>
          </a:p>
          <a:p>
            <a:pPr marL="0" indent="0">
              <a:buNone/>
            </a:pPr>
            <a:endParaRPr lang="en-US" dirty="0"/>
          </a:p>
        </p:txBody>
      </p:sp>
    </p:spTree>
    <p:extLst>
      <p:ext uri="{BB962C8B-B14F-4D97-AF65-F5344CB8AC3E}">
        <p14:creationId xmlns:p14="http://schemas.microsoft.com/office/powerpoint/2010/main" val="85644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2662"/>
            <a:ext cx="9905998" cy="1478570"/>
          </a:xfrm>
        </p:spPr>
        <p:txBody>
          <a:bodyPr/>
          <a:lstStyle/>
          <a:p>
            <a:pPr algn="ctr"/>
            <a:r>
              <a:rPr lang="es-AR" dirty="0" smtClean="0"/>
              <a:t>repositorios</a:t>
            </a:r>
            <a:endParaRPr lang="es-AR" dirty="0"/>
          </a:p>
        </p:txBody>
      </p:sp>
      <p:sp>
        <p:nvSpPr>
          <p:cNvPr id="6" name="Marcador de contenido 2"/>
          <p:cNvSpPr txBox="1">
            <a:spLocks/>
          </p:cNvSpPr>
          <p:nvPr/>
        </p:nvSpPr>
        <p:spPr>
          <a:xfrm>
            <a:off x="1456328" y="2501660"/>
            <a:ext cx="9591083" cy="407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600" dirty="0">
                <a:hlinkClick r:id="rId3"/>
              </a:rPr>
              <a:t>http://www.via.cornell.edu/databases</a:t>
            </a:r>
            <a:r>
              <a:rPr lang="en-US" sz="2600" dirty="0" smtClean="0">
                <a:hlinkClick r:id="rId3"/>
              </a:rPr>
              <a:t>/</a:t>
            </a:r>
            <a:endParaRPr lang="en-US" sz="2600" dirty="0" smtClean="0"/>
          </a:p>
          <a:p>
            <a:pPr marL="0" indent="0">
              <a:buNone/>
            </a:pPr>
            <a:r>
              <a:rPr lang="en-US" sz="2600" dirty="0"/>
              <a:t>•	VIA Group Public Databases</a:t>
            </a:r>
          </a:p>
          <a:p>
            <a:pPr marL="0" indent="0">
              <a:buNone/>
            </a:pPr>
            <a:r>
              <a:rPr lang="en-US" sz="2600" dirty="0"/>
              <a:t>•	Public Medical Image </a:t>
            </a:r>
            <a:r>
              <a:rPr lang="en-US" sz="2600" dirty="0" smtClean="0"/>
              <a:t>Databases (Chest X-ray, Computed </a:t>
            </a:r>
            <a:r>
              <a:rPr lang="en-US" sz="2600" dirty="0"/>
              <a:t>Tomography (</a:t>
            </a:r>
            <a:r>
              <a:rPr lang="en-US" sz="2600" dirty="0" smtClean="0"/>
              <a:t>CT), Magnetic </a:t>
            </a:r>
            <a:r>
              <a:rPr lang="en-US" sz="2600" dirty="0"/>
              <a:t>Resonance </a:t>
            </a:r>
            <a:r>
              <a:rPr lang="en-US" sz="2600" dirty="0" smtClean="0"/>
              <a:t>Images, Mammography, Retinopathy, Virtual Colonoscopy, CT </a:t>
            </a:r>
            <a:r>
              <a:rPr lang="en-US" sz="2600" dirty="0" err="1" smtClean="0"/>
              <a:t>Colonography</a:t>
            </a:r>
            <a:r>
              <a:rPr lang="en-US" sz="2600" dirty="0" smtClean="0"/>
              <a:t>, Multimodality)</a:t>
            </a:r>
            <a:endParaRPr lang="en-US" sz="2600" dirty="0"/>
          </a:p>
          <a:p>
            <a:pPr marL="0" indent="0">
              <a:buNone/>
            </a:pPr>
            <a:endParaRPr lang="en-US" dirty="0"/>
          </a:p>
        </p:txBody>
      </p:sp>
      <p:pic>
        <p:nvPicPr>
          <p:cNvPr id="5" name="Imagen 4"/>
          <p:cNvPicPr>
            <a:picLocks noChangeAspect="1"/>
          </p:cNvPicPr>
          <p:nvPr/>
        </p:nvPicPr>
        <p:blipFill>
          <a:blip r:embed="rId4"/>
          <a:stretch>
            <a:fillRect/>
          </a:stretch>
        </p:blipFill>
        <p:spPr>
          <a:xfrm>
            <a:off x="1456328" y="1499274"/>
            <a:ext cx="4210050" cy="800100"/>
          </a:xfrm>
          <a:prstGeom prst="rect">
            <a:avLst/>
          </a:prstGeom>
        </p:spPr>
      </p:pic>
    </p:spTree>
    <p:extLst>
      <p:ext uri="{BB962C8B-B14F-4D97-AF65-F5344CB8AC3E}">
        <p14:creationId xmlns:p14="http://schemas.microsoft.com/office/powerpoint/2010/main" val="3575675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2662"/>
            <a:ext cx="9905998" cy="1478570"/>
          </a:xfrm>
        </p:spPr>
        <p:txBody>
          <a:bodyPr/>
          <a:lstStyle/>
          <a:p>
            <a:pPr algn="ctr"/>
            <a:r>
              <a:rPr lang="es-AR" dirty="0" smtClean="0"/>
              <a:t>repositorios</a:t>
            </a:r>
            <a:endParaRPr lang="es-AR" dirty="0"/>
          </a:p>
        </p:txBody>
      </p:sp>
      <p:sp>
        <p:nvSpPr>
          <p:cNvPr id="6" name="Marcador de contenido 2"/>
          <p:cNvSpPr txBox="1">
            <a:spLocks/>
          </p:cNvSpPr>
          <p:nvPr/>
        </p:nvSpPr>
        <p:spPr>
          <a:xfrm>
            <a:off x="1456328" y="2501660"/>
            <a:ext cx="9591083" cy="407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600" dirty="0">
                <a:hlinkClick r:id="rId3"/>
              </a:rPr>
              <a:t>http://</a:t>
            </a:r>
            <a:r>
              <a:rPr lang="en-US" sz="2600" dirty="0" smtClean="0">
                <a:hlinkClick r:id="rId3"/>
              </a:rPr>
              <a:t>www.aylward.org/notes/open-access-medical-image-repositories</a:t>
            </a:r>
            <a:endParaRPr lang="en-US" sz="2600" dirty="0" smtClean="0"/>
          </a:p>
          <a:p>
            <a:pPr marL="0" indent="0">
              <a:buNone/>
            </a:pPr>
            <a:r>
              <a:rPr lang="en-US" sz="2600" dirty="0" smtClean="0"/>
              <a:t>Public </a:t>
            </a:r>
            <a:r>
              <a:rPr lang="en-US" sz="2600" dirty="0"/>
              <a:t>Medical Image </a:t>
            </a:r>
            <a:r>
              <a:rPr lang="en-US" sz="2600" dirty="0" smtClean="0"/>
              <a:t>Databases (PET, Computed </a:t>
            </a:r>
            <a:r>
              <a:rPr lang="en-US" sz="2600" dirty="0"/>
              <a:t>Tomography (</a:t>
            </a:r>
            <a:r>
              <a:rPr lang="en-US" sz="2600" dirty="0" smtClean="0"/>
              <a:t>CT), Magnetic </a:t>
            </a:r>
            <a:r>
              <a:rPr lang="en-US" sz="2600" dirty="0"/>
              <a:t>Resonance </a:t>
            </a:r>
            <a:r>
              <a:rPr lang="en-US" sz="2600" dirty="0" smtClean="0"/>
              <a:t>Images, Mammography, Retinopathy, Virtual Colonoscopy, X-RAY, Multimodality)</a:t>
            </a:r>
            <a:endParaRPr lang="en-US" sz="2600" dirty="0"/>
          </a:p>
          <a:p>
            <a:pPr marL="0" indent="0">
              <a:buNone/>
            </a:pPr>
            <a:endParaRPr lang="en-US" dirty="0"/>
          </a:p>
        </p:txBody>
      </p:sp>
      <p:pic>
        <p:nvPicPr>
          <p:cNvPr id="3" name="Imagen 2"/>
          <p:cNvPicPr>
            <a:picLocks noChangeAspect="1"/>
          </p:cNvPicPr>
          <p:nvPr/>
        </p:nvPicPr>
        <p:blipFill>
          <a:blip r:embed="rId4"/>
          <a:stretch>
            <a:fillRect/>
          </a:stretch>
        </p:blipFill>
        <p:spPr>
          <a:xfrm>
            <a:off x="1456328" y="1300396"/>
            <a:ext cx="2371725" cy="781050"/>
          </a:xfrm>
          <a:prstGeom prst="rect">
            <a:avLst/>
          </a:prstGeom>
        </p:spPr>
      </p:pic>
    </p:spTree>
    <p:extLst>
      <p:ext uri="{BB962C8B-B14F-4D97-AF65-F5344CB8AC3E}">
        <p14:creationId xmlns:p14="http://schemas.microsoft.com/office/powerpoint/2010/main" val="317585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2662"/>
            <a:ext cx="9905998" cy="1478570"/>
          </a:xfrm>
        </p:spPr>
        <p:txBody>
          <a:bodyPr/>
          <a:lstStyle/>
          <a:p>
            <a:pPr algn="ctr"/>
            <a:r>
              <a:rPr lang="es-AR" dirty="0" smtClean="0"/>
              <a:t>repositorios</a:t>
            </a:r>
            <a:endParaRPr lang="es-AR" dirty="0"/>
          </a:p>
        </p:txBody>
      </p:sp>
      <p:sp>
        <p:nvSpPr>
          <p:cNvPr id="6" name="Marcador de contenido 2"/>
          <p:cNvSpPr txBox="1">
            <a:spLocks/>
          </p:cNvSpPr>
          <p:nvPr/>
        </p:nvSpPr>
        <p:spPr>
          <a:xfrm>
            <a:off x="1414733" y="2363638"/>
            <a:ext cx="9765101" cy="42096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600" dirty="0" smtClean="0">
                <a:hlinkClick r:id="rId3"/>
              </a:rPr>
              <a:t>https://github.com/beamandrew/medical-data</a:t>
            </a:r>
            <a:r>
              <a:rPr lang="en-US" sz="2600" dirty="0" smtClean="0"/>
              <a:t> </a:t>
            </a:r>
          </a:p>
          <a:p>
            <a:pPr marL="0" indent="0">
              <a:buNone/>
            </a:pPr>
            <a:r>
              <a:rPr lang="en-US" sz="2600" dirty="0" smtClean="0"/>
              <a:t>“</a:t>
            </a:r>
            <a:r>
              <a:rPr lang="en-US" b="1" dirty="0" smtClean="0"/>
              <a:t>Medical </a:t>
            </a:r>
            <a:r>
              <a:rPr lang="en-US" b="1" dirty="0"/>
              <a:t>Data for Machine </a:t>
            </a:r>
            <a:r>
              <a:rPr lang="en-US" b="1" dirty="0" smtClean="0"/>
              <a:t>Learning”</a:t>
            </a:r>
            <a:endParaRPr lang="en-US" b="1" dirty="0"/>
          </a:p>
          <a:p>
            <a:r>
              <a:rPr lang="en-US" dirty="0"/>
              <a:t>Public Medical Image Databases </a:t>
            </a:r>
            <a:r>
              <a:rPr lang="en-US" dirty="0" smtClean="0"/>
              <a:t>(</a:t>
            </a:r>
            <a:r>
              <a:rPr lang="en-US" dirty="0"/>
              <a:t>Digital Retinal Images, Mammography</a:t>
            </a:r>
            <a:r>
              <a:rPr lang="en-US" b="1" dirty="0"/>
              <a:t>, </a:t>
            </a:r>
            <a:r>
              <a:rPr lang="en-US" dirty="0"/>
              <a:t>MRI, Chest Radiographs, Dermatology,</a:t>
            </a:r>
            <a:r>
              <a:rPr lang="en-US" b="1" dirty="0"/>
              <a:t> </a:t>
            </a:r>
            <a:r>
              <a:rPr lang="en-US" dirty="0"/>
              <a:t>Endoscopy,</a:t>
            </a:r>
            <a:r>
              <a:rPr lang="en-US" b="1" dirty="0"/>
              <a:t> </a:t>
            </a:r>
            <a:r>
              <a:rPr lang="en-US" dirty="0"/>
              <a:t>Histology </a:t>
            </a:r>
            <a:r>
              <a:rPr lang="en-US" dirty="0" smtClean="0"/>
              <a:t>dataset)</a:t>
            </a:r>
          </a:p>
          <a:p>
            <a:r>
              <a:rPr lang="en-US" dirty="0"/>
              <a:t>Challenges/Contest Data, Data derived from Electronic Health Records (EHRs), National Healthcare Data, UCI Datasets, Biomedical Literature, Medical Speech Data</a:t>
            </a:r>
            <a:endParaRPr lang="es-AR" dirty="0"/>
          </a:p>
          <a:p>
            <a:pPr marL="0" indent="0">
              <a:buNone/>
            </a:pPr>
            <a:endParaRPr lang="en-US" dirty="0" smtClean="0"/>
          </a:p>
          <a:p>
            <a:pPr marL="0" indent="0">
              <a:buNone/>
            </a:pPr>
            <a:endParaRPr lang="en-US" dirty="0"/>
          </a:p>
          <a:p>
            <a:endParaRPr lang="en-US" dirty="0"/>
          </a:p>
        </p:txBody>
      </p:sp>
      <p:pic>
        <p:nvPicPr>
          <p:cNvPr id="2052" name="Picture 4" descr="Resultado de imagen para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3" y="1070180"/>
            <a:ext cx="3861908" cy="143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0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82662"/>
            <a:ext cx="9905998" cy="1478570"/>
          </a:xfrm>
        </p:spPr>
        <p:txBody>
          <a:bodyPr/>
          <a:lstStyle/>
          <a:p>
            <a:pPr algn="ctr"/>
            <a:r>
              <a:rPr lang="es-AR" dirty="0" smtClean="0"/>
              <a:t>repositorios</a:t>
            </a:r>
            <a:endParaRPr lang="es-AR" dirty="0"/>
          </a:p>
        </p:txBody>
      </p:sp>
      <p:sp>
        <p:nvSpPr>
          <p:cNvPr id="6" name="Marcador de contenido 2"/>
          <p:cNvSpPr txBox="1">
            <a:spLocks/>
          </p:cNvSpPr>
          <p:nvPr/>
        </p:nvSpPr>
        <p:spPr>
          <a:xfrm>
            <a:off x="1414733" y="2363638"/>
            <a:ext cx="9765101" cy="42096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600" dirty="0">
                <a:hlinkClick r:id="rId3"/>
              </a:rPr>
              <a:t>https://grand-challenge.org</a:t>
            </a:r>
            <a:r>
              <a:rPr lang="en-US" sz="2600" dirty="0" smtClean="0">
                <a:hlinkClick r:id="rId3"/>
              </a:rPr>
              <a:t>/</a:t>
            </a:r>
            <a:endParaRPr lang="en-US" sz="2600" dirty="0" smtClean="0"/>
          </a:p>
          <a:p>
            <a:r>
              <a:rPr lang="en-US" sz="2600" dirty="0" smtClean="0"/>
              <a:t>SEGMENTACION</a:t>
            </a:r>
          </a:p>
          <a:p>
            <a:r>
              <a:rPr lang="en-US" sz="2600" dirty="0" smtClean="0"/>
              <a:t>CLASIFICACION</a:t>
            </a:r>
          </a:p>
          <a:p>
            <a:r>
              <a:rPr lang="en-US" sz="2600" dirty="0" smtClean="0"/>
              <a:t>DESDE 2007</a:t>
            </a:r>
          </a:p>
          <a:p>
            <a:r>
              <a:rPr lang="en-US" sz="2600" dirty="0" smtClean="0"/>
              <a:t>106 REPOSITORIOS</a:t>
            </a:r>
          </a:p>
          <a:p>
            <a:r>
              <a:rPr lang="en-US" sz="2600" dirty="0" smtClean="0"/>
              <a:t>DIVERSAS METODOLOGIAS</a:t>
            </a:r>
          </a:p>
          <a:p>
            <a:pPr marL="0" indent="0">
              <a:buNone/>
            </a:pPr>
            <a:r>
              <a:rPr lang="en-US" sz="2600" dirty="0" smtClean="0"/>
              <a:t> </a:t>
            </a:r>
          </a:p>
          <a:p>
            <a:pPr marL="0" indent="0">
              <a:buNone/>
            </a:pPr>
            <a:endParaRPr lang="en-US" dirty="0" smtClean="0"/>
          </a:p>
          <a:p>
            <a:pPr marL="0" indent="0">
              <a:buNone/>
            </a:pPr>
            <a:endParaRPr lang="en-US" dirty="0"/>
          </a:p>
          <a:p>
            <a:endParaRPr lang="en-US" dirty="0"/>
          </a:p>
        </p:txBody>
      </p:sp>
      <p:pic>
        <p:nvPicPr>
          <p:cNvPr id="5122" name="Picture 2" descr="https://grand-challenge.org/media/banners/25/grand-challenges_hea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733" y="1270669"/>
            <a:ext cx="95250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281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Problemática</a:t>
            </a:r>
            <a:endParaRPr lang="es-AR" dirty="0"/>
          </a:p>
        </p:txBody>
      </p:sp>
      <p:sp>
        <p:nvSpPr>
          <p:cNvPr id="3" name="Marcador de contenido 2"/>
          <p:cNvSpPr>
            <a:spLocks noGrp="1"/>
          </p:cNvSpPr>
          <p:nvPr>
            <p:ph idx="1"/>
          </p:nvPr>
        </p:nvSpPr>
        <p:spPr>
          <a:xfrm>
            <a:off x="1141412" y="1855694"/>
            <a:ext cx="9905999" cy="4800599"/>
          </a:xfrm>
        </p:spPr>
        <p:txBody>
          <a:bodyPr/>
          <a:lstStyle/>
          <a:p>
            <a:pPr marL="0" indent="0">
              <a:buNone/>
            </a:pPr>
            <a:r>
              <a:rPr lang="en-US" dirty="0" smtClean="0"/>
              <a:t>-BASES DE DATOS PUBLICOS</a:t>
            </a:r>
          </a:p>
          <a:p>
            <a:r>
              <a:rPr lang="en-US" u="sng" dirty="0" smtClean="0"/>
              <a:t>POCOS DATOS </a:t>
            </a:r>
          </a:p>
          <a:p>
            <a:r>
              <a:rPr lang="en-US" dirty="0" smtClean="0"/>
              <a:t>BASES MAL ANOTADAS</a:t>
            </a:r>
          </a:p>
          <a:p>
            <a:r>
              <a:rPr lang="en-US" dirty="0" smtClean="0"/>
              <a:t>MALA CALIDAD DE DATOS (</a:t>
            </a:r>
            <a:r>
              <a:rPr lang="en-US" dirty="0" err="1" smtClean="0"/>
              <a:t>ej</a:t>
            </a:r>
            <a:r>
              <a:rPr lang="en-US" dirty="0" smtClean="0"/>
              <a:t>: </a:t>
            </a:r>
            <a:r>
              <a:rPr lang="es-AR" dirty="0" smtClean="0"/>
              <a:t>imágenes</a:t>
            </a:r>
            <a:r>
              <a:rPr lang="en-US" dirty="0" smtClean="0"/>
              <a:t> de poca </a:t>
            </a:r>
            <a:r>
              <a:rPr lang="es-AR" dirty="0" smtClean="0"/>
              <a:t>resolución</a:t>
            </a:r>
            <a:r>
              <a:rPr lang="en-US" dirty="0" smtClean="0"/>
              <a:t>)</a:t>
            </a:r>
          </a:p>
          <a:p>
            <a:pPr marL="0" indent="0">
              <a:buNone/>
            </a:pPr>
            <a:r>
              <a:rPr lang="en-US" dirty="0" smtClean="0"/>
              <a:t>-CONSTRUIR PROPIA</a:t>
            </a:r>
          </a:p>
          <a:p>
            <a:r>
              <a:rPr lang="en-US" dirty="0" smtClean="0"/>
              <a:t>TIEMPO /DINERO/ </a:t>
            </a:r>
            <a:r>
              <a:rPr lang="es-AR" dirty="0" smtClean="0"/>
              <a:t>PROTOCOLOS</a:t>
            </a:r>
          </a:p>
          <a:p>
            <a:r>
              <a:rPr lang="en-US" dirty="0" smtClean="0"/>
              <a:t>DISPONIBILIDAD DE MUESTRAS REPRESENTATIVO POR CLASE</a:t>
            </a:r>
          </a:p>
          <a:p>
            <a:pPr marL="0" indent="0" algn="ctr">
              <a:buNone/>
            </a:pPr>
            <a:endParaRPr lang="en-US" dirty="0"/>
          </a:p>
        </p:txBody>
      </p:sp>
    </p:spTree>
    <p:extLst>
      <p:ext uri="{BB962C8B-B14F-4D97-AF65-F5344CB8AC3E}">
        <p14:creationId xmlns:p14="http://schemas.microsoft.com/office/powerpoint/2010/main" val="8266675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1429</TotalTime>
  <Words>2770</Words>
  <Application>Microsoft Office PowerPoint</Application>
  <PresentationFormat>Panorámica</PresentationFormat>
  <Paragraphs>289</Paragraphs>
  <Slides>25</Slides>
  <Notes>23</Notes>
  <HiddenSlides>0</HiddenSlides>
  <MMClips>1</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Cambria Math</vt:lpstr>
      <vt:lpstr>Trebuchet MS</vt:lpstr>
      <vt:lpstr>Tw Cen MT</vt:lpstr>
      <vt:lpstr>Wingdings</vt:lpstr>
      <vt:lpstr>Circuito</vt:lpstr>
      <vt:lpstr>Utilización de redes pre entrenadas para procesamiento de imágenes</vt:lpstr>
      <vt:lpstr>contenidos</vt:lpstr>
      <vt:lpstr>CONTExTO</vt:lpstr>
      <vt:lpstr>repositorios</vt:lpstr>
      <vt:lpstr>repositorios</vt:lpstr>
      <vt:lpstr>repositorios</vt:lpstr>
      <vt:lpstr>repositorios</vt:lpstr>
      <vt:lpstr>repositorios</vt:lpstr>
      <vt:lpstr>Problemática</vt:lpstr>
      <vt:lpstr>Tamaño del conjunto de datos:  </vt:lpstr>
      <vt:lpstr>Tamaño del conjunto de datos:  transfer learning</vt:lpstr>
      <vt:lpstr>transfer learning: fine tuning</vt:lpstr>
      <vt:lpstr>transfer learning: Feature extraction</vt:lpstr>
      <vt:lpstr>transfer learning: Feature extraction</vt:lpstr>
      <vt:lpstr>Data augmentation</vt:lpstr>
      <vt:lpstr>Cnns - cual uso?</vt:lpstr>
      <vt:lpstr>FEATURES</vt:lpstr>
      <vt:lpstr>CLASIFICACION: Machine learning</vt:lpstr>
      <vt:lpstr>Métodos de Clasificación </vt:lpstr>
      <vt:lpstr>  </vt:lpstr>
      <vt:lpstr>Métricas empleadas   MATRIZ DE CONFUSION</vt:lpstr>
      <vt:lpstr>GUI</vt:lpstr>
      <vt:lpstr>OTROS Resultados a la par </vt:lpstr>
      <vt:lpstr>DUDAS?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dc:title>
  <dc:creator>Ignacio</dc:creator>
  <cp:lastModifiedBy>Ignacio</cp:lastModifiedBy>
  <cp:revision>106</cp:revision>
  <dcterms:created xsi:type="dcterms:W3CDTF">2018-07-28T01:00:38Z</dcterms:created>
  <dcterms:modified xsi:type="dcterms:W3CDTF">2019-05-01T22:10:41Z</dcterms:modified>
</cp:coreProperties>
</file>