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9144000" cy="5143500" type="screen16x9"/>
  <p:notesSz cx="6858000" cy="9144000"/>
  <p:embeddedFontLst>
    <p:embeddedFont>
      <p:font typeface="Titillium Web Light" panose="020B0604020202020204" charset="0"/>
      <p:regular r:id="rId12"/>
      <p:bold r:id="rId13"/>
      <p:italic r:id="rId14"/>
      <p:boldItalic r:id="rId15"/>
    </p:embeddedFont>
    <p:embeddedFont>
      <p:font typeface="Dosis Light" panose="020B0604020202020204" charset="0"/>
      <p:regular r:id="rId16"/>
      <p:bold r:id="rId17"/>
    </p:embeddedFont>
    <p:embeddedFont>
      <p:font typeface="Arial Unicode MS" panose="020B0604020202020204" charset="-128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nacio" initials="I" lastIdx="1" clrIdx="0">
    <p:extLst>
      <p:ext uri="{19B8F6BF-5375-455C-9EA6-DF929625EA0E}">
        <p15:presenceInfo xmlns:p15="http://schemas.microsoft.com/office/powerpoint/2012/main" userId="Ignac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FAEEB9-3A43-4441-B792-83654DA1A23A}">
  <a:tblStyle styleId="{FBFAEEB9-3A43-4441-B792-83654DA1A2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00" autoAdjust="0"/>
  </p:normalViewPr>
  <p:slideViewPr>
    <p:cSldViewPr snapToGrid="0">
      <p:cViewPr varScale="1">
        <p:scale>
          <a:sx n="92" d="100"/>
          <a:sy n="92" d="100"/>
        </p:scale>
        <p:origin x="13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A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Keras</a:t>
            </a:r>
            <a:r>
              <a:rPr lang="es-A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 una API (Interfaz de programación de aplicaciones) de redes neuronales de alto nivel, escrita en Python y capaz de ejecutarse sobre </a:t>
            </a:r>
            <a:r>
              <a:rPr lang="es-A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s-A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 por default) , CNTK o </a:t>
            </a:r>
            <a:r>
              <a:rPr lang="es-A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Theano</a:t>
            </a:r>
            <a:r>
              <a:rPr lang="es-A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-A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s-A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s-A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s-A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 un marco de manipulación de tensor simbólico de código abierto desarrollado por Google.</a:t>
            </a:r>
          </a:p>
          <a:p>
            <a:r>
              <a:rPr lang="es-A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Theano</a:t>
            </a:r>
            <a:r>
              <a:rPr lang="es-A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 un marco de manipulación de tensor simbólico de código abierto desarrollado por LISA </a:t>
            </a:r>
            <a:r>
              <a:rPr lang="es-A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es-A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en la </a:t>
            </a:r>
            <a:r>
              <a:rPr lang="es-A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Université</a:t>
            </a:r>
            <a:r>
              <a:rPr lang="es-A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-A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Montréal</a:t>
            </a:r>
            <a:r>
              <a:rPr lang="es-A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s-A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CNTK es un conjunto de herramientas de código abierto para el aprendizaje profundo desarrollado por Microsoft</a:t>
            </a:r>
            <a:r>
              <a:rPr lang="es-A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s-A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s-A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permite correr </a:t>
            </a:r>
            <a:r>
              <a:rPr lang="es-AR" sz="1100" b="0" i="0" u="sng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pytorch</a:t>
            </a:r>
            <a:r>
              <a:rPr lang="es-AR" sz="1100" b="0" i="0" u="sng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s-AR" sz="1100" b="0" i="0" u="sng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s-A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Fue desarrollado con un enfoque en permitir la experimentación rápida. Poder pasar de la idea al resultado con el menor retraso posible es clave para hacer una buena investigación.</a:t>
            </a:r>
          </a:p>
          <a:p>
            <a:pPr marL="139700" indent="0">
              <a:buNone/>
            </a:pPr>
            <a:r>
              <a:rPr lang="es-A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Usa </a:t>
            </a:r>
            <a:r>
              <a:rPr lang="es-A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Keras</a:t>
            </a:r>
            <a:r>
              <a:rPr lang="es-A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si necesitas una biblioteca de aprendizaje profundo que:</a:t>
            </a:r>
          </a:p>
          <a:p>
            <a:pPr marL="139700" indent="0">
              <a:buNone/>
            </a:pPr>
            <a:r>
              <a:rPr lang="es-A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Permite realizar prototipos de forma fácil y rápida (a través de la facilidad de uso, la modularidad y la extensibilidad).</a:t>
            </a:r>
          </a:p>
          <a:p>
            <a:pPr marL="139700" indent="0">
              <a:buNone/>
            </a:pPr>
            <a:r>
              <a:rPr lang="es-A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Admite redes </a:t>
            </a:r>
            <a:r>
              <a:rPr lang="es-A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convolucionales</a:t>
            </a:r>
            <a:r>
              <a:rPr lang="es-A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redes recurrentes, así como combinaciones de las dos.</a:t>
            </a:r>
          </a:p>
          <a:p>
            <a:pPr marL="139700" indent="0">
              <a:buNone/>
            </a:pPr>
            <a:r>
              <a:rPr lang="es-A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Funciona a la perfección en CPU y GPU.</a:t>
            </a:r>
          </a:p>
          <a:p>
            <a:pPr marL="13970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Como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veran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grafico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vino para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quedarse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dejo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atras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otros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API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lejors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s-A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5804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ES" dirty="0" smtClean="0"/>
              <a:t>Su departamento de estadística tiene código: e107.</a:t>
            </a:r>
          </a:p>
          <a:p>
            <a:pPr marL="139700" indent="0">
              <a:buNone/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baseline="0" dirty="0" smtClean="0"/>
              <a:t> Liberia de machine learning, </a:t>
            </a:r>
            <a:r>
              <a:rPr lang="en-US" baseline="0" dirty="0" err="1" smtClean="0"/>
              <a:t>contiene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nnt</a:t>
            </a:r>
            <a:r>
              <a:rPr lang="en-US" baseline="0" dirty="0" smtClean="0"/>
              <a:t>, random forest support vector machine y </a:t>
            </a:r>
            <a:r>
              <a:rPr lang="en-US" baseline="0" dirty="0" err="1" smtClean="0"/>
              <a:t>knn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vimos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previamente</a:t>
            </a:r>
            <a:r>
              <a:rPr lang="en-US" baseline="0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07432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Libreria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para 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entrenar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validar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clasificadores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basados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genes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usando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 KTSP.</a:t>
            </a:r>
          </a:p>
          <a:p>
            <a:pPr marL="139700" indent="0">
              <a:buNone/>
            </a:pPr>
            <a:r>
              <a:rPr lang="es-ES" dirty="0" smtClean="0"/>
              <a:t>Fue</a:t>
            </a:r>
            <a:r>
              <a:rPr lang="es-ES" baseline="0" dirty="0" smtClean="0"/>
              <a:t> puesto en </a:t>
            </a:r>
            <a:r>
              <a:rPr lang="es-ES" dirty="0" smtClean="0"/>
              <a:t>Bioconductor, que es un proyecto de software de código abierto y desarrollo abierto que proporciona </a:t>
            </a:r>
          </a:p>
          <a:p>
            <a:pPr marL="139700" indent="0">
              <a:buNone/>
            </a:pPr>
            <a:r>
              <a:rPr lang="es-ES" dirty="0" smtClean="0"/>
              <a:t>herramientas para el análisis y la comprensión de datos genómicos de alto rendimiento. Se basa principalmente en el lenguaje de programación 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0366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014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3454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21453" y="360865"/>
            <a:ext cx="5998129" cy="2826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Feature Extraction</a:t>
            </a:r>
            <a:br>
              <a:rPr lang="en" sz="4000" dirty="0" smtClean="0"/>
            </a:br>
            <a:r>
              <a:rPr lang="en" sz="4000" dirty="0" smtClean="0"/>
              <a:t>Workshop</a:t>
            </a:r>
            <a:endParaRPr sz="4000" dirty="0"/>
          </a:p>
        </p:txBody>
      </p:sp>
      <p:pic>
        <p:nvPicPr>
          <p:cNvPr id="1028" name="Picture 4" descr="Resultado de imagen para R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3" y="1979801"/>
            <a:ext cx="1590831" cy="159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836;p13"/>
          <p:cNvSpPr txBox="1">
            <a:spLocks/>
          </p:cNvSpPr>
          <p:nvPr/>
        </p:nvSpPr>
        <p:spPr>
          <a:xfrm>
            <a:off x="604007" y="3730024"/>
            <a:ext cx="5998129" cy="282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s-AR" sz="3200" dirty="0" smtClean="0"/>
              <a:t>Ignacio Fabietti</a:t>
            </a:r>
          </a:p>
          <a:p>
            <a:r>
              <a:rPr lang="es-AR" sz="3200" dirty="0" smtClean="0"/>
              <a:t>ignaf93@gmail.com</a:t>
            </a:r>
            <a:endParaRPr lang="es-AR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5893" y="2100728"/>
            <a:ext cx="5982531" cy="1159800"/>
          </a:xfrm>
        </p:spPr>
        <p:txBody>
          <a:bodyPr/>
          <a:lstStyle/>
          <a:p>
            <a:r>
              <a:rPr lang="es-AR" dirty="0"/>
              <a:t>https://git.io/fxJ3K</a:t>
            </a:r>
          </a:p>
        </p:txBody>
      </p:sp>
      <p:pic>
        <p:nvPicPr>
          <p:cNvPr id="3" name="Picture 4" descr="Resultado de imagen para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93" y="392411"/>
            <a:ext cx="3861908" cy="143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80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0352" y="116525"/>
            <a:ext cx="5396700" cy="1159800"/>
          </a:xfrm>
        </p:spPr>
        <p:txBody>
          <a:bodyPr/>
          <a:lstStyle/>
          <a:p>
            <a:r>
              <a:rPr lang="en-US" dirty="0" smtClean="0"/>
              <a:t>R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7" y="1276325"/>
            <a:ext cx="1924050" cy="352425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64401" y="1276326"/>
            <a:ext cx="57453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CTRL+ENTER: </a:t>
            </a:r>
            <a:r>
              <a:rPr lang="en-US" sz="2400" dirty="0" err="1" smtClean="0">
                <a:solidFill>
                  <a:schemeClr val="bg1"/>
                </a:solidFill>
              </a:rPr>
              <a:t>ejecutar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en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consola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CTRL+L: </a:t>
            </a:r>
            <a:r>
              <a:rPr lang="en-US" sz="2400" dirty="0" err="1" smtClean="0">
                <a:solidFill>
                  <a:schemeClr val="bg1"/>
                </a:solidFill>
              </a:rPr>
              <a:t>Limpiar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consola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ls(): </a:t>
            </a:r>
            <a:r>
              <a:rPr lang="en-US" sz="2400" dirty="0" err="1" smtClean="0">
                <a:solidFill>
                  <a:schemeClr val="bg1"/>
                </a:solidFill>
              </a:rPr>
              <a:t>ver</a:t>
            </a:r>
            <a:r>
              <a:rPr lang="en-US" sz="2400" dirty="0" smtClean="0">
                <a:solidFill>
                  <a:schemeClr val="bg1"/>
                </a:solidFill>
              </a:rPr>
              <a:t> variables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altLang="es-AR" sz="2400" dirty="0" err="1" smtClean="0">
                <a:solidFill>
                  <a:schemeClr val="bg1"/>
                </a:solidFill>
                <a:latin typeface="Arial Unicode MS" panose="020B0604020202020204" pitchFamily="34" charset="-128"/>
              </a:rPr>
              <a:t>rm</a:t>
            </a:r>
            <a:r>
              <a:rPr lang="es-AR" altLang="es-AR" sz="24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(</a:t>
            </a:r>
            <a:r>
              <a:rPr lang="es-AR" altLang="es-AR" sz="2400" dirty="0" err="1" smtClean="0">
                <a:solidFill>
                  <a:schemeClr val="bg1"/>
                </a:solidFill>
                <a:latin typeface="Arial Unicode MS" panose="020B0604020202020204" pitchFamily="34" charset="-128"/>
              </a:rPr>
              <a:t>list</a:t>
            </a:r>
            <a:r>
              <a:rPr lang="es-AR" altLang="es-AR" sz="24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  <a:r>
              <a:rPr lang="es-AR" altLang="es-AR" sz="2400" dirty="0">
                <a:solidFill>
                  <a:schemeClr val="bg1"/>
                </a:solidFill>
                <a:latin typeface="Arial Unicode MS" panose="020B0604020202020204" pitchFamily="34" charset="-128"/>
              </a:rPr>
              <a:t>= </a:t>
            </a:r>
            <a:r>
              <a:rPr lang="es-AR" altLang="es-AR" sz="24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ls</a:t>
            </a:r>
            <a:r>
              <a:rPr lang="es-AR" altLang="es-AR" sz="24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()):borrar todas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Arial Unicode MS" panose="020B0604020202020204" pitchFamily="34" charset="-128"/>
              </a:rPr>
              <a:t>hola</a:t>
            </a:r>
            <a:r>
              <a:rPr lang="en-US" sz="24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&lt;-”hello world”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 Unicode MS" panose="020B0604020202020204" pitchFamily="34" charset="-128"/>
              </a:rPr>
              <a:t>p</a:t>
            </a:r>
            <a:r>
              <a:rPr lang="en-US" sz="24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rint (</a:t>
            </a:r>
            <a:r>
              <a:rPr lang="en-US" sz="2400" dirty="0" err="1" smtClean="0">
                <a:solidFill>
                  <a:schemeClr val="bg1"/>
                </a:solidFill>
                <a:latin typeface="Arial Unicode MS" panose="020B0604020202020204" pitchFamily="34" charset="-128"/>
              </a:rPr>
              <a:t>hola</a:t>
            </a:r>
            <a:r>
              <a:rPr lang="en-US" sz="24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9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6833" y="360866"/>
            <a:ext cx="5396700" cy="1159800"/>
          </a:xfrm>
        </p:spPr>
        <p:txBody>
          <a:bodyPr/>
          <a:lstStyle/>
          <a:p>
            <a:r>
              <a:rPr lang="es-AR" sz="4000" dirty="0" smtClean="0"/>
              <a:t>Como Instalar Librerías (NO AHORA)</a:t>
            </a:r>
            <a:endParaRPr lang="es-AR" sz="4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19" y="1951007"/>
            <a:ext cx="5024930" cy="182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0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0998" y="595758"/>
            <a:ext cx="5396700" cy="1159800"/>
          </a:xfrm>
        </p:spPr>
        <p:txBody>
          <a:bodyPr/>
          <a:lstStyle/>
          <a:p>
            <a:r>
              <a:rPr lang="es-AR" dirty="0" smtClean="0"/>
              <a:t>Library(</a:t>
            </a:r>
            <a:r>
              <a:rPr lang="es-AR" dirty="0" err="1" smtClean="0"/>
              <a:t>keras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3" name="AutoShape 2" descr="Resultado de imagen para ker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57" y="595758"/>
            <a:ext cx="957743" cy="95774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10998" y="2073200"/>
            <a:ext cx="2140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80BFB7"/>
                </a:solidFill>
              </a:rPr>
              <a:t>TensorFlow</a:t>
            </a:r>
            <a:endParaRPr lang="en-US" sz="2400" dirty="0">
              <a:solidFill>
                <a:srgbClr val="80BFB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0BFB7"/>
                </a:solidFill>
              </a:rPr>
              <a:t>CNTK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80BFB7"/>
                </a:solidFill>
              </a:rPr>
              <a:t>Theano</a:t>
            </a:r>
            <a:endParaRPr lang="es-AR" sz="2400" dirty="0">
              <a:solidFill>
                <a:srgbClr val="80BFB7"/>
              </a:solidFill>
            </a:endParaRPr>
          </a:p>
        </p:txBody>
      </p:sp>
      <p:pic>
        <p:nvPicPr>
          <p:cNvPr id="1028" name="Picture 4" descr="selection0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862" y="1755558"/>
            <a:ext cx="5005731" cy="303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37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Library(e1071)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1094509" y="2078183"/>
            <a:ext cx="437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4" name="Google Shape;3836;p13"/>
          <p:cNvSpPr txBox="1">
            <a:spLocks/>
          </p:cNvSpPr>
          <p:nvPr/>
        </p:nvSpPr>
        <p:spPr>
          <a:xfrm>
            <a:off x="762000" y="1856225"/>
            <a:ext cx="5998130" cy="282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s-AR" sz="2400" dirty="0" smtClean="0">
                <a:solidFill>
                  <a:schemeClr val="bg1"/>
                </a:solidFill>
              </a:rPr>
              <a:t>-</a:t>
            </a:r>
            <a:r>
              <a:rPr lang="es-AR" sz="2400" dirty="0" err="1" smtClean="0">
                <a:solidFill>
                  <a:schemeClr val="bg1"/>
                </a:solidFill>
              </a:rPr>
              <a:t>nnet</a:t>
            </a:r>
            <a:r>
              <a:rPr lang="es-AR" sz="2400" dirty="0" smtClean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chemeClr val="bg1"/>
                </a:solidFill>
              </a:rPr>
              <a:t>feed-forward neural networks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with </a:t>
            </a:r>
            <a:r>
              <a:rPr lang="en-US" sz="2400" dirty="0">
                <a:solidFill>
                  <a:schemeClr val="bg1"/>
                </a:solidFill>
              </a:rPr>
              <a:t>a single hidden </a:t>
            </a:r>
            <a:r>
              <a:rPr lang="en-US" sz="2400" dirty="0" smtClean="0">
                <a:solidFill>
                  <a:schemeClr val="bg1"/>
                </a:solidFill>
              </a:rPr>
              <a:t>layer)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 smtClean="0">
                <a:solidFill>
                  <a:schemeClr val="bg1"/>
                </a:solidFill>
              </a:rPr>
              <a:t>-</a:t>
            </a:r>
            <a:r>
              <a:rPr lang="es-AR" sz="2400" dirty="0" err="1" smtClean="0">
                <a:solidFill>
                  <a:schemeClr val="bg1"/>
                </a:solidFill>
              </a:rPr>
              <a:t>randomForest</a:t>
            </a:r>
            <a:endParaRPr lang="es-AR" sz="2400" dirty="0" smtClean="0">
              <a:solidFill>
                <a:schemeClr val="bg1"/>
              </a:solidFill>
            </a:endParaRPr>
          </a:p>
          <a:p>
            <a:r>
              <a:rPr lang="es-AR" sz="2400" dirty="0" smtClean="0">
                <a:solidFill>
                  <a:schemeClr val="bg1"/>
                </a:solidFill>
              </a:rPr>
              <a:t>-</a:t>
            </a:r>
            <a:r>
              <a:rPr lang="es-AR" sz="3200" b="1" u="sng" dirty="0" err="1" smtClean="0">
                <a:solidFill>
                  <a:schemeClr val="bg1"/>
                </a:solidFill>
              </a:rPr>
              <a:t>svm</a:t>
            </a:r>
            <a:endParaRPr lang="es-AR" sz="3200" b="1" u="sng" dirty="0" smtClean="0">
              <a:solidFill>
                <a:schemeClr val="bg1"/>
              </a:solidFill>
            </a:endParaRPr>
          </a:p>
          <a:p>
            <a:r>
              <a:rPr lang="es-AR" sz="2400" dirty="0" smtClean="0">
                <a:solidFill>
                  <a:schemeClr val="bg1"/>
                </a:solidFill>
              </a:rPr>
              <a:t>-</a:t>
            </a:r>
            <a:r>
              <a:rPr lang="es-AR" sz="2400" dirty="0" err="1" smtClean="0">
                <a:solidFill>
                  <a:schemeClr val="bg1"/>
                </a:solidFill>
              </a:rPr>
              <a:t>knn</a:t>
            </a:r>
            <a:endParaRPr lang="es-A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2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0209" y="585589"/>
            <a:ext cx="6207854" cy="1159800"/>
          </a:xfrm>
        </p:spPr>
        <p:txBody>
          <a:bodyPr/>
          <a:lstStyle/>
          <a:p>
            <a:r>
              <a:rPr lang="es-AR" dirty="0" smtClean="0"/>
              <a:t>Library (</a:t>
            </a:r>
            <a:r>
              <a:rPr lang="es-AR" dirty="0" err="1" smtClean="0"/>
              <a:t>switchbox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09" y="2299571"/>
            <a:ext cx="4710545" cy="2525478"/>
          </a:xfrm>
          <a:prstGeom prst="rect">
            <a:avLst/>
          </a:prstGeom>
        </p:spPr>
      </p:pic>
      <p:sp>
        <p:nvSpPr>
          <p:cNvPr id="4" name="Google Shape;3836;p13"/>
          <p:cNvSpPr txBox="1">
            <a:spLocks/>
          </p:cNvSpPr>
          <p:nvPr/>
        </p:nvSpPr>
        <p:spPr>
          <a:xfrm>
            <a:off x="450209" y="1648406"/>
            <a:ext cx="5998130" cy="282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s-AR" sz="2400" dirty="0" smtClean="0"/>
              <a:t>-K-</a:t>
            </a:r>
            <a:r>
              <a:rPr lang="es-AR" sz="2400" dirty="0" err="1" smtClean="0"/>
              <a:t>topScoringPairs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5379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8146" y="0"/>
            <a:ext cx="5396700" cy="1159800"/>
          </a:xfrm>
        </p:spPr>
        <p:txBody>
          <a:bodyPr/>
          <a:lstStyle/>
          <a:p>
            <a:r>
              <a:rPr lang="en-US" dirty="0" err="1" smtClean="0"/>
              <a:t>svm</a:t>
            </a:r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 flipH="1">
            <a:off x="304800" y="1126560"/>
            <a:ext cx="8839200" cy="40010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tunedsvm0&lt;-</a:t>
            </a:r>
            <a:r>
              <a:rPr lang="en-US" sz="2000" dirty="0" err="1">
                <a:solidFill>
                  <a:schemeClr val="bg1"/>
                </a:solidFill>
              </a:rPr>
              <a:t>best.tune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svm,value,labels,probability</a:t>
            </a:r>
            <a:r>
              <a:rPr lang="en-US" sz="2000" dirty="0">
                <a:solidFill>
                  <a:schemeClr val="bg1"/>
                </a:solidFill>
              </a:rPr>
              <a:t> = TRUE)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Parametros</a:t>
            </a:r>
            <a:r>
              <a:rPr lang="en-US" sz="2000" dirty="0" smtClean="0">
                <a:solidFill>
                  <a:schemeClr val="bg1"/>
                </a:solidFill>
              </a:rPr>
              <a:t> que </a:t>
            </a:r>
            <a:r>
              <a:rPr lang="en-US" sz="2000" dirty="0" err="1" smtClean="0">
                <a:solidFill>
                  <a:schemeClr val="bg1"/>
                </a:solidFill>
              </a:rPr>
              <a:t>puedo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definir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cross/</a:t>
            </a:r>
            <a:r>
              <a:rPr lang="en-US" sz="2000" dirty="0" err="1" smtClean="0">
                <a:solidFill>
                  <a:schemeClr val="bg1"/>
                </a:solidFill>
              </a:rPr>
              <a:t>boostrap</a:t>
            </a:r>
            <a:r>
              <a:rPr lang="en-US" sz="2000" dirty="0" smtClean="0">
                <a:solidFill>
                  <a:schemeClr val="bg1"/>
                </a:solidFill>
              </a:rPr>
              <a:t> (default cross)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Numero</a:t>
            </a:r>
            <a:r>
              <a:rPr lang="en-US" sz="2000" dirty="0" smtClean="0">
                <a:solidFill>
                  <a:schemeClr val="bg1"/>
                </a:solidFill>
              </a:rPr>
              <a:t> de </a:t>
            </a:r>
            <a:r>
              <a:rPr lang="en-US" sz="2000" dirty="0" err="1" smtClean="0">
                <a:solidFill>
                  <a:schemeClr val="bg1"/>
                </a:solidFill>
              </a:rPr>
              <a:t>particiones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default 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Kernel</a:t>
            </a:r>
          </a:p>
          <a:p>
            <a:pPr marL="457200" lvl="7" indent="-457200">
              <a:buFont typeface="+mj-lt"/>
              <a:buAutoNum type="arabicPeriod"/>
            </a:pPr>
            <a:r>
              <a:rPr lang="es-AR" sz="2000" dirty="0" smtClean="0">
                <a:solidFill>
                  <a:schemeClr val="bg1"/>
                </a:solidFill>
              </a:rPr>
              <a:t>Linear</a:t>
            </a:r>
            <a:r>
              <a:rPr lang="es-AR" sz="2000" dirty="0" smtClean="0">
                <a:solidFill>
                  <a:schemeClr val="bg1"/>
                </a:solidFill>
              </a:rPr>
              <a:t>,</a:t>
            </a:r>
          </a:p>
          <a:p>
            <a:pPr marL="457200" lvl="7" indent="-457200">
              <a:buFont typeface="+mj-lt"/>
              <a:buAutoNum type="arabicPeriod"/>
            </a:pPr>
            <a:r>
              <a:rPr lang="es-AR" sz="2000" dirty="0" err="1" smtClean="0">
                <a:solidFill>
                  <a:schemeClr val="bg1"/>
                </a:solidFill>
              </a:rPr>
              <a:t>Polynomial</a:t>
            </a:r>
            <a:r>
              <a:rPr lang="es-AR" sz="2000" dirty="0" smtClean="0">
                <a:solidFill>
                  <a:schemeClr val="bg1"/>
                </a:solidFill>
              </a:rPr>
              <a:t> (y el grado)</a:t>
            </a:r>
            <a:endParaRPr lang="en-US" sz="2000" dirty="0">
              <a:solidFill>
                <a:schemeClr val="bg1"/>
              </a:solidFill>
            </a:endParaRPr>
          </a:p>
          <a:p>
            <a:pPr marL="457200" lvl="7" indent="-457200">
              <a:buFont typeface="+mj-lt"/>
              <a:buAutoNum type="arabicPeriod"/>
            </a:pPr>
            <a:r>
              <a:rPr lang="es-AR" sz="2000" dirty="0" smtClean="0">
                <a:solidFill>
                  <a:schemeClr val="bg1"/>
                </a:solidFill>
              </a:rPr>
              <a:t>RBF (default)</a:t>
            </a:r>
            <a:endParaRPr lang="en-US" sz="2000" dirty="0">
              <a:solidFill>
                <a:schemeClr val="bg1"/>
              </a:solidFill>
            </a:endParaRPr>
          </a:p>
          <a:p>
            <a:pPr marL="457200" lvl="7" indent="-457200">
              <a:buFont typeface="+mj-lt"/>
              <a:buAutoNum type="arabicPeriod"/>
            </a:pPr>
            <a:r>
              <a:rPr lang="es-AR" sz="2000" dirty="0" err="1" smtClean="0">
                <a:solidFill>
                  <a:schemeClr val="bg1"/>
                </a:solidFill>
              </a:rPr>
              <a:t>Sigmoid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 err="1">
                <a:solidFill>
                  <a:schemeClr val="bg1"/>
                </a:solidFill>
              </a:rPr>
              <a:t>R</a:t>
            </a:r>
            <a:r>
              <a:rPr lang="es-AR" sz="2000" dirty="0" err="1" smtClean="0">
                <a:solidFill>
                  <a:schemeClr val="bg1"/>
                </a:solidFill>
              </a:rPr>
              <a:t>anges</a:t>
            </a:r>
            <a:r>
              <a:rPr lang="es-AR" sz="2000" dirty="0" smtClean="0">
                <a:solidFill>
                  <a:schemeClr val="bg1"/>
                </a:solidFill>
              </a:rPr>
              <a:t> </a:t>
            </a:r>
            <a:r>
              <a:rPr lang="es-AR" sz="2000" dirty="0">
                <a:solidFill>
                  <a:schemeClr val="bg1"/>
                </a:solidFill>
              </a:rPr>
              <a:t>= </a:t>
            </a:r>
            <a:r>
              <a:rPr lang="es-AR" sz="2000" dirty="0" err="1">
                <a:solidFill>
                  <a:schemeClr val="bg1"/>
                </a:solidFill>
              </a:rPr>
              <a:t>list</a:t>
            </a:r>
            <a:r>
              <a:rPr lang="es-AR" sz="2000" dirty="0">
                <a:solidFill>
                  <a:schemeClr val="bg1"/>
                </a:solidFill>
              </a:rPr>
              <a:t>(gamma = 2^(-1:1), </a:t>
            </a:r>
            <a:r>
              <a:rPr lang="es-AR" sz="2000" dirty="0" err="1">
                <a:solidFill>
                  <a:schemeClr val="bg1"/>
                </a:solidFill>
              </a:rPr>
              <a:t>cost</a:t>
            </a:r>
            <a:r>
              <a:rPr lang="es-AR" sz="2000" dirty="0">
                <a:solidFill>
                  <a:schemeClr val="bg1"/>
                </a:solidFill>
              </a:rPr>
              <a:t> = 2^(2:4</a:t>
            </a:r>
            <a:r>
              <a:rPr lang="es-AR" sz="2000" dirty="0" smtClean="0">
                <a:solidFill>
                  <a:schemeClr val="bg1"/>
                </a:solidFill>
              </a:rPr>
              <a:t>))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Gamma (</a:t>
            </a:r>
            <a:r>
              <a:rPr lang="es-AR" sz="2000" dirty="0" smtClean="0">
                <a:solidFill>
                  <a:schemeClr val="bg1"/>
                </a:solidFill>
              </a:rPr>
              <a:t>default</a:t>
            </a:r>
            <a:r>
              <a:rPr lang="es-AR" sz="2000" dirty="0">
                <a:solidFill>
                  <a:schemeClr val="bg1"/>
                </a:solidFill>
              </a:rPr>
              <a:t>: 1/(data </a:t>
            </a:r>
            <a:r>
              <a:rPr lang="es-AR" sz="2000" dirty="0" err="1">
                <a:solidFill>
                  <a:schemeClr val="bg1"/>
                </a:solidFill>
              </a:rPr>
              <a:t>dimension</a:t>
            </a:r>
            <a:r>
              <a:rPr lang="es-AR" sz="2000" dirty="0">
                <a:solidFill>
                  <a:schemeClr val="bg1"/>
                </a:solidFill>
              </a:rPr>
              <a:t>)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Cost (default=1)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5074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" y="96982"/>
            <a:ext cx="8769927" cy="1159800"/>
          </a:xfrm>
        </p:spPr>
        <p:txBody>
          <a:bodyPr/>
          <a:lstStyle/>
          <a:p>
            <a:r>
              <a:rPr lang="en-US" dirty="0" smtClean="0"/>
              <a:t>K-TSP</a:t>
            </a:r>
          </a:p>
        </p:txBody>
      </p:sp>
      <p:sp>
        <p:nvSpPr>
          <p:cNvPr id="6" name="CuadroTexto 5"/>
          <p:cNvSpPr txBox="1"/>
          <p:nvPr/>
        </p:nvSpPr>
        <p:spPr>
          <a:xfrm flipH="1">
            <a:off x="304800" y="1440191"/>
            <a:ext cx="935181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classifiercomp</a:t>
            </a:r>
            <a:r>
              <a:rPr lang="en-US" sz="2000" dirty="0">
                <a:solidFill>
                  <a:schemeClr val="bg1"/>
                </a:solidFill>
              </a:rPr>
              <a:t>&lt;- </a:t>
            </a:r>
            <a:r>
              <a:rPr lang="en-US" sz="2000" dirty="0" err="1">
                <a:solidFill>
                  <a:schemeClr val="bg1"/>
                </a:solidFill>
              </a:rPr>
              <a:t>SWAP.Train.KTSP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value,labels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krange</a:t>
            </a:r>
            <a:r>
              <a:rPr lang="en-US" sz="2000" dirty="0">
                <a:solidFill>
                  <a:schemeClr val="bg1"/>
                </a:solidFill>
              </a:rPr>
              <a:t>=2:25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	 </a:t>
            </a:r>
            <a:r>
              <a:rPr lang="en-US" sz="2000" dirty="0" err="1">
                <a:solidFill>
                  <a:schemeClr val="bg1"/>
                </a:solidFill>
              </a:rPr>
              <a:t>FilterFunc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SWAP.Filter.Wilcoxon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	verbose </a:t>
            </a:r>
            <a:r>
              <a:rPr lang="en-US" sz="2000" dirty="0">
                <a:solidFill>
                  <a:schemeClr val="bg1"/>
                </a:solidFill>
              </a:rPr>
              <a:t>= TRUE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  <a:endParaRPr lang="es-AR" sz="2000" dirty="0" smtClean="0"/>
          </a:p>
          <a:p>
            <a:r>
              <a:rPr lang="en-US" sz="2000" dirty="0" err="1" smtClean="0">
                <a:solidFill>
                  <a:schemeClr val="bg1"/>
                </a:solidFill>
              </a:rPr>
              <a:t>Parametros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  <a:endParaRPr lang="es-AR" sz="2000" dirty="0">
              <a:solidFill>
                <a:schemeClr val="bg1"/>
              </a:solidFill>
            </a:endParaRPr>
          </a:p>
          <a:p>
            <a:r>
              <a:rPr lang="es-AR" sz="2000" dirty="0" err="1" smtClean="0">
                <a:solidFill>
                  <a:schemeClr val="bg1"/>
                </a:solidFill>
              </a:rPr>
              <a:t>krange</a:t>
            </a:r>
            <a:r>
              <a:rPr lang="es-AR" sz="2000" dirty="0" smtClean="0">
                <a:solidFill>
                  <a:schemeClr val="bg1"/>
                </a:solidFill>
              </a:rPr>
              <a:t> </a:t>
            </a:r>
            <a:r>
              <a:rPr lang="es-AR" sz="2000" dirty="0">
                <a:solidFill>
                  <a:schemeClr val="bg1"/>
                </a:solidFill>
              </a:rPr>
              <a:t>= </a:t>
            </a:r>
            <a:r>
              <a:rPr lang="es-AR" sz="2000" dirty="0" smtClean="0">
                <a:solidFill>
                  <a:schemeClr val="bg1"/>
                </a:solidFill>
              </a:rPr>
              <a:t>2:10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smtClean="0">
                <a:solidFill>
                  <a:schemeClr val="bg1"/>
                </a:solidFill>
              </a:rPr>
              <a:t>(default</a:t>
            </a:r>
            <a:r>
              <a:rPr lang="es-AR" dirty="0" smtClean="0">
                <a:solidFill>
                  <a:schemeClr val="bg1"/>
                </a:solidFill>
              </a:rPr>
              <a:t>)</a:t>
            </a:r>
          </a:p>
          <a:p>
            <a:r>
              <a:rPr lang="es-AR" sz="2000" dirty="0" err="1">
                <a:solidFill>
                  <a:schemeClr val="bg1"/>
                </a:solidFill>
              </a:rPr>
              <a:t>FilterFunc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smtClean="0">
                <a:solidFill>
                  <a:schemeClr val="bg1"/>
                </a:solidFill>
              </a:rPr>
              <a:t>=NULL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78699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441</Words>
  <Application>Microsoft Office PowerPoint</Application>
  <PresentationFormat>Presentación en pantalla (16:9)</PresentationFormat>
  <Paragraphs>60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Titillium Web Light</vt:lpstr>
      <vt:lpstr>Dosis Light</vt:lpstr>
      <vt:lpstr>Arial</vt:lpstr>
      <vt:lpstr>Arial Unicode MS</vt:lpstr>
      <vt:lpstr>Mowbray template</vt:lpstr>
      <vt:lpstr>Feature Extraction Workshop</vt:lpstr>
      <vt:lpstr>https://git.io/fxJ3K</vt:lpstr>
      <vt:lpstr>R</vt:lpstr>
      <vt:lpstr>Como Instalar Librerías (NO AHORA)</vt:lpstr>
      <vt:lpstr>Library(keras)</vt:lpstr>
      <vt:lpstr>Library(e1071)</vt:lpstr>
      <vt:lpstr>Library (switchbox)</vt:lpstr>
      <vt:lpstr>svm</vt:lpstr>
      <vt:lpstr>K-TSP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Extraction Workshop</dc:title>
  <cp:lastModifiedBy>Ignacio</cp:lastModifiedBy>
  <cp:revision>26</cp:revision>
  <dcterms:modified xsi:type="dcterms:W3CDTF">2019-05-01T17:59:27Z</dcterms:modified>
</cp:coreProperties>
</file>