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67" r:id="rId3"/>
    <p:sldId id="273" r:id="rId4"/>
    <p:sldId id="274" r:id="rId5"/>
    <p:sldId id="256" r:id="rId6"/>
    <p:sldId id="268" r:id="rId7"/>
    <p:sldId id="257" r:id="rId8"/>
    <p:sldId id="258" r:id="rId9"/>
    <p:sldId id="259" r:id="rId10"/>
    <p:sldId id="260" r:id="rId11"/>
    <p:sldId id="261" r:id="rId12"/>
    <p:sldId id="262" r:id="rId13"/>
    <p:sldId id="266" r:id="rId14"/>
    <p:sldId id="263" r:id="rId15"/>
    <p:sldId id="264" r:id="rId16"/>
    <p:sldId id="269" r:id="rId17"/>
    <p:sldId id="270" r:id="rId18"/>
    <p:sldId id="271" r:id="rId19"/>
    <p:sldId id="272" r:id="rId20"/>
    <p:sldId id="265" r:id="rId21"/>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144"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1EDA7D-F99B-45D4-9EDB-B6545F8FD9E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A0D2E215-547C-450A-8282-DF68ECA82E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40DB249E-085E-4E0B-8F8F-7AEFDDD1CD09}"/>
              </a:ext>
            </a:extLst>
          </p:cNvPr>
          <p:cNvSpPr>
            <a:spLocks noGrp="1"/>
          </p:cNvSpPr>
          <p:nvPr>
            <p:ph type="dt" sz="half" idx="10"/>
          </p:nvPr>
        </p:nvSpPr>
        <p:spPr/>
        <p:txBody>
          <a:bodyPr/>
          <a:lstStyle/>
          <a:p>
            <a:fld id="{9DBB1161-B375-494C-83E7-FED8A43F94C2}" type="datetimeFigureOut">
              <a:rPr lang="es-AR" smtClean="0"/>
              <a:t>23/10/2025</a:t>
            </a:fld>
            <a:endParaRPr lang="es-AR"/>
          </a:p>
        </p:txBody>
      </p:sp>
      <p:sp>
        <p:nvSpPr>
          <p:cNvPr id="5" name="Marcador de pie de página 4">
            <a:extLst>
              <a:ext uri="{FF2B5EF4-FFF2-40B4-BE49-F238E27FC236}">
                <a16:creationId xmlns:a16="http://schemas.microsoft.com/office/drawing/2014/main" id="{15858DD0-7C74-4300-9EE8-EE58073BCA2C}"/>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D71866A5-B199-4F75-A418-38E89DAC2795}"/>
              </a:ext>
            </a:extLst>
          </p:cNvPr>
          <p:cNvSpPr>
            <a:spLocks noGrp="1"/>
          </p:cNvSpPr>
          <p:nvPr>
            <p:ph type="sldNum" sz="quarter" idx="12"/>
          </p:nvPr>
        </p:nvSpPr>
        <p:spPr/>
        <p:txBody>
          <a:bodyPr/>
          <a:lstStyle/>
          <a:p>
            <a:fld id="{00C87C10-2A3F-4D32-9696-9F842652AF42}" type="slidenum">
              <a:rPr lang="es-AR" smtClean="0"/>
              <a:t>‹#›</a:t>
            </a:fld>
            <a:endParaRPr lang="es-AR"/>
          </a:p>
        </p:txBody>
      </p:sp>
    </p:spTree>
    <p:extLst>
      <p:ext uri="{BB962C8B-B14F-4D97-AF65-F5344CB8AC3E}">
        <p14:creationId xmlns:p14="http://schemas.microsoft.com/office/powerpoint/2010/main" val="348113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3D294B-EE54-48A4-A681-B404783548E1}"/>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CE16AD57-AF94-4CF6-84F5-B86B99BE749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667A076A-34A5-4C7A-8EFF-AB8CAFAF2757}"/>
              </a:ext>
            </a:extLst>
          </p:cNvPr>
          <p:cNvSpPr>
            <a:spLocks noGrp="1"/>
          </p:cNvSpPr>
          <p:nvPr>
            <p:ph type="dt" sz="half" idx="10"/>
          </p:nvPr>
        </p:nvSpPr>
        <p:spPr/>
        <p:txBody>
          <a:bodyPr/>
          <a:lstStyle/>
          <a:p>
            <a:fld id="{9DBB1161-B375-494C-83E7-FED8A43F94C2}" type="datetimeFigureOut">
              <a:rPr lang="es-AR" smtClean="0"/>
              <a:t>23/10/2025</a:t>
            </a:fld>
            <a:endParaRPr lang="es-AR"/>
          </a:p>
        </p:txBody>
      </p:sp>
      <p:sp>
        <p:nvSpPr>
          <p:cNvPr id="5" name="Marcador de pie de página 4">
            <a:extLst>
              <a:ext uri="{FF2B5EF4-FFF2-40B4-BE49-F238E27FC236}">
                <a16:creationId xmlns:a16="http://schemas.microsoft.com/office/drawing/2014/main" id="{AF12F22C-2526-453E-84D5-EBC26380CCBA}"/>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A8A90AF1-0FF8-43D5-9039-902E5D404AD1}"/>
              </a:ext>
            </a:extLst>
          </p:cNvPr>
          <p:cNvSpPr>
            <a:spLocks noGrp="1"/>
          </p:cNvSpPr>
          <p:nvPr>
            <p:ph type="sldNum" sz="quarter" idx="12"/>
          </p:nvPr>
        </p:nvSpPr>
        <p:spPr/>
        <p:txBody>
          <a:bodyPr/>
          <a:lstStyle/>
          <a:p>
            <a:fld id="{00C87C10-2A3F-4D32-9696-9F842652AF42}" type="slidenum">
              <a:rPr lang="es-AR" smtClean="0"/>
              <a:t>‹#›</a:t>
            </a:fld>
            <a:endParaRPr lang="es-AR"/>
          </a:p>
        </p:txBody>
      </p:sp>
    </p:spTree>
    <p:extLst>
      <p:ext uri="{BB962C8B-B14F-4D97-AF65-F5344CB8AC3E}">
        <p14:creationId xmlns:p14="http://schemas.microsoft.com/office/powerpoint/2010/main" val="2007536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7AEFE99-13B2-47C8-858D-DA06D4CC51E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C2E7EA56-88C8-4267-84F7-2466FC7F413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116CC9AB-3263-4E0A-B488-76FA495A682F}"/>
              </a:ext>
            </a:extLst>
          </p:cNvPr>
          <p:cNvSpPr>
            <a:spLocks noGrp="1"/>
          </p:cNvSpPr>
          <p:nvPr>
            <p:ph type="dt" sz="half" idx="10"/>
          </p:nvPr>
        </p:nvSpPr>
        <p:spPr/>
        <p:txBody>
          <a:bodyPr/>
          <a:lstStyle/>
          <a:p>
            <a:fld id="{9DBB1161-B375-494C-83E7-FED8A43F94C2}" type="datetimeFigureOut">
              <a:rPr lang="es-AR" smtClean="0"/>
              <a:t>23/10/2025</a:t>
            </a:fld>
            <a:endParaRPr lang="es-AR"/>
          </a:p>
        </p:txBody>
      </p:sp>
      <p:sp>
        <p:nvSpPr>
          <p:cNvPr id="5" name="Marcador de pie de página 4">
            <a:extLst>
              <a:ext uri="{FF2B5EF4-FFF2-40B4-BE49-F238E27FC236}">
                <a16:creationId xmlns:a16="http://schemas.microsoft.com/office/drawing/2014/main" id="{C1973FAE-30E6-4D64-9219-7B1107B8765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C3B692C8-93D8-424C-8764-59452324BBA9}"/>
              </a:ext>
            </a:extLst>
          </p:cNvPr>
          <p:cNvSpPr>
            <a:spLocks noGrp="1"/>
          </p:cNvSpPr>
          <p:nvPr>
            <p:ph type="sldNum" sz="quarter" idx="12"/>
          </p:nvPr>
        </p:nvSpPr>
        <p:spPr/>
        <p:txBody>
          <a:bodyPr/>
          <a:lstStyle/>
          <a:p>
            <a:fld id="{00C87C10-2A3F-4D32-9696-9F842652AF42}" type="slidenum">
              <a:rPr lang="es-AR" smtClean="0"/>
              <a:t>‹#›</a:t>
            </a:fld>
            <a:endParaRPr lang="es-AR"/>
          </a:p>
        </p:txBody>
      </p:sp>
    </p:spTree>
    <p:extLst>
      <p:ext uri="{BB962C8B-B14F-4D97-AF65-F5344CB8AC3E}">
        <p14:creationId xmlns:p14="http://schemas.microsoft.com/office/powerpoint/2010/main" val="2466424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374E50-B284-420F-B0FD-938F991D6716}"/>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1932594F-F4B7-4ABE-925C-1C479A652B7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E84E3EFB-5479-4D40-969A-D04E54F3D5FA}"/>
              </a:ext>
            </a:extLst>
          </p:cNvPr>
          <p:cNvSpPr>
            <a:spLocks noGrp="1"/>
          </p:cNvSpPr>
          <p:nvPr>
            <p:ph type="dt" sz="half" idx="10"/>
          </p:nvPr>
        </p:nvSpPr>
        <p:spPr/>
        <p:txBody>
          <a:bodyPr/>
          <a:lstStyle/>
          <a:p>
            <a:fld id="{9DBB1161-B375-494C-83E7-FED8A43F94C2}" type="datetimeFigureOut">
              <a:rPr lang="es-AR" smtClean="0"/>
              <a:t>23/10/2025</a:t>
            </a:fld>
            <a:endParaRPr lang="es-AR"/>
          </a:p>
        </p:txBody>
      </p:sp>
      <p:sp>
        <p:nvSpPr>
          <p:cNvPr id="5" name="Marcador de pie de página 4">
            <a:extLst>
              <a:ext uri="{FF2B5EF4-FFF2-40B4-BE49-F238E27FC236}">
                <a16:creationId xmlns:a16="http://schemas.microsoft.com/office/drawing/2014/main" id="{0B139423-1681-4E77-853A-BE946DD694BD}"/>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61DF471E-AB48-42C7-9197-50FCC285AA93}"/>
              </a:ext>
            </a:extLst>
          </p:cNvPr>
          <p:cNvSpPr>
            <a:spLocks noGrp="1"/>
          </p:cNvSpPr>
          <p:nvPr>
            <p:ph type="sldNum" sz="quarter" idx="12"/>
          </p:nvPr>
        </p:nvSpPr>
        <p:spPr/>
        <p:txBody>
          <a:bodyPr/>
          <a:lstStyle/>
          <a:p>
            <a:fld id="{00C87C10-2A3F-4D32-9696-9F842652AF42}" type="slidenum">
              <a:rPr lang="es-AR" smtClean="0"/>
              <a:t>‹#›</a:t>
            </a:fld>
            <a:endParaRPr lang="es-AR"/>
          </a:p>
        </p:txBody>
      </p:sp>
    </p:spTree>
    <p:extLst>
      <p:ext uri="{BB962C8B-B14F-4D97-AF65-F5344CB8AC3E}">
        <p14:creationId xmlns:p14="http://schemas.microsoft.com/office/powerpoint/2010/main" val="2123549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7DC299-72EB-4C96-92F2-DDAF3728BF3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97C2088F-B55E-4559-9A9F-5CB1040A38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1C26862-EB41-470E-8A6D-E1DAA41DBCA0}"/>
              </a:ext>
            </a:extLst>
          </p:cNvPr>
          <p:cNvSpPr>
            <a:spLocks noGrp="1"/>
          </p:cNvSpPr>
          <p:nvPr>
            <p:ph type="dt" sz="half" idx="10"/>
          </p:nvPr>
        </p:nvSpPr>
        <p:spPr/>
        <p:txBody>
          <a:bodyPr/>
          <a:lstStyle/>
          <a:p>
            <a:fld id="{9DBB1161-B375-494C-83E7-FED8A43F94C2}" type="datetimeFigureOut">
              <a:rPr lang="es-AR" smtClean="0"/>
              <a:t>23/10/2025</a:t>
            </a:fld>
            <a:endParaRPr lang="es-AR"/>
          </a:p>
        </p:txBody>
      </p:sp>
      <p:sp>
        <p:nvSpPr>
          <p:cNvPr id="5" name="Marcador de pie de página 4">
            <a:extLst>
              <a:ext uri="{FF2B5EF4-FFF2-40B4-BE49-F238E27FC236}">
                <a16:creationId xmlns:a16="http://schemas.microsoft.com/office/drawing/2014/main" id="{15FAB6CD-43E2-4B19-B0EA-28E7BBE6B1A0}"/>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53D9D611-E037-430F-A29C-8F00538FC6F1}"/>
              </a:ext>
            </a:extLst>
          </p:cNvPr>
          <p:cNvSpPr>
            <a:spLocks noGrp="1"/>
          </p:cNvSpPr>
          <p:nvPr>
            <p:ph type="sldNum" sz="quarter" idx="12"/>
          </p:nvPr>
        </p:nvSpPr>
        <p:spPr/>
        <p:txBody>
          <a:bodyPr/>
          <a:lstStyle/>
          <a:p>
            <a:fld id="{00C87C10-2A3F-4D32-9696-9F842652AF42}" type="slidenum">
              <a:rPr lang="es-AR" smtClean="0"/>
              <a:t>‹#›</a:t>
            </a:fld>
            <a:endParaRPr lang="es-AR"/>
          </a:p>
        </p:txBody>
      </p:sp>
    </p:spTree>
    <p:extLst>
      <p:ext uri="{BB962C8B-B14F-4D97-AF65-F5344CB8AC3E}">
        <p14:creationId xmlns:p14="http://schemas.microsoft.com/office/powerpoint/2010/main" val="2933707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D7AD76-5D7C-4427-964F-BD4D38DB95AC}"/>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E8E64AA0-C106-43CC-8FD4-D78ACD12CBC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B2F01FFC-85A8-412D-B65D-5D7CB34937D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D595712F-1250-4613-A87B-DB4943AD545A}"/>
              </a:ext>
            </a:extLst>
          </p:cNvPr>
          <p:cNvSpPr>
            <a:spLocks noGrp="1"/>
          </p:cNvSpPr>
          <p:nvPr>
            <p:ph type="dt" sz="half" idx="10"/>
          </p:nvPr>
        </p:nvSpPr>
        <p:spPr/>
        <p:txBody>
          <a:bodyPr/>
          <a:lstStyle/>
          <a:p>
            <a:fld id="{9DBB1161-B375-494C-83E7-FED8A43F94C2}" type="datetimeFigureOut">
              <a:rPr lang="es-AR" smtClean="0"/>
              <a:t>23/10/2025</a:t>
            </a:fld>
            <a:endParaRPr lang="es-AR"/>
          </a:p>
        </p:txBody>
      </p:sp>
      <p:sp>
        <p:nvSpPr>
          <p:cNvPr id="6" name="Marcador de pie de página 5">
            <a:extLst>
              <a:ext uri="{FF2B5EF4-FFF2-40B4-BE49-F238E27FC236}">
                <a16:creationId xmlns:a16="http://schemas.microsoft.com/office/drawing/2014/main" id="{2FCDD03B-0CCC-4671-B2AB-A796C8CE09EF}"/>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D1467817-4834-4589-8D96-94F2781AEA71}"/>
              </a:ext>
            </a:extLst>
          </p:cNvPr>
          <p:cNvSpPr>
            <a:spLocks noGrp="1"/>
          </p:cNvSpPr>
          <p:nvPr>
            <p:ph type="sldNum" sz="quarter" idx="12"/>
          </p:nvPr>
        </p:nvSpPr>
        <p:spPr/>
        <p:txBody>
          <a:bodyPr/>
          <a:lstStyle/>
          <a:p>
            <a:fld id="{00C87C10-2A3F-4D32-9696-9F842652AF42}" type="slidenum">
              <a:rPr lang="es-AR" smtClean="0"/>
              <a:t>‹#›</a:t>
            </a:fld>
            <a:endParaRPr lang="es-AR"/>
          </a:p>
        </p:txBody>
      </p:sp>
    </p:spTree>
    <p:extLst>
      <p:ext uri="{BB962C8B-B14F-4D97-AF65-F5344CB8AC3E}">
        <p14:creationId xmlns:p14="http://schemas.microsoft.com/office/powerpoint/2010/main" val="986035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079F7A-73FC-405A-A4D4-69DA20C4125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11418473-1D63-4C44-9280-D82919B28E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0061C6D-796A-495C-AE7C-74D4E12C03C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7B18221F-8357-4972-B3EC-F5967FF930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BD8555E-9AC3-4759-81CB-2F48FC77030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E8F4C239-5ED3-48F2-9603-BFF64EE60B64}"/>
              </a:ext>
            </a:extLst>
          </p:cNvPr>
          <p:cNvSpPr>
            <a:spLocks noGrp="1"/>
          </p:cNvSpPr>
          <p:nvPr>
            <p:ph type="dt" sz="half" idx="10"/>
          </p:nvPr>
        </p:nvSpPr>
        <p:spPr/>
        <p:txBody>
          <a:bodyPr/>
          <a:lstStyle/>
          <a:p>
            <a:fld id="{9DBB1161-B375-494C-83E7-FED8A43F94C2}" type="datetimeFigureOut">
              <a:rPr lang="es-AR" smtClean="0"/>
              <a:t>23/10/2025</a:t>
            </a:fld>
            <a:endParaRPr lang="es-AR"/>
          </a:p>
        </p:txBody>
      </p:sp>
      <p:sp>
        <p:nvSpPr>
          <p:cNvPr id="8" name="Marcador de pie de página 7">
            <a:extLst>
              <a:ext uri="{FF2B5EF4-FFF2-40B4-BE49-F238E27FC236}">
                <a16:creationId xmlns:a16="http://schemas.microsoft.com/office/drawing/2014/main" id="{A6947ADE-DE33-49A0-86C8-3D758A97FB9C}"/>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9B711C84-5AD1-4B36-B34F-DDD7789DF9E1}"/>
              </a:ext>
            </a:extLst>
          </p:cNvPr>
          <p:cNvSpPr>
            <a:spLocks noGrp="1"/>
          </p:cNvSpPr>
          <p:nvPr>
            <p:ph type="sldNum" sz="quarter" idx="12"/>
          </p:nvPr>
        </p:nvSpPr>
        <p:spPr/>
        <p:txBody>
          <a:bodyPr/>
          <a:lstStyle/>
          <a:p>
            <a:fld id="{00C87C10-2A3F-4D32-9696-9F842652AF42}" type="slidenum">
              <a:rPr lang="es-AR" smtClean="0"/>
              <a:t>‹#›</a:t>
            </a:fld>
            <a:endParaRPr lang="es-AR"/>
          </a:p>
        </p:txBody>
      </p:sp>
    </p:spTree>
    <p:extLst>
      <p:ext uri="{BB962C8B-B14F-4D97-AF65-F5344CB8AC3E}">
        <p14:creationId xmlns:p14="http://schemas.microsoft.com/office/powerpoint/2010/main" val="2174024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1E41AE-78E9-481B-A7A5-70A0F04B243C}"/>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893D24AE-9BA5-429E-B0F6-88B61D314637}"/>
              </a:ext>
            </a:extLst>
          </p:cNvPr>
          <p:cNvSpPr>
            <a:spLocks noGrp="1"/>
          </p:cNvSpPr>
          <p:nvPr>
            <p:ph type="dt" sz="half" idx="10"/>
          </p:nvPr>
        </p:nvSpPr>
        <p:spPr/>
        <p:txBody>
          <a:bodyPr/>
          <a:lstStyle/>
          <a:p>
            <a:fld id="{9DBB1161-B375-494C-83E7-FED8A43F94C2}" type="datetimeFigureOut">
              <a:rPr lang="es-AR" smtClean="0"/>
              <a:t>23/10/2025</a:t>
            </a:fld>
            <a:endParaRPr lang="es-AR"/>
          </a:p>
        </p:txBody>
      </p:sp>
      <p:sp>
        <p:nvSpPr>
          <p:cNvPr id="4" name="Marcador de pie de página 3">
            <a:extLst>
              <a:ext uri="{FF2B5EF4-FFF2-40B4-BE49-F238E27FC236}">
                <a16:creationId xmlns:a16="http://schemas.microsoft.com/office/drawing/2014/main" id="{E29C25E4-85E6-41FD-B4E5-734755FBE64C}"/>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3D3D407D-E9CB-481B-BF5F-0AACE3392B9E}"/>
              </a:ext>
            </a:extLst>
          </p:cNvPr>
          <p:cNvSpPr>
            <a:spLocks noGrp="1"/>
          </p:cNvSpPr>
          <p:nvPr>
            <p:ph type="sldNum" sz="quarter" idx="12"/>
          </p:nvPr>
        </p:nvSpPr>
        <p:spPr/>
        <p:txBody>
          <a:bodyPr/>
          <a:lstStyle/>
          <a:p>
            <a:fld id="{00C87C10-2A3F-4D32-9696-9F842652AF42}" type="slidenum">
              <a:rPr lang="es-AR" smtClean="0"/>
              <a:t>‹#›</a:t>
            </a:fld>
            <a:endParaRPr lang="es-AR"/>
          </a:p>
        </p:txBody>
      </p:sp>
    </p:spTree>
    <p:extLst>
      <p:ext uri="{BB962C8B-B14F-4D97-AF65-F5344CB8AC3E}">
        <p14:creationId xmlns:p14="http://schemas.microsoft.com/office/powerpoint/2010/main" val="1168453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595D428-E6EA-4B58-8263-96D0E275F96F}"/>
              </a:ext>
            </a:extLst>
          </p:cNvPr>
          <p:cNvSpPr>
            <a:spLocks noGrp="1"/>
          </p:cNvSpPr>
          <p:nvPr>
            <p:ph type="dt" sz="half" idx="10"/>
          </p:nvPr>
        </p:nvSpPr>
        <p:spPr/>
        <p:txBody>
          <a:bodyPr/>
          <a:lstStyle/>
          <a:p>
            <a:fld id="{9DBB1161-B375-494C-83E7-FED8A43F94C2}" type="datetimeFigureOut">
              <a:rPr lang="es-AR" smtClean="0"/>
              <a:t>23/10/2025</a:t>
            </a:fld>
            <a:endParaRPr lang="es-AR"/>
          </a:p>
        </p:txBody>
      </p:sp>
      <p:sp>
        <p:nvSpPr>
          <p:cNvPr id="3" name="Marcador de pie de página 2">
            <a:extLst>
              <a:ext uri="{FF2B5EF4-FFF2-40B4-BE49-F238E27FC236}">
                <a16:creationId xmlns:a16="http://schemas.microsoft.com/office/drawing/2014/main" id="{07CD7F1A-28C0-4B75-B5A3-57D01BB0EAC4}"/>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B21DB30C-6CE9-485D-8FAC-9C0706713DE3}"/>
              </a:ext>
            </a:extLst>
          </p:cNvPr>
          <p:cNvSpPr>
            <a:spLocks noGrp="1"/>
          </p:cNvSpPr>
          <p:nvPr>
            <p:ph type="sldNum" sz="quarter" idx="12"/>
          </p:nvPr>
        </p:nvSpPr>
        <p:spPr/>
        <p:txBody>
          <a:bodyPr/>
          <a:lstStyle/>
          <a:p>
            <a:fld id="{00C87C10-2A3F-4D32-9696-9F842652AF42}" type="slidenum">
              <a:rPr lang="es-AR" smtClean="0"/>
              <a:t>‹#›</a:t>
            </a:fld>
            <a:endParaRPr lang="es-AR"/>
          </a:p>
        </p:txBody>
      </p:sp>
    </p:spTree>
    <p:extLst>
      <p:ext uri="{BB962C8B-B14F-4D97-AF65-F5344CB8AC3E}">
        <p14:creationId xmlns:p14="http://schemas.microsoft.com/office/powerpoint/2010/main" val="4252863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414E11-548F-47F8-9A13-83137DDDE2B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7DDF5EA4-2BAE-436B-B704-E2ACCC0CAA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A81E9993-D373-4F7F-83E7-F139D62C40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4FD072F-7F0B-434C-8644-7B94DA74A7F0}"/>
              </a:ext>
            </a:extLst>
          </p:cNvPr>
          <p:cNvSpPr>
            <a:spLocks noGrp="1"/>
          </p:cNvSpPr>
          <p:nvPr>
            <p:ph type="dt" sz="half" idx="10"/>
          </p:nvPr>
        </p:nvSpPr>
        <p:spPr/>
        <p:txBody>
          <a:bodyPr/>
          <a:lstStyle/>
          <a:p>
            <a:fld id="{9DBB1161-B375-494C-83E7-FED8A43F94C2}" type="datetimeFigureOut">
              <a:rPr lang="es-AR" smtClean="0"/>
              <a:t>23/10/2025</a:t>
            </a:fld>
            <a:endParaRPr lang="es-AR"/>
          </a:p>
        </p:txBody>
      </p:sp>
      <p:sp>
        <p:nvSpPr>
          <p:cNvPr id="6" name="Marcador de pie de página 5">
            <a:extLst>
              <a:ext uri="{FF2B5EF4-FFF2-40B4-BE49-F238E27FC236}">
                <a16:creationId xmlns:a16="http://schemas.microsoft.com/office/drawing/2014/main" id="{D4C1E04E-50FA-4776-A9CB-987C1C48367D}"/>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30AA23F9-F4C1-4E2A-9F36-FB4D6B2116F0}"/>
              </a:ext>
            </a:extLst>
          </p:cNvPr>
          <p:cNvSpPr>
            <a:spLocks noGrp="1"/>
          </p:cNvSpPr>
          <p:nvPr>
            <p:ph type="sldNum" sz="quarter" idx="12"/>
          </p:nvPr>
        </p:nvSpPr>
        <p:spPr/>
        <p:txBody>
          <a:bodyPr/>
          <a:lstStyle/>
          <a:p>
            <a:fld id="{00C87C10-2A3F-4D32-9696-9F842652AF42}" type="slidenum">
              <a:rPr lang="es-AR" smtClean="0"/>
              <a:t>‹#›</a:t>
            </a:fld>
            <a:endParaRPr lang="es-AR"/>
          </a:p>
        </p:txBody>
      </p:sp>
    </p:spTree>
    <p:extLst>
      <p:ext uri="{BB962C8B-B14F-4D97-AF65-F5344CB8AC3E}">
        <p14:creationId xmlns:p14="http://schemas.microsoft.com/office/powerpoint/2010/main" val="1710340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118D52-8906-4411-A68F-2B91D7AB76B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5F460712-5690-4FC9-925D-6E10CAFEA7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56B84A00-2ED7-41FB-8CA6-DF4EAC1188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E82B931-BF33-47AE-B063-2E66F22CA6CD}"/>
              </a:ext>
            </a:extLst>
          </p:cNvPr>
          <p:cNvSpPr>
            <a:spLocks noGrp="1"/>
          </p:cNvSpPr>
          <p:nvPr>
            <p:ph type="dt" sz="half" idx="10"/>
          </p:nvPr>
        </p:nvSpPr>
        <p:spPr/>
        <p:txBody>
          <a:bodyPr/>
          <a:lstStyle/>
          <a:p>
            <a:fld id="{9DBB1161-B375-494C-83E7-FED8A43F94C2}" type="datetimeFigureOut">
              <a:rPr lang="es-AR" smtClean="0"/>
              <a:t>23/10/2025</a:t>
            </a:fld>
            <a:endParaRPr lang="es-AR"/>
          </a:p>
        </p:txBody>
      </p:sp>
      <p:sp>
        <p:nvSpPr>
          <p:cNvPr id="6" name="Marcador de pie de página 5">
            <a:extLst>
              <a:ext uri="{FF2B5EF4-FFF2-40B4-BE49-F238E27FC236}">
                <a16:creationId xmlns:a16="http://schemas.microsoft.com/office/drawing/2014/main" id="{AEDDA417-0A3E-427B-BA7F-792EECAFBBB1}"/>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D6CE8F4C-B28F-4327-B848-FFFD307192E3}"/>
              </a:ext>
            </a:extLst>
          </p:cNvPr>
          <p:cNvSpPr>
            <a:spLocks noGrp="1"/>
          </p:cNvSpPr>
          <p:nvPr>
            <p:ph type="sldNum" sz="quarter" idx="12"/>
          </p:nvPr>
        </p:nvSpPr>
        <p:spPr/>
        <p:txBody>
          <a:bodyPr/>
          <a:lstStyle/>
          <a:p>
            <a:fld id="{00C87C10-2A3F-4D32-9696-9F842652AF42}" type="slidenum">
              <a:rPr lang="es-AR" smtClean="0"/>
              <a:t>‹#›</a:t>
            </a:fld>
            <a:endParaRPr lang="es-AR"/>
          </a:p>
        </p:txBody>
      </p:sp>
    </p:spTree>
    <p:extLst>
      <p:ext uri="{BB962C8B-B14F-4D97-AF65-F5344CB8AC3E}">
        <p14:creationId xmlns:p14="http://schemas.microsoft.com/office/powerpoint/2010/main" val="3741865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D981F42-8255-4AF7-8165-A2B1430DBA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2DF27A65-5532-4110-9D68-0331E969D1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89DACF67-1072-4E92-976B-B8D0233C3F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BB1161-B375-494C-83E7-FED8A43F94C2}" type="datetimeFigureOut">
              <a:rPr lang="es-AR" smtClean="0"/>
              <a:t>23/10/2025</a:t>
            </a:fld>
            <a:endParaRPr lang="es-AR"/>
          </a:p>
        </p:txBody>
      </p:sp>
      <p:sp>
        <p:nvSpPr>
          <p:cNvPr id="5" name="Marcador de pie de página 4">
            <a:extLst>
              <a:ext uri="{FF2B5EF4-FFF2-40B4-BE49-F238E27FC236}">
                <a16:creationId xmlns:a16="http://schemas.microsoft.com/office/drawing/2014/main" id="{E8431F10-EB6A-4242-B020-677CB48254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26DD8C83-F7A4-4CC7-A8FD-3088B85909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C87C10-2A3F-4D32-9696-9F842652AF42}" type="slidenum">
              <a:rPr lang="es-AR" smtClean="0"/>
              <a:t>‹#›</a:t>
            </a:fld>
            <a:endParaRPr lang="es-AR"/>
          </a:p>
        </p:txBody>
      </p:sp>
    </p:spTree>
    <p:extLst>
      <p:ext uri="{BB962C8B-B14F-4D97-AF65-F5344CB8AC3E}">
        <p14:creationId xmlns:p14="http://schemas.microsoft.com/office/powerpoint/2010/main" val="388492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ercot.com/gridinfo/load/load_hist" TargetMode="Externa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hyperlink" Target="https://doi.org/10.1016/j.enbuild.2021.111200" TargetMode="External"/><Relationship Id="rId3" Type="http://schemas.openxmlformats.org/officeDocument/2006/relationships/hyperlink" Target="https://docs.google.com/document/d/1zBzSpWZxs4D3Kp9UtGP98rletG-gwysajY80EmgK0Lc/edit?tab=t.0#bookmark=kix.9rvkv0vgq1hd" TargetMode="External"/><Relationship Id="rId7" Type="http://schemas.openxmlformats.org/officeDocument/2006/relationships/hyperlink" Target="https://arxiv.org/abs/2501.19234" TargetMode="External"/><Relationship Id="rId2" Type="http://schemas.openxmlformats.org/officeDocument/2006/relationships/hyperlink" Target="https://docs.google.com/document/d/1zBzSpWZxs4D3Kp9UtGP98rletG-gwysajY80EmgK0Lc/edit?tab=t.0#bookmark=kix.smds3rv90etc" TargetMode="External"/><Relationship Id="rId1" Type="http://schemas.openxmlformats.org/officeDocument/2006/relationships/slideLayout" Target="../slideLayouts/slideLayout2.xml"/><Relationship Id="rId6" Type="http://schemas.openxmlformats.org/officeDocument/2006/relationships/hyperlink" Target="https://doi.org/10.1016/j.epsr.2022.108152" TargetMode="External"/><Relationship Id="rId5" Type="http://schemas.openxmlformats.org/officeDocument/2006/relationships/hyperlink" Target="https://docs.google.com/document/d/1zBzSpWZxs4D3Kp9UtGP98rletG-gwysajY80EmgK0Lc/edit?tab=t.0#bookmark=kix.l0rfuujxs3sr" TargetMode="External"/><Relationship Id="rId4" Type="http://schemas.openxmlformats.org/officeDocument/2006/relationships/hyperlink" Target="https://docs.google.com/document/d/1zBzSpWZxs4D3Kp9UtGP98rletG-gwysajY80EmgK0Lc/edit?tab=t.0#bookmark=kix.ct4afdti7ky0"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022B9-6E1F-4286-3375-715A6D217733}"/>
              </a:ext>
            </a:extLst>
          </p:cNvPr>
          <p:cNvSpPr>
            <a:spLocks noGrp="1"/>
          </p:cNvSpPr>
          <p:nvPr>
            <p:ph type="title"/>
          </p:nvPr>
        </p:nvSpPr>
        <p:spPr>
          <a:xfrm>
            <a:off x="3192478" y="2766218"/>
            <a:ext cx="5807044" cy="1325563"/>
          </a:xfrm>
        </p:spPr>
        <p:txBody>
          <a:bodyPr/>
          <a:lstStyle/>
          <a:p>
            <a:r>
              <a:rPr lang="es-ES" dirty="0"/>
              <a:t>Time Series </a:t>
            </a:r>
            <a:r>
              <a:rPr lang="es-ES" dirty="0" err="1"/>
              <a:t>Forecasting</a:t>
            </a:r>
            <a:endParaRPr lang="es-AR" dirty="0"/>
          </a:p>
        </p:txBody>
      </p:sp>
    </p:spTree>
    <p:extLst>
      <p:ext uri="{BB962C8B-B14F-4D97-AF65-F5344CB8AC3E}">
        <p14:creationId xmlns:p14="http://schemas.microsoft.com/office/powerpoint/2010/main" val="3500087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E741D25-EB03-4997-B302-0FB1671DD33B}"/>
              </a:ext>
            </a:extLst>
          </p:cNvPr>
          <p:cNvPicPr>
            <a:picLocks noChangeAspect="1"/>
          </p:cNvPicPr>
          <p:nvPr/>
        </p:nvPicPr>
        <p:blipFill>
          <a:blip r:embed="rId2"/>
          <a:stretch>
            <a:fillRect/>
          </a:stretch>
        </p:blipFill>
        <p:spPr>
          <a:xfrm>
            <a:off x="61070" y="999786"/>
            <a:ext cx="12069859" cy="4858428"/>
          </a:xfrm>
          <a:prstGeom prst="rect">
            <a:avLst/>
          </a:prstGeom>
        </p:spPr>
      </p:pic>
      <p:sp>
        <p:nvSpPr>
          <p:cNvPr id="4" name="Título 1">
            <a:extLst>
              <a:ext uri="{FF2B5EF4-FFF2-40B4-BE49-F238E27FC236}">
                <a16:creationId xmlns:a16="http://schemas.microsoft.com/office/drawing/2014/main" id="{72133740-A55F-42F1-A729-C55D067FBCAF}"/>
              </a:ext>
            </a:extLst>
          </p:cNvPr>
          <p:cNvSpPr txBox="1">
            <a:spLocks/>
          </p:cNvSpPr>
          <p:nvPr/>
        </p:nvSpPr>
        <p:spPr>
          <a:xfrm>
            <a:off x="0" y="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a:t>LSTM en pytorch</a:t>
            </a:r>
            <a:endParaRPr lang="es-AR" dirty="0"/>
          </a:p>
        </p:txBody>
      </p:sp>
    </p:spTree>
    <p:extLst>
      <p:ext uri="{BB962C8B-B14F-4D97-AF65-F5344CB8AC3E}">
        <p14:creationId xmlns:p14="http://schemas.microsoft.com/office/powerpoint/2010/main" val="2797557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19B9E0-ACC6-49B1-8E8D-0A3CE8F1F8E6}"/>
              </a:ext>
            </a:extLst>
          </p:cNvPr>
          <p:cNvSpPr>
            <a:spLocks noGrp="1"/>
          </p:cNvSpPr>
          <p:nvPr>
            <p:ph type="title"/>
          </p:nvPr>
        </p:nvSpPr>
        <p:spPr>
          <a:xfrm>
            <a:off x="0" y="0"/>
            <a:ext cx="10515600" cy="1325563"/>
          </a:xfrm>
        </p:spPr>
        <p:txBody>
          <a:bodyPr/>
          <a:lstStyle/>
          <a:p>
            <a:r>
              <a:rPr lang="es-ES" dirty="0" err="1"/>
              <a:t>Encoder-Decoder</a:t>
            </a:r>
            <a:r>
              <a:rPr lang="es-ES" dirty="0"/>
              <a:t> Network</a:t>
            </a:r>
            <a:endParaRPr lang="es-AR" dirty="0"/>
          </a:p>
        </p:txBody>
      </p:sp>
      <p:pic>
        <p:nvPicPr>
          <p:cNvPr id="3" name="Picture 1" descr="A diagram of a process flow&#10;&#10;AI-generated content may be incorrect.">
            <a:extLst>
              <a:ext uri="{FF2B5EF4-FFF2-40B4-BE49-F238E27FC236}">
                <a16:creationId xmlns:a16="http://schemas.microsoft.com/office/drawing/2014/main" id="{AC7A7723-ABBB-4FA8-8944-376AD3C895DC}"/>
              </a:ext>
            </a:extLst>
          </p:cNvPr>
          <p:cNvPicPr/>
          <p:nvPr/>
        </p:nvPicPr>
        <p:blipFill>
          <a:blip r:embed="rId2"/>
          <a:stretch>
            <a:fillRect/>
          </a:stretch>
        </p:blipFill>
        <p:spPr>
          <a:xfrm>
            <a:off x="5081047" y="1325563"/>
            <a:ext cx="7007258" cy="4859518"/>
          </a:xfrm>
          <a:prstGeom prst="rect">
            <a:avLst/>
          </a:prstGeom>
        </p:spPr>
      </p:pic>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C4AE5AEF-02AB-4451-8630-E8E706B2D4B4}"/>
                  </a:ext>
                </a:extLst>
              </p:cNvPr>
              <p:cNvSpPr txBox="1"/>
              <p:nvPr/>
            </p:nvSpPr>
            <p:spPr>
              <a:xfrm>
                <a:off x="103695" y="1325563"/>
                <a:ext cx="4593211" cy="3208122"/>
              </a:xfrm>
              <a:prstGeom prst="rect">
                <a:avLst/>
              </a:prstGeom>
              <a:noFill/>
            </p:spPr>
            <p:txBody>
              <a:bodyPr wrap="square">
                <a:spAutoFit/>
              </a:bodyPr>
              <a:lstStyle/>
              <a:p>
                <a:r>
                  <a:rPr lang="en-US" sz="1600" dirty="0">
                    <a:effectLst/>
                    <a:latin typeface="Calibri" panose="020F0502020204030204" pitchFamily="34" charset="0"/>
                    <a:ea typeface="Calibri" panose="020F0502020204030204" pitchFamily="34" charset="0"/>
                    <a:cs typeface="Times New Roman" panose="02020603050405020304" pitchFamily="18" charset="0"/>
                  </a:rPr>
                  <a:t>The idea is very simple: (1) an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encoder</a:t>
                </a:r>
                <a:r>
                  <a:rPr lang="en-US" sz="1600" dirty="0">
                    <a:effectLst/>
                    <a:latin typeface="Calibri" panose="020F0502020204030204" pitchFamily="34" charset="0"/>
                    <a:ea typeface="Calibri" panose="020F0502020204030204" pitchFamily="34" charset="0"/>
                    <a:cs typeface="Times New Roman" panose="02020603050405020304" pitchFamily="18" charset="0"/>
                  </a:rPr>
                  <a:t> or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reader</a:t>
                </a:r>
                <a:r>
                  <a:rPr lang="en-US" sz="1600" dirty="0">
                    <a:effectLst/>
                    <a:latin typeface="Calibri" panose="020F0502020204030204" pitchFamily="34" charset="0"/>
                    <a:ea typeface="Calibri" panose="020F0502020204030204" pitchFamily="34" charset="0"/>
                    <a:cs typeface="Times New Roman" panose="02020603050405020304" pitchFamily="18" charset="0"/>
                  </a:rPr>
                  <a:t> or input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RNN</a:t>
                </a:r>
                <a:r>
                  <a:rPr lang="en-US" sz="1600" dirty="0">
                    <a:effectLst/>
                    <a:latin typeface="Calibri" panose="020F0502020204030204" pitchFamily="34" charset="0"/>
                    <a:ea typeface="Calibri" panose="020F0502020204030204" pitchFamily="34" charset="0"/>
                    <a:cs typeface="Times New Roman" panose="02020603050405020304" pitchFamily="18" charset="0"/>
                  </a:rPr>
                  <a:t> processes the input sequence. The encoder emits the context </a:t>
                </a:r>
                <a14:m>
                  <m:oMath xmlns:m="http://schemas.openxmlformats.org/officeDocument/2006/math">
                    <m:r>
                      <a:rPr lang="en-US" sz="1600" i="1">
                        <a:effectLst/>
                        <a:latin typeface="Cambria Math" panose="02040503050406030204" pitchFamily="18" charset="0"/>
                        <a:ea typeface="Calibri" panose="020F0502020204030204" pitchFamily="34" charset="0"/>
                        <a:cs typeface="Times New Roman" panose="02020603050405020304" pitchFamily="18" charset="0"/>
                      </a:rPr>
                      <m:t>𝐶</m:t>
                    </m:r>
                  </m:oMath>
                </a14:m>
                <a:r>
                  <a:rPr lang="en-US" sz="1600" dirty="0">
                    <a:effectLst/>
                    <a:latin typeface="Calibri" panose="020F0502020204030204" pitchFamily="34" charset="0"/>
                    <a:ea typeface="Calibri" panose="020F0502020204030204" pitchFamily="34" charset="0"/>
                    <a:cs typeface="Times New Roman" panose="02020603050405020304" pitchFamily="18" charset="0"/>
                  </a:rPr>
                  <a:t>, usually as a simple function of its final hidden state. (2) a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decoder</a:t>
                </a:r>
                <a:r>
                  <a:rPr lang="en-US" sz="1600" dirty="0">
                    <a:effectLst/>
                    <a:latin typeface="Calibri" panose="020F0502020204030204" pitchFamily="34" charset="0"/>
                    <a:ea typeface="Calibri" panose="020F0502020204030204" pitchFamily="34" charset="0"/>
                    <a:cs typeface="Times New Roman" panose="02020603050405020304" pitchFamily="18" charset="0"/>
                  </a:rPr>
                  <a:t> or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writer</a:t>
                </a:r>
                <a:r>
                  <a:rPr lang="en-US" sz="1600" dirty="0">
                    <a:effectLst/>
                    <a:latin typeface="Calibri" panose="020F0502020204030204" pitchFamily="34" charset="0"/>
                    <a:ea typeface="Calibri" panose="020F0502020204030204" pitchFamily="34" charset="0"/>
                    <a:cs typeface="Times New Roman" panose="02020603050405020304" pitchFamily="18" charset="0"/>
                  </a:rPr>
                  <a:t> or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output</a:t>
                </a:r>
                <a:r>
                  <a:rPr lang="en-US" sz="1600" dirty="0">
                    <a:effectLst/>
                    <a:latin typeface="Calibri" panose="020F0502020204030204" pitchFamily="34" charset="0"/>
                    <a:ea typeface="Calibri" panose="020F0502020204030204" pitchFamily="34" charset="0"/>
                    <a:cs typeface="Times New Roman" panose="02020603050405020304" pitchFamily="18" charset="0"/>
                  </a:rPr>
                  <a:t> RNN is conditioned on that fixed-length vector (just like in figure 10.9) to generate the output sequence </a:t>
                </a:r>
                <a14:m>
                  <m:oMath xmlns:m="http://schemas.openxmlformats.org/officeDocument/2006/math">
                    <m:r>
                      <a:rPr lang="en-US" sz="1600" i="1">
                        <a:effectLst/>
                        <a:latin typeface="Cambria Math" panose="02040503050406030204" pitchFamily="18" charset="0"/>
                        <a:ea typeface="Calibri" panose="020F0502020204030204" pitchFamily="34" charset="0"/>
                        <a:cs typeface="Times New Roman" panose="02020603050405020304" pitchFamily="18" charset="0"/>
                      </a:rPr>
                      <m:t>𝑌</m:t>
                    </m:r>
                    <m:r>
                      <a:rPr lang="en-US" sz="16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s-AR" sz="1600" i="1">
                            <a:effectLst/>
                            <a:latin typeface="Cambria Math" panose="02040503050406030204" pitchFamily="18" charset="0"/>
                          </a:rPr>
                        </m:ctrlPr>
                      </m:dPr>
                      <m:e>
                        <m:sSup>
                          <m:sSupPr>
                            <m:ctrlPr>
                              <a:rPr lang="es-AR" sz="1600" i="1">
                                <a:effectLst/>
                                <a:latin typeface="Cambria Math" panose="02040503050406030204" pitchFamily="18" charset="0"/>
                              </a:rPr>
                            </m:ctrlPr>
                          </m:sSupPr>
                          <m:e>
                            <m:r>
                              <a:rPr lang="en-US" sz="1600" i="1">
                                <a:effectLst/>
                                <a:latin typeface="Cambria Math" panose="02040503050406030204" pitchFamily="18" charset="0"/>
                                <a:ea typeface="Calibri" panose="020F0502020204030204" pitchFamily="34" charset="0"/>
                                <a:cs typeface="Times New Roman" panose="02020603050405020304" pitchFamily="18" charset="0"/>
                              </a:rPr>
                              <m:t>𝑦</m:t>
                            </m:r>
                          </m:e>
                          <m:sup>
                            <m:d>
                              <m:dPr>
                                <m:ctrlPr>
                                  <a:rPr lang="es-AR" sz="1600" i="1">
                                    <a:effectLst/>
                                    <a:latin typeface="Cambria Math" panose="02040503050406030204" pitchFamily="18" charset="0"/>
                                  </a:rPr>
                                </m:ctrlPr>
                              </m:dPr>
                              <m:e>
                                <m:r>
                                  <a:rPr lang="en-US" sz="1600" i="1">
                                    <a:effectLst/>
                                    <a:latin typeface="Cambria Math" panose="02040503050406030204" pitchFamily="18" charset="0"/>
                                    <a:ea typeface="Calibri" panose="020F0502020204030204" pitchFamily="34" charset="0"/>
                                    <a:cs typeface="Times New Roman" panose="02020603050405020304" pitchFamily="18" charset="0"/>
                                  </a:rPr>
                                  <m:t>1</m:t>
                                </m:r>
                              </m:e>
                            </m:d>
                          </m:sup>
                        </m:sSup>
                        <m:r>
                          <a:rPr lang="en-US" sz="16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s-AR" sz="1600" i="1">
                                <a:effectLst/>
                                <a:latin typeface="Cambria Math" panose="02040503050406030204" pitchFamily="18" charset="0"/>
                              </a:rPr>
                            </m:ctrlPr>
                          </m:sSupPr>
                          <m:e>
                            <m:r>
                              <a:rPr lang="en-US" sz="1600" i="1">
                                <a:effectLst/>
                                <a:latin typeface="Cambria Math" panose="02040503050406030204" pitchFamily="18" charset="0"/>
                                <a:ea typeface="Calibri" panose="020F0502020204030204" pitchFamily="34" charset="0"/>
                                <a:cs typeface="Times New Roman" panose="02020603050405020304" pitchFamily="18" charset="0"/>
                              </a:rPr>
                              <m:t>𝑦</m:t>
                            </m:r>
                          </m:e>
                          <m:sup>
                            <m:d>
                              <m:dPr>
                                <m:ctrlPr>
                                  <a:rPr lang="es-AR" sz="1600" i="1">
                                    <a:effectLst/>
                                    <a:latin typeface="Cambria Math" panose="02040503050406030204" pitchFamily="18" charset="0"/>
                                  </a:rPr>
                                </m:ctrlPr>
                              </m:dPr>
                              <m:e>
                                <m:sSub>
                                  <m:sSubPr>
                                    <m:ctrlPr>
                                      <a:rPr lang="es-AR" sz="1600" i="1">
                                        <a:effectLst/>
                                        <a:latin typeface="Cambria Math" panose="02040503050406030204" pitchFamily="18" charset="0"/>
                                      </a:rPr>
                                    </m:ctrlPr>
                                  </m:sSubPr>
                                  <m:e>
                                    <m:r>
                                      <a:rPr lang="en-US" sz="1600" i="1">
                                        <a:effectLst/>
                                        <a:latin typeface="Cambria Math" panose="02040503050406030204" pitchFamily="18" charset="0"/>
                                        <a:ea typeface="Calibri" panose="020F0502020204030204" pitchFamily="34" charset="0"/>
                                        <a:cs typeface="Times New Roman" panose="02020603050405020304" pitchFamily="18" charset="0"/>
                                      </a:rPr>
                                      <m:t>𝑛</m:t>
                                    </m:r>
                                  </m:e>
                                  <m:sub>
                                    <m:r>
                                      <a:rPr lang="en-US" sz="1600" i="1">
                                        <a:effectLst/>
                                        <a:latin typeface="Cambria Math" panose="02040503050406030204" pitchFamily="18" charset="0"/>
                                        <a:ea typeface="Calibri" panose="020F0502020204030204" pitchFamily="34" charset="0"/>
                                        <a:cs typeface="Times New Roman" panose="02020603050405020304" pitchFamily="18" charset="0"/>
                                      </a:rPr>
                                      <m:t>𝑦</m:t>
                                    </m:r>
                                  </m:sub>
                                </m:sSub>
                              </m:e>
                            </m:d>
                          </m:sup>
                        </m:sSup>
                      </m:e>
                    </m:d>
                  </m:oMath>
                </a14:m>
                <a:r>
                  <a:rPr lang="en-US" sz="1600" dirty="0">
                    <a:effectLst/>
                    <a:latin typeface="Calibri" panose="020F0502020204030204" pitchFamily="34" charset="0"/>
                    <a:ea typeface="Calibri" panose="020F0502020204030204" pitchFamily="34" charset="0"/>
                    <a:cs typeface="Times New Roman" panose="02020603050405020304" pitchFamily="18" charset="0"/>
                  </a:rPr>
                  <a:t>. </a:t>
                </a:r>
              </a:p>
              <a:p>
                <a:r>
                  <a:rPr lang="en-US" sz="1600" dirty="0">
                    <a:effectLst/>
                    <a:latin typeface="Calibri" panose="020F0502020204030204" pitchFamily="34" charset="0"/>
                    <a:ea typeface="Calibri" panose="020F0502020204030204" pitchFamily="34" charset="0"/>
                    <a:cs typeface="Times New Roman" panose="02020603050405020304" pitchFamily="18" charset="0"/>
                  </a:rPr>
                  <a:t>The innovation of this kind of architecture over those presented in earlier sections of this chapter is that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the lengths </a:t>
                </a:r>
                <a14:m>
                  <m:oMath xmlns:m="http://schemas.openxmlformats.org/officeDocument/2006/math">
                    <m:sSub>
                      <m:sSubPr>
                        <m:ctrlPr>
                          <a:rPr lang="es-AR" sz="1600" b="1" i="1">
                            <a:effectLst/>
                            <a:latin typeface="Cambria Math" panose="02040503050406030204" pitchFamily="18" charset="0"/>
                          </a:rPr>
                        </m:ctrlPr>
                      </m:sSubPr>
                      <m:e>
                        <m:r>
                          <a:rPr lang="en-US" sz="1600" b="1" i="1">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600" b="1" i="1">
                            <a:effectLst/>
                            <a:latin typeface="Cambria Math" panose="02040503050406030204" pitchFamily="18" charset="0"/>
                            <a:ea typeface="Calibri" panose="020F0502020204030204" pitchFamily="34" charset="0"/>
                            <a:cs typeface="Times New Roman" panose="02020603050405020304" pitchFamily="18" charset="0"/>
                          </a:rPr>
                          <m:t>𝒙</m:t>
                        </m:r>
                      </m:sub>
                    </m:sSub>
                  </m:oMath>
                </a14:m>
                <a:r>
                  <a:rPr lang="en-US" sz="1600" b="1" dirty="0">
                    <a:effectLst/>
                    <a:latin typeface="Calibri" panose="020F0502020204030204" pitchFamily="34" charset="0"/>
                    <a:ea typeface="Calibri" panose="020F0502020204030204" pitchFamily="34" charset="0"/>
                    <a:cs typeface="Times New Roman" panose="02020603050405020304" pitchFamily="18" charset="0"/>
                  </a:rPr>
                  <a:t> and </a:t>
                </a:r>
                <a14:m>
                  <m:oMath xmlns:m="http://schemas.openxmlformats.org/officeDocument/2006/math">
                    <m:sSub>
                      <m:sSubPr>
                        <m:ctrlPr>
                          <a:rPr lang="es-AR" sz="1600" b="1" i="1">
                            <a:effectLst/>
                            <a:latin typeface="Cambria Math" panose="02040503050406030204" pitchFamily="18" charset="0"/>
                          </a:rPr>
                        </m:ctrlPr>
                      </m:sSubPr>
                      <m:e>
                        <m:r>
                          <a:rPr lang="en-US" sz="1600" b="1" i="1">
                            <a:effectLst/>
                            <a:latin typeface="Cambria Math" panose="02040503050406030204" pitchFamily="18" charset="0"/>
                            <a:ea typeface="Calibri" panose="020F0502020204030204" pitchFamily="34" charset="0"/>
                            <a:cs typeface="Times New Roman" panose="02020603050405020304" pitchFamily="18" charset="0"/>
                          </a:rPr>
                          <m:t>𝒏</m:t>
                        </m:r>
                      </m:e>
                      <m:sub>
                        <m:r>
                          <a:rPr lang="en-US" sz="1600" b="1" i="1">
                            <a:effectLst/>
                            <a:latin typeface="Cambria Math" panose="02040503050406030204" pitchFamily="18" charset="0"/>
                            <a:ea typeface="Calibri" panose="020F0502020204030204" pitchFamily="34" charset="0"/>
                            <a:cs typeface="Times New Roman" panose="02020603050405020304" pitchFamily="18" charset="0"/>
                          </a:rPr>
                          <m:t>𝒚</m:t>
                        </m:r>
                      </m:sub>
                    </m:sSub>
                  </m:oMath>
                </a14:m>
                <a:r>
                  <a:rPr lang="en-US" sz="1600" b="1" dirty="0">
                    <a:effectLst/>
                    <a:latin typeface="Calibri" panose="020F0502020204030204" pitchFamily="34" charset="0"/>
                    <a:ea typeface="Calibri" panose="020F0502020204030204" pitchFamily="34" charset="0"/>
                    <a:cs typeface="Times New Roman" panose="02020603050405020304" pitchFamily="18" charset="0"/>
                  </a:rPr>
                  <a:t> can vary from each other</a:t>
                </a:r>
                <a:r>
                  <a:rPr lang="en-US" sz="1600" dirty="0">
                    <a:effectLst/>
                    <a:latin typeface="Calibri" panose="020F0502020204030204" pitchFamily="34" charset="0"/>
                    <a:ea typeface="Calibri" panose="020F0502020204030204" pitchFamily="34" charset="0"/>
                    <a:cs typeface="Times New Roman" panose="02020603050405020304" pitchFamily="18" charset="0"/>
                  </a:rPr>
                  <a:t>, while previous architectures constrained </a:t>
                </a:r>
                <a14:m>
                  <m:oMath xmlns:m="http://schemas.openxmlformats.org/officeDocument/2006/math">
                    <m:sSub>
                      <m:sSubPr>
                        <m:ctrlPr>
                          <a:rPr lang="es-AR" sz="1600" i="1">
                            <a:effectLst/>
                            <a:latin typeface="Cambria Math" panose="02040503050406030204" pitchFamily="18" charset="0"/>
                          </a:rPr>
                        </m:ctrlPr>
                      </m:sSubPr>
                      <m:e>
                        <m:r>
                          <a:rPr lang="en-US" sz="1600" i="1">
                            <a:effectLst/>
                            <a:latin typeface="Cambria Math" panose="02040503050406030204" pitchFamily="18" charset="0"/>
                            <a:ea typeface="Calibri" panose="020F0502020204030204" pitchFamily="34" charset="0"/>
                            <a:cs typeface="Times New Roman" panose="02020603050405020304" pitchFamily="18" charset="0"/>
                          </a:rPr>
                          <m:t>𝑛</m:t>
                        </m:r>
                      </m:e>
                      <m:sub>
                        <m:r>
                          <a:rPr lang="en-US" sz="1600" i="1">
                            <a:effectLst/>
                            <a:latin typeface="Cambria Math" panose="02040503050406030204" pitchFamily="18" charset="0"/>
                            <a:ea typeface="Calibri" panose="020F0502020204030204" pitchFamily="34" charset="0"/>
                            <a:cs typeface="Times New Roman" panose="02020603050405020304" pitchFamily="18" charset="0"/>
                          </a:rPr>
                          <m:t>𝑥</m:t>
                        </m:r>
                      </m:sub>
                    </m:sSub>
                    <m:r>
                      <a:rPr lang="en-US" sz="16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AR" sz="1600" i="1">
                            <a:effectLst/>
                            <a:latin typeface="Cambria Math" panose="02040503050406030204" pitchFamily="18" charset="0"/>
                          </a:rPr>
                        </m:ctrlPr>
                      </m:sSubPr>
                      <m:e>
                        <m:r>
                          <a:rPr lang="en-US" sz="1600" i="1">
                            <a:effectLst/>
                            <a:latin typeface="Cambria Math" panose="02040503050406030204" pitchFamily="18" charset="0"/>
                            <a:ea typeface="Calibri" panose="020F0502020204030204" pitchFamily="34" charset="0"/>
                            <a:cs typeface="Times New Roman" panose="02020603050405020304" pitchFamily="18" charset="0"/>
                          </a:rPr>
                          <m:t>𝑛</m:t>
                        </m:r>
                      </m:e>
                      <m:sub>
                        <m:r>
                          <a:rPr lang="en-US" sz="1600" i="1">
                            <a:effectLst/>
                            <a:latin typeface="Cambria Math" panose="02040503050406030204" pitchFamily="18" charset="0"/>
                            <a:ea typeface="Calibri" panose="020F0502020204030204" pitchFamily="34" charset="0"/>
                            <a:cs typeface="Times New Roman" panose="02020603050405020304" pitchFamily="18" charset="0"/>
                          </a:rPr>
                          <m:t>𝑦</m:t>
                        </m:r>
                      </m:sub>
                    </m:sSub>
                    <m:r>
                      <a:rPr lang="en-US" sz="1600" i="1">
                        <a:effectLst/>
                        <a:latin typeface="Cambria Math" panose="02040503050406030204" pitchFamily="18" charset="0"/>
                        <a:ea typeface="Calibri" panose="020F0502020204030204" pitchFamily="34" charset="0"/>
                        <a:cs typeface="Times New Roman" panose="02020603050405020304" pitchFamily="18" charset="0"/>
                      </a:rPr>
                      <m:t>=</m:t>
                    </m:r>
                    <m:r>
                      <a:rPr lang="es-AR" sz="1600" i="1">
                        <a:effectLst/>
                        <a:latin typeface="Cambria Math" panose="02040503050406030204" pitchFamily="18" charset="0"/>
                        <a:ea typeface="Calibri" panose="020F0502020204030204" pitchFamily="34" charset="0"/>
                        <a:cs typeface="Times New Roman" panose="02020603050405020304" pitchFamily="18" charset="0"/>
                      </a:rPr>
                      <m:t>𝜏</m:t>
                    </m:r>
                  </m:oMath>
                </a14:m>
                <a:r>
                  <a:rPr lang="en-US" sz="1600" dirty="0">
                    <a:effectLst/>
                    <a:latin typeface="Calibri" panose="020F0502020204030204" pitchFamily="34" charset="0"/>
                    <a:ea typeface="Calibri" panose="020F0502020204030204" pitchFamily="34" charset="0"/>
                    <a:cs typeface="Times New Roman" panose="02020603050405020304" pitchFamily="18" charset="0"/>
                  </a:rPr>
                  <a:t>. </a:t>
                </a:r>
                <a:endParaRPr lang="es-AR" sz="1600" dirty="0"/>
              </a:p>
            </p:txBody>
          </p:sp>
        </mc:Choice>
        <mc:Fallback xmlns="">
          <p:sp>
            <p:nvSpPr>
              <p:cNvPr id="5" name="CuadroTexto 4">
                <a:extLst>
                  <a:ext uri="{FF2B5EF4-FFF2-40B4-BE49-F238E27FC236}">
                    <a16:creationId xmlns:a16="http://schemas.microsoft.com/office/drawing/2014/main" id="{C4AE5AEF-02AB-4451-8630-E8E706B2D4B4}"/>
                  </a:ext>
                </a:extLst>
              </p:cNvPr>
              <p:cNvSpPr txBox="1">
                <a:spLocks noRot="1" noChangeAspect="1" noMove="1" noResize="1" noEditPoints="1" noAdjustHandles="1" noChangeArrowheads="1" noChangeShapeType="1" noTextEdit="1"/>
              </p:cNvSpPr>
              <p:nvPr/>
            </p:nvSpPr>
            <p:spPr>
              <a:xfrm>
                <a:off x="103695" y="1325563"/>
                <a:ext cx="4593211" cy="3208122"/>
              </a:xfrm>
              <a:prstGeom prst="rect">
                <a:avLst/>
              </a:prstGeom>
              <a:blipFill>
                <a:blip r:embed="rId3"/>
                <a:stretch>
                  <a:fillRect l="-664" t="-569" r="-1195" b="-1518"/>
                </a:stretch>
              </a:blipFill>
            </p:spPr>
            <p:txBody>
              <a:bodyPr/>
              <a:lstStyle/>
              <a:p>
                <a:r>
                  <a:rPr lang="es-AR">
                    <a:noFill/>
                  </a:rPr>
                  <a:t> </a:t>
                </a:r>
              </a:p>
            </p:txBody>
          </p:sp>
        </mc:Fallback>
      </mc:AlternateContent>
    </p:spTree>
    <p:extLst>
      <p:ext uri="{BB962C8B-B14F-4D97-AF65-F5344CB8AC3E}">
        <p14:creationId xmlns:p14="http://schemas.microsoft.com/office/powerpoint/2010/main" val="1123069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779ADB-5672-4488-86B8-46A39148E073}"/>
              </a:ext>
            </a:extLst>
          </p:cNvPr>
          <p:cNvSpPr>
            <a:spLocks noGrp="1"/>
          </p:cNvSpPr>
          <p:nvPr>
            <p:ph type="title"/>
          </p:nvPr>
        </p:nvSpPr>
        <p:spPr>
          <a:xfrm>
            <a:off x="0" y="0"/>
            <a:ext cx="10515600" cy="1325563"/>
          </a:xfrm>
        </p:spPr>
        <p:txBody>
          <a:bodyPr/>
          <a:lstStyle/>
          <a:p>
            <a:r>
              <a:rPr lang="es-ES" dirty="0"/>
              <a:t>Aplicación en </a:t>
            </a:r>
            <a:r>
              <a:rPr lang="es-ES" dirty="0" err="1"/>
              <a:t>python</a:t>
            </a:r>
            <a:endParaRPr lang="es-AR" dirty="0"/>
          </a:p>
        </p:txBody>
      </p:sp>
      <p:pic>
        <p:nvPicPr>
          <p:cNvPr id="3" name="Imagen 2">
            <a:extLst>
              <a:ext uri="{FF2B5EF4-FFF2-40B4-BE49-F238E27FC236}">
                <a16:creationId xmlns:a16="http://schemas.microsoft.com/office/drawing/2014/main" id="{02513635-2302-4C7F-A6F9-18DD9643E128}"/>
              </a:ext>
            </a:extLst>
          </p:cNvPr>
          <p:cNvPicPr/>
          <p:nvPr/>
        </p:nvPicPr>
        <p:blipFill>
          <a:blip r:embed="rId2"/>
          <a:stretch>
            <a:fillRect/>
          </a:stretch>
        </p:blipFill>
        <p:spPr>
          <a:xfrm>
            <a:off x="1813468" y="1739879"/>
            <a:ext cx="6888663" cy="2982949"/>
          </a:xfrm>
          <a:prstGeom prst="rect">
            <a:avLst/>
          </a:prstGeom>
        </p:spPr>
      </p:pic>
    </p:spTree>
    <p:extLst>
      <p:ext uri="{BB962C8B-B14F-4D97-AF65-F5344CB8AC3E}">
        <p14:creationId xmlns:p14="http://schemas.microsoft.com/office/powerpoint/2010/main" val="1330650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82AFFC-E77F-44AE-AECD-8B3D0A31F22A}"/>
              </a:ext>
            </a:extLst>
          </p:cNvPr>
          <p:cNvSpPr>
            <a:spLocks noGrp="1"/>
          </p:cNvSpPr>
          <p:nvPr>
            <p:ph type="title"/>
          </p:nvPr>
        </p:nvSpPr>
        <p:spPr>
          <a:xfrm>
            <a:off x="0" y="0"/>
            <a:ext cx="10515600" cy="1325563"/>
          </a:xfrm>
        </p:spPr>
        <p:txBody>
          <a:bodyPr/>
          <a:lstStyle/>
          <a:p>
            <a:r>
              <a:rPr lang="es-ES" dirty="0" err="1"/>
              <a:t>Scheduled</a:t>
            </a:r>
            <a:r>
              <a:rPr lang="es-ES" dirty="0"/>
              <a:t> </a:t>
            </a:r>
            <a:r>
              <a:rPr lang="es-ES" dirty="0" err="1"/>
              <a:t>Sampling</a:t>
            </a:r>
            <a:endParaRPr lang="es-AR" dirty="0"/>
          </a:p>
        </p:txBody>
      </p:sp>
      <p:pic>
        <p:nvPicPr>
          <p:cNvPr id="3" name="Imagen 2">
            <a:extLst>
              <a:ext uri="{FF2B5EF4-FFF2-40B4-BE49-F238E27FC236}">
                <a16:creationId xmlns:a16="http://schemas.microsoft.com/office/drawing/2014/main" id="{3FA93A06-A628-4274-B248-210A837B13D0}"/>
              </a:ext>
            </a:extLst>
          </p:cNvPr>
          <p:cNvPicPr/>
          <p:nvPr/>
        </p:nvPicPr>
        <p:blipFill>
          <a:blip r:embed="rId2"/>
          <a:stretch>
            <a:fillRect/>
          </a:stretch>
        </p:blipFill>
        <p:spPr>
          <a:xfrm>
            <a:off x="313414" y="1325563"/>
            <a:ext cx="5400040" cy="2687955"/>
          </a:xfrm>
          <a:prstGeom prst="rect">
            <a:avLst/>
          </a:prstGeom>
        </p:spPr>
      </p:pic>
    </p:spTree>
    <p:extLst>
      <p:ext uri="{BB962C8B-B14F-4D97-AF65-F5344CB8AC3E}">
        <p14:creationId xmlns:p14="http://schemas.microsoft.com/office/powerpoint/2010/main" val="1862812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0468BF-FC7D-4F60-9EF9-89283343606F}"/>
              </a:ext>
            </a:extLst>
          </p:cNvPr>
          <p:cNvSpPr>
            <a:spLocks noGrp="1"/>
          </p:cNvSpPr>
          <p:nvPr>
            <p:ph type="title"/>
          </p:nvPr>
        </p:nvSpPr>
        <p:spPr>
          <a:xfrm>
            <a:off x="0" y="0"/>
            <a:ext cx="10515600" cy="1325563"/>
          </a:xfrm>
        </p:spPr>
        <p:txBody>
          <a:bodyPr/>
          <a:lstStyle/>
          <a:p>
            <a:r>
              <a:rPr lang="es-ES" dirty="0" err="1"/>
              <a:t>Ercot</a:t>
            </a:r>
            <a:r>
              <a:rPr lang="es-ES" dirty="0"/>
              <a:t> Data</a:t>
            </a:r>
            <a:endParaRPr lang="es-AR" dirty="0"/>
          </a:p>
        </p:txBody>
      </p:sp>
      <p:sp>
        <p:nvSpPr>
          <p:cNvPr id="4" name="CuadroTexto 3">
            <a:extLst>
              <a:ext uri="{FF2B5EF4-FFF2-40B4-BE49-F238E27FC236}">
                <a16:creationId xmlns:a16="http://schemas.microsoft.com/office/drawing/2014/main" id="{1350589E-BFA3-4E4C-973F-39FE3936C639}"/>
              </a:ext>
            </a:extLst>
          </p:cNvPr>
          <p:cNvSpPr txBox="1"/>
          <p:nvPr/>
        </p:nvSpPr>
        <p:spPr>
          <a:xfrm>
            <a:off x="124905" y="1325563"/>
            <a:ext cx="5304934" cy="1323439"/>
          </a:xfrm>
          <a:prstGeom prst="rect">
            <a:avLst/>
          </a:prstGeom>
          <a:noFill/>
        </p:spPr>
        <p:txBody>
          <a:bodyPr wrap="square">
            <a:spAutoFit/>
          </a:bodyPr>
          <a:lstStyle/>
          <a:p>
            <a:pPr algn="l"/>
            <a:r>
              <a:rPr lang="en-US" sz="1600" b="0" i="0" dirty="0" err="1">
                <a:solidFill>
                  <a:srgbClr val="242424"/>
                </a:solidFill>
                <a:effectLst/>
                <a:latin typeface="source-serif-pro"/>
              </a:rPr>
              <a:t>Ercot</a:t>
            </a:r>
            <a:r>
              <a:rPr lang="en-US" sz="1600" b="0" i="0" dirty="0">
                <a:solidFill>
                  <a:srgbClr val="242424"/>
                </a:solidFill>
                <a:effectLst/>
                <a:latin typeface="source-serif-pro"/>
              </a:rPr>
              <a:t> is the organization that manages Texas’s power supply. Their hourly load data can be found </a:t>
            </a:r>
            <a:r>
              <a:rPr lang="en-US" sz="1600" b="0" i="0" u="sng" dirty="0">
                <a:solidFill>
                  <a:srgbClr val="242424"/>
                </a:solidFill>
                <a:effectLst/>
                <a:latin typeface="source-serif-pro"/>
                <a:hlinkClick r:id="rId2"/>
              </a:rPr>
              <a:t>here</a:t>
            </a:r>
            <a:r>
              <a:rPr lang="en-US" sz="1600" b="0" i="0" dirty="0">
                <a:solidFill>
                  <a:srgbClr val="242424"/>
                </a:solidFill>
                <a:effectLst/>
                <a:latin typeface="source-serif-pro"/>
              </a:rPr>
              <a:t>, dating back to 1995 and across multiple regions of Texas</a:t>
            </a:r>
            <a:r>
              <a:rPr lang="en-US" sz="1600" dirty="0">
                <a:solidFill>
                  <a:srgbClr val="242424"/>
                </a:solidFill>
                <a:latin typeface="source-serif-pro"/>
              </a:rPr>
              <a:t>.</a:t>
            </a:r>
            <a:endParaRPr lang="en-US" sz="1600" b="0" i="0" dirty="0">
              <a:solidFill>
                <a:srgbClr val="242424"/>
              </a:solidFill>
              <a:effectLst/>
              <a:latin typeface="source-serif-pro"/>
            </a:endParaRPr>
          </a:p>
          <a:p>
            <a:pPr algn="l"/>
            <a:r>
              <a:rPr lang="en-US" sz="1600" b="0" i="0" dirty="0">
                <a:solidFill>
                  <a:srgbClr val="242424"/>
                </a:solidFill>
                <a:effectLst/>
                <a:latin typeface="source-serif-pro"/>
              </a:rPr>
              <a:t>We will use the hourly 2022 data for 4 regions: East, West, North and Coast.</a:t>
            </a:r>
          </a:p>
        </p:txBody>
      </p:sp>
      <p:pic>
        <p:nvPicPr>
          <p:cNvPr id="6" name="Imagen 5">
            <a:extLst>
              <a:ext uri="{FF2B5EF4-FFF2-40B4-BE49-F238E27FC236}">
                <a16:creationId xmlns:a16="http://schemas.microsoft.com/office/drawing/2014/main" id="{8A4BFD8E-AB47-4027-8EBA-C601948A52C8}"/>
              </a:ext>
            </a:extLst>
          </p:cNvPr>
          <p:cNvPicPr>
            <a:picLocks noChangeAspect="1"/>
          </p:cNvPicPr>
          <p:nvPr/>
        </p:nvPicPr>
        <p:blipFill>
          <a:blip r:embed="rId3"/>
          <a:stretch>
            <a:fillRect/>
          </a:stretch>
        </p:blipFill>
        <p:spPr>
          <a:xfrm>
            <a:off x="5554744" y="1042654"/>
            <a:ext cx="6363588" cy="4772691"/>
          </a:xfrm>
          <a:prstGeom prst="rect">
            <a:avLst/>
          </a:prstGeom>
        </p:spPr>
      </p:pic>
      <p:pic>
        <p:nvPicPr>
          <p:cNvPr id="8" name="Imagen 7">
            <a:extLst>
              <a:ext uri="{FF2B5EF4-FFF2-40B4-BE49-F238E27FC236}">
                <a16:creationId xmlns:a16="http://schemas.microsoft.com/office/drawing/2014/main" id="{115E44FF-A72C-4DA0-83A3-805FC4CAE440}"/>
              </a:ext>
            </a:extLst>
          </p:cNvPr>
          <p:cNvPicPr>
            <a:picLocks noChangeAspect="1"/>
          </p:cNvPicPr>
          <p:nvPr/>
        </p:nvPicPr>
        <p:blipFill>
          <a:blip r:embed="rId4"/>
          <a:stretch>
            <a:fillRect/>
          </a:stretch>
        </p:blipFill>
        <p:spPr>
          <a:xfrm>
            <a:off x="336224" y="2773518"/>
            <a:ext cx="5084188" cy="3554544"/>
          </a:xfrm>
          <a:prstGeom prst="rect">
            <a:avLst/>
          </a:prstGeom>
        </p:spPr>
      </p:pic>
    </p:spTree>
    <p:extLst>
      <p:ext uri="{BB962C8B-B14F-4D97-AF65-F5344CB8AC3E}">
        <p14:creationId xmlns:p14="http://schemas.microsoft.com/office/powerpoint/2010/main" val="2119936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2DE9B6-7F8E-439D-905A-C228A09714EC}"/>
              </a:ext>
            </a:extLst>
          </p:cNvPr>
          <p:cNvSpPr>
            <a:spLocks noGrp="1"/>
          </p:cNvSpPr>
          <p:nvPr>
            <p:ph type="title"/>
          </p:nvPr>
        </p:nvSpPr>
        <p:spPr>
          <a:xfrm>
            <a:off x="0" y="0"/>
            <a:ext cx="10515600" cy="1325563"/>
          </a:xfrm>
        </p:spPr>
        <p:txBody>
          <a:bodyPr/>
          <a:lstStyle/>
          <a:p>
            <a:r>
              <a:rPr lang="es-ES" dirty="0"/>
              <a:t>LSTM vs Seq2Seq </a:t>
            </a:r>
            <a:r>
              <a:rPr lang="es-ES" dirty="0" err="1"/>
              <a:t>Results</a:t>
            </a:r>
            <a:endParaRPr lang="es-AR" dirty="0"/>
          </a:p>
        </p:txBody>
      </p:sp>
      <p:pic>
        <p:nvPicPr>
          <p:cNvPr id="3" name="Picture 2" descr="A graph with blue and orange lines&#10;&#10;AI-generated content may be incorrect.">
            <a:extLst>
              <a:ext uri="{FF2B5EF4-FFF2-40B4-BE49-F238E27FC236}">
                <a16:creationId xmlns:a16="http://schemas.microsoft.com/office/drawing/2014/main" id="{4C77BFF1-ADAB-FFAF-4038-197A57486F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960" y="1403985"/>
            <a:ext cx="5400040" cy="4050030"/>
          </a:xfrm>
          <a:prstGeom prst="rect">
            <a:avLst/>
          </a:prstGeom>
        </p:spPr>
      </p:pic>
      <p:pic>
        <p:nvPicPr>
          <p:cNvPr id="4" name="Picture 3" descr="A graph with blue and orange lines&#10;&#10;AI-generated content may be incorrect.">
            <a:extLst>
              <a:ext uri="{FF2B5EF4-FFF2-40B4-BE49-F238E27FC236}">
                <a16:creationId xmlns:a16="http://schemas.microsoft.com/office/drawing/2014/main" id="{EEE61875-DC24-5802-2F41-DB8B837B75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03985"/>
            <a:ext cx="5400040" cy="4050030"/>
          </a:xfrm>
          <a:prstGeom prst="rect">
            <a:avLst/>
          </a:prstGeom>
        </p:spPr>
      </p:pic>
    </p:spTree>
    <p:extLst>
      <p:ext uri="{BB962C8B-B14F-4D97-AF65-F5344CB8AC3E}">
        <p14:creationId xmlns:p14="http://schemas.microsoft.com/office/powerpoint/2010/main" val="1415814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020BA5A4-FB02-B027-BC0E-CAFA7D664232}"/>
              </a:ext>
            </a:extLst>
          </p:cNvPr>
          <p:cNvSpPr>
            <a:spLocks noGrp="1"/>
          </p:cNvSpPr>
          <p:nvPr>
            <p:ph type="title"/>
          </p:nvPr>
        </p:nvSpPr>
        <p:spPr>
          <a:xfrm>
            <a:off x="0" y="0"/>
            <a:ext cx="10515600" cy="1325563"/>
          </a:xfrm>
        </p:spPr>
        <p:txBody>
          <a:bodyPr/>
          <a:lstStyle/>
          <a:p>
            <a:r>
              <a:rPr lang="es-ES" dirty="0"/>
              <a:t>LSTM vs Seq2Seq </a:t>
            </a:r>
            <a:r>
              <a:rPr lang="es-ES" dirty="0" err="1"/>
              <a:t>Results</a:t>
            </a:r>
            <a:endParaRPr lang="es-AR" dirty="0"/>
          </a:p>
        </p:txBody>
      </p:sp>
      <p:pic>
        <p:nvPicPr>
          <p:cNvPr id="4" name="Picture 3">
            <a:extLst>
              <a:ext uri="{FF2B5EF4-FFF2-40B4-BE49-F238E27FC236}">
                <a16:creationId xmlns:a16="http://schemas.microsoft.com/office/drawing/2014/main" id="{228A730D-9F3E-1705-7C7D-8BF4E554A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960" y="1403985"/>
            <a:ext cx="5400040" cy="4050030"/>
          </a:xfrm>
          <a:prstGeom prst="rect">
            <a:avLst/>
          </a:prstGeom>
        </p:spPr>
      </p:pic>
      <p:pic>
        <p:nvPicPr>
          <p:cNvPr id="5" name="Picture 4" descr="A graph with blue and orange lines&#10;&#10;AI-generated content may be incorrect.">
            <a:extLst>
              <a:ext uri="{FF2B5EF4-FFF2-40B4-BE49-F238E27FC236}">
                <a16:creationId xmlns:a16="http://schemas.microsoft.com/office/drawing/2014/main" id="{A20CCE56-77B6-BE3C-4BC5-D14B1A3488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03985"/>
            <a:ext cx="5400040" cy="4050030"/>
          </a:xfrm>
          <a:prstGeom prst="rect">
            <a:avLst/>
          </a:prstGeom>
        </p:spPr>
      </p:pic>
    </p:spTree>
    <p:extLst>
      <p:ext uri="{BB962C8B-B14F-4D97-AF65-F5344CB8AC3E}">
        <p14:creationId xmlns:p14="http://schemas.microsoft.com/office/powerpoint/2010/main" val="3630605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0A66A2-E80E-F26A-DD6E-20DAFEB0F435}"/>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75C32E6A-7974-A667-807B-AFCD681BA69F}"/>
              </a:ext>
            </a:extLst>
          </p:cNvPr>
          <p:cNvSpPr>
            <a:spLocks noGrp="1"/>
          </p:cNvSpPr>
          <p:nvPr>
            <p:ph type="title"/>
          </p:nvPr>
        </p:nvSpPr>
        <p:spPr>
          <a:xfrm>
            <a:off x="0" y="0"/>
            <a:ext cx="10515600" cy="1325563"/>
          </a:xfrm>
        </p:spPr>
        <p:txBody>
          <a:bodyPr/>
          <a:lstStyle/>
          <a:p>
            <a:r>
              <a:rPr lang="es-ES" dirty="0"/>
              <a:t>LSTM vs Seq2Seq </a:t>
            </a:r>
            <a:r>
              <a:rPr lang="es-ES" dirty="0" err="1"/>
              <a:t>Results</a:t>
            </a:r>
            <a:endParaRPr lang="es-AR" dirty="0"/>
          </a:p>
        </p:txBody>
      </p:sp>
      <p:pic>
        <p:nvPicPr>
          <p:cNvPr id="2" name="Picture 1" descr="A graph of a graph&#10;&#10;AI-generated content may be incorrect.">
            <a:extLst>
              <a:ext uri="{FF2B5EF4-FFF2-40B4-BE49-F238E27FC236}">
                <a16:creationId xmlns:a16="http://schemas.microsoft.com/office/drawing/2014/main" id="{A3D19CA5-D49F-DE4B-B2F3-A8A0E4BD17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960" y="1403985"/>
            <a:ext cx="5400040" cy="4050030"/>
          </a:xfrm>
          <a:prstGeom prst="rect">
            <a:avLst/>
          </a:prstGeom>
        </p:spPr>
      </p:pic>
      <p:pic>
        <p:nvPicPr>
          <p:cNvPr id="6" name="Picture 5" descr="A graph of loss of data&#10;&#10;AI-generated content may be incorrect.">
            <a:extLst>
              <a:ext uri="{FF2B5EF4-FFF2-40B4-BE49-F238E27FC236}">
                <a16:creationId xmlns:a16="http://schemas.microsoft.com/office/drawing/2014/main" id="{8ADABA9D-8C8C-D578-640E-0BFECC8D9D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03985"/>
            <a:ext cx="5400040" cy="4050030"/>
          </a:xfrm>
          <a:prstGeom prst="rect">
            <a:avLst/>
          </a:prstGeom>
        </p:spPr>
      </p:pic>
    </p:spTree>
    <p:extLst>
      <p:ext uri="{BB962C8B-B14F-4D97-AF65-F5344CB8AC3E}">
        <p14:creationId xmlns:p14="http://schemas.microsoft.com/office/powerpoint/2010/main" val="1559671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B3502D-60AD-1703-B9EA-7A4547D8C3E0}"/>
            </a:ext>
          </a:extLst>
        </p:cNvPr>
        <p:cNvGrpSpPr/>
        <p:nvPr/>
      </p:nvGrpSpPr>
      <p:grpSpPr>
        <a:xfrm>
          <a:off x="0" y="0"/>
          <a:ext cx="0" cy="0"/>
          <a:chOff x="0" y="0"/>
          <a:chExt cx="0" cy="0"/>
        </a:xfrm>
      </p:grpSpPr>
      <p:sp>
        <p:nvSpPr>
          <p:cNvPr id="3" name="Título 1">
            <a:extLst>
              <a:ext uri="{FF2B5EF4-FFF2-40B4-BE49-F238E27FC236}">
                <a16:creationId xmlns:a16="http://schemas.microsoft.com/office/drawing/2014/main" id="{BD83C228-BAD0-6533-4505-F24173E3E2EA}"/>
              </a:ext>
            </a:extLst>
          </p:cNvPr>
          <p:cNvSpPr>
            <a:spLocks noGrp="1"/>
          </p:cNvSpPr>
          <p:nvPr>
            <p:ph type="title"/>
          </p:nvPr>
        </p:nvSpPr>
        <p:spPr>
          <a:xfrm>
            <a:off x="0" y="0"/>
            <a:ext cx="10515600" cy="1325563"/>
          </a:xfrm>
        </p:spPr>
        <p:txBody>
          <a:bodyPr/>
          <a:lstStyle/>
          <a:p>
            <a:r>
              <a:rPr lang="es-ES" dirty="0"/>
              <a:t>LSTM vs Seq2Seq </a:t>
            </a:r>
            <a:r>
              <a:rPr lang="es-ES" dirty="0" err="1"/>
              <a:t>Results</a:t>
            </a:r>
            <a:endParaRPr lang="es-AR" dirty="0"/>
          </a:p>
        </p:txBody>
      </p:sp>
      <p:pic>
        <p:nvPicPr>
          <p:cNvPr id="4" name="Picture 3" descr="A graph of a graph&#10;&#10;AI-generated content may be incorrect.">
            <a:extLst>
              <a:ext uri="{FF2B5EF4-FFF2-40B4-BE49-F238E27FC236}">
                <a16:creationId xmlns:a16="http://schemas.microsoft.com/office/drawing/2014/main" id="{EFE7C28C-CAA3-6814-67A1-1543BFE994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960" y="1403985"/>
            <a:ext cx="5400040" cy="4050030"/>
          </a:xfrm>
          <a:prstGeom prst="rect">
            <a:avLst/>
          </a:prstGeom>
        </p:spPr>
      </p:pic>
      <p:pic>
        <p:nvPicPr>
          <p:cNvPr id="5" name="Picture 4" descr="A graph with blue lines and orange lines&#10;&#10;AI-generated content may be incorrect.">
            <a:extLst>
              <a:ext uri="{FF2B5EF4-FFF2-40B4-BE49-F238E27FC236}">
                <a16:creationId xmlns:a16="http://schemas.microsoft.com/office/drawing/2014/main" id="{331095F6-B7BC-1E9E-3CE6-A7CCD78854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03985"/>
            <a:ext cx="5400040" cy="4050030"/>
          </a:xfrm>
          <a:prstGeom prst="rect">
            <a:avLst/>
          </a:prstGeom>
        </p:spPr>
      </p:pic>
    </p:spTree>
    <p:extLst>
      <p:ext uri="{BB962C8B-B14F-4D97-AF65-F5344CB8AC3E}">
        <p14:creationId xmlns:p14="http://schemas.microsoft.com/office/powerpoint/2010/main" val="2356839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B78B3-30F6-F862-018C-6D23C29B6FA4}"/>
              </a:ext>
            </a:extLst>
          </p:cNvPr>
          <p:cNvSpPr>
            <a:spLocks noGrp="1"/>
          </p:cNvSpPr>
          <p:nvPr>
            <p:ph type="title"/>
          </p:nvPr>
        </p:nvSpPr>
        <p:spPr>
          <a:xfrm>
            <a:off x="0" y="0"/>
            <a:ext cx="10515600" cy="1325563"/>
          </a:xfrm>
        </p:spPr>
        <p:txBody>
          <a:bodyPr/>
          <a:lstStyle/>
          <a:p>
            <a:r>
              <a:rPr lang="es-ES" dirty="0"/>
              <a:t>LSTM </a:t>
            </a:r>
            <a:r>
              <a:rPr lang="es-ES" dirty="0" err="1"/>
              <a:t>Learning</a:t>
            </a:r>
            <a:r>
              <a:rPr lang="es-ES" dirty="0"/>
              <a:t> </a:t>
            </a:r>
            <a:r>
              <a:rPr lang="es-ES" dirty="0" err="1"/>
              <a:t>Rate</a:t>
            </a:r>
            <a:endParaRPr lang="es-AR" dirty="0"/>
          </a:p>
        </p:txBody>
      </p:sp>
      <p:pic>
        <p:nvPicPr>
          <p:cNvPr id="7" name="Picture 6" descr="A graph with blue lines and orange lines&#10;&#10;AI-generated content may be incorrect.">
            <a:extLst>
              <a:ext uri="{FF2B5EF4-FFF2-40B4-BE49-F238E27FC236}">
                <a16:creationId xmlns:a16="http://schemas.microsoft.com/office/drawing/2014/main" id="{9888C2A2-EE6C-8F7B-6CAE-FB0F6E6F35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325563"/>
            <a:ext cx="5400040" cy="4050030"/>
          </a:xfrm>
          <a:prstGeom prst="rect">
            <a:avLst/>
          </a:prstGeom>
        </p:spPr>
      </p:pic>
      <p:pic>
        <p:nvPicPr>
          <p:cNvPr id="8" name="Picture 7" descr="A graph of a graph&#10;&#10;AI-generated content may be incorrect.">
            <a:extLst>
              <a:ext uri="{FF2B5EF4-FFF2-40B4-BE49-F238E27FC236}">
                <a16:creationId xmlns:a16="http://schemas.microsoft.com/office/drawing/2014/main" id="{28BC3AA7-4481-C623-A138-7ACC65BE7D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960" y="1325563"/>
            <a:ext cx="5400040" cy="4050030"/>
          </a:xfrm>
          <a:prstGeom prst="rect">
            <a:avLst/>
          </a:prstGeom>
        </p:spPr>
      </p:pic>
    </p:spTree>
    <p:extLst>
      <p:ext uri="{BB962C8B-B14F-4D97-AF65-F5344CB8AC3E}">
        <p14:creationId xmlns:p14="http://schemas.microsoft.com/office/powerpoint/2010/main" val="3821187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B7E1C6-E13E-4101-8A45-C71D79AA36F7}"/>
              </a:ext>
            </a:extLst>
          </p:cNvPr>
          <p:cNvSpPr>
            <a:spLocks noGrp="1"/>
          </p:cNvSpPr>
          <p:nvPr>
            <p:ph type="title"/>
          </p:nvPr>
        </p:nvSpPr>
        <p:spPr>
          <a:xfrm>
            <a:off x="0" y="0"/>
            <a:ext cx="10515600" cy="1325563"/>
          </a:xfrm>
        </p:spPr>
        <p:txBody>
          <a:bodyPr/>
          <a:lstStyle/>
          <a:p>
            <a:r>
              <a:rPr lang="es-ES" dirty="0"/>
              <a:t>Antecedentes</a:t>
            </a:r>
            <a:endParaRPr lang="es-AR" dirty="0"/>
          </a:p>
        </p:txBody>
      </p:sp>
      <p:sp>
        <p:nvSpPr>
          <p:cNvPr id="4" name="TextBox 3">
            <a:extLst>
              <a:ext uri="{FF2B5EF4-FFF2-40B4-BE49-F238E27FC236}">
                <a16:creationId xmlns:a16="http://schemas.microsoft.com/office/drawing/2014/main" id="{B4896AD1-981B-075E-3F36-292DED98C857}"/>
              </a:ext>
            </a:extLst>
          </p:cNvPr>
          <p:cNvSpPr txBox="1"/>
          <p:nvPr/>
        </p:nvSpPr>
        <p:spPr>
          <a:xfrm>
            <a:off x="163177" y="1325563"/>
            <a:ext cx="6222732" cy="2462213"/>
          </a:xfrm>
          <a:prstGeom prst="rect">
            <a:avLst/>
          </a:prstGeom>
          <a:noFill/>
        </p:spPr>
        <p:txBody>
          <a:bodyPr wrap="square">
            <a:spAutoFit/>
          </a:bodyPr>
          <a:lstStyle/>
          <a:p>
            <a:pPr rtl="0">
              <a:buNone/>
            </a:pPr>
            <a:r>
              <a:rPr lang="es-ES" sz="1400" b="0" i="0" u="none" strike="noStrike" dirty="0">
                <a:solidFill>
                  <a:srgbClr val="000000"/>
                </a:solidFill>
                <a:effectLst/>
                <a:latin typeface="Arial" panose="020B0604020202020204" pitchFamily="34" charset="0"/>
              </a:rPr>
              <a:t>¿Por qué no utilizar un modelo seq2seq? Ya que se trabaja tanto con LSTM parece interesante seguir con otro modelo secuencial. Particularmente, en [</a:t>
            </a:r>
            <a:r>
              <a:rPr lang="es-ES" sz="1400" b="0" i="0" u="sng" strike="noStrike" dirty="0">
                <a:solidFill>
                  <a:srgbClr val="1155CC"/>
                </a:solidFill>
                <a:effectLst/>
                <a:latin typeface="Arial" panose="020B0604020202020204" pitchFamily="34" charset="0"/>
                <a:hlinkClick r:id="rId2"/>
              </a:rPr>
              <a:t>1</a:t>
            </a:r>
            <a:r>
              <a:rPr lang="es-ES" sz="1400" b="0" i="0" u="none" strike="noStrike" dirty="0">
                <a:solidFill>
                  <a:srgbClr val="000000"/>
                </a:solidFill>
                <a:effectLst/>
                <a:latin typeface="Arial" panose="020B0604020202020204" pitchFamily="34" charset="0"/>
              </a:rPr>
              <a:t>], se utiliza uno con atención para que las predicciones se adecuen mejor a los picos de demanda. En [</a:t>
            </a:r>
            <a:r>
              <a:rPr lang="es-ES" sz="1400" b="0" i="0" u="sng" strike="noStrike" dirty="0">
                <a:solidFill>
                  <a:srgbClr val="1155CC"/>
                </a:solidFill>
                <a:effectLst/>
                <a:latin typeface="Arial" panose="020B0604020202020204" pitchFamily="34" charset="0"/>
                <a:hlinkClick r:id="rId3"/>
              </a:rPr>
              <a:t>3</a:t>
            </a:r>
            <a:r>
              <a:rPr lang="es-ES" sz="1400" b="0" i="0" u="none" strike="noStrike" dirty="0">
                <a:solidFill>
                  <a:srgbClr val="000000"/>
                </a:solidFill>
                <a:effectLst/>
                <a:latin typeface="Arial" panose="020B0604020202020204" pitchFamily="34" charset="0"/>
              </a:rPr>
              <a:t>] se muestra como se utiliza un modelo seq2seq para profundizar sobre el LSTM y en [</a:t>
            </a:r>
            <a:r>
              <a:rPr lang="es-ES" sz="1400" b="0" i="0" u="sng" strike="noStrike" dirty="0">
                <a:solidFill>
                  <a:srgbClr val="1155CC"/>
                </a:solidFill>
                <a:effectLst/>
                <a:latin typeface="Arial" panose="020B0604020202020204" pitchFamily="34" charset="0"/>
                <a:hlinkClick r:id="rId4"/>
              </a:rPr>
              <a:t>5</a:t>
            </a:r>
            <a:r>
              <a:rPr lang="es-ES" sz="1400" b="0" i="0" u="none" strike="noStrike" dirty="0">
                <a:solidFill>
                  <a:srgbClr val="000000"/>
                </a:solidFill>
                <a:effectLst/>
                <a:latin typeface="Arial" panose="020B0604020202020204" pitchFamily="34" charset="0"/>
              </a:rPr>
              <a:t>] se compara directamente un modelo LSTM con uno LSTM con arquitectura Seq2Seq. </a:t>
            </a:r>
            <a:endParaRPr lang="es-ES" sz="1400" b="0" dirty="0">
              <a:effectLst/>
            </a:endParaRPr>
          </a:p>
          <a:p>
            <a:pPr>
              <a:buNone/>
            </a:pPr>
            <a:endParaRPr lang="es-ES" sz="1400" b="0" dirty="0">
              <a:effectLst/>
            </a:endParaRPr>
          </a:p>
          <a:p>
            <a:pPr rtl="0">
              <a:buNone/>
            </a:pPr>
            <a:r>
              <a:rPr lang="es-ES" sz="1400" b="0" i="0" u="none" strike="noStrike" dirty="0">
                <a:solidFill>
                  <a:srgbClr val="000000"/>
                </a:solidFill>
                <a:effectLst/>
                <a:latin typeface="Arial" panose="020B0604020202020204" pitchFamily="34" charset="0"/>
              </a:rPr>
              <a:t>En [</a:t>
            </a:r>
            <a:r>
              <a:rPr lang="es-ES" sz="1400" b="0" i="0" u="sng" strike="noStrike" dirty="0">
                <a:solidFill>
                  <a:srgbClr val="1155CC"/>
                </a:solidFill>
                <a:effectLst/>
                <a:latin typeface="Arial" panose="020B0604020202020204" pitchFamily="34" charset="0"/>
                <a:hlinkClick r:id="rId5"/>
              </a:rPr>
              <a:t>6</a:t>
            </a:r>
            <a:r>
              <a:rPr lang="es-ES" sz="1400" b="0" i="0" u="none" strike="noStrike" dirty="0">
                <a:solidFill>
                  <a:srgbClr val="000000"/>
                </a:solidFill>
                <a:effectLst/>
                <a:latin typeface="Arial" panose="020B0604020202020204" pitchFamily="34" charset="0"/>
              </a:rPr>
              <a:t>] se sugiere que los modelos LSTM son aptos para predicciones del día después y no tanto para predicciones de una hora después.</a:t>
            </a:r>
            <a:endParaRPr lang="es-ES" sz="1400" b="0" dirty="0">
              <a:effectLst/>
            </a:endParaRPr>
          </a:p>
          <a:p>
            <a:pPr>
              <a:buNone/>
            </a:pPr>
            <a:br>
              <a:rPr lang="es-ES" sz="1400" b="0" dirty="0">
                <a:effectLst/>
              </a:rPr>
            </a:br>
            <a:endParaRPr lang="es-AR" sz="1400" dirty="0"/>
          </a:p>
        </p:txBody>
      </p:sp>
      <p:sp>
        <p:nvSpPr>
          <p:cNvPr id="6" name="TextBox 5">
            <a:extLst>
              <a:ext uri="{FF2B5EF4-FFF2-40B4-BE49-F238E27FC236}">
                <a16:creationId xmlns:a16="http://schemas.microsoft.com/office/drawing/2014/main" id="{B0CC1069-6FB4-92F9-F8AA-627742677759}"/>
              </a:ext>
            </a:extLst>
          </p:cNvPr>
          <p:cNvSpPr txBox="1"/>
          <p:nvPr/>
        </p:nvSpPr>
        <p:spPr>
          <a:xfrm>
            <a:off x="163177" y="3571130"/>
            <a:ext cx="9677940" cy="2839239"/>
          </a:xfrm>
          <a:prstGeom prst="rect">
            <a:avLst/>
          </a:prstGeom>
          <a:noFill/>
        </p:spPr>
        <p:txBody>
          <a:bodyPr wrap="square">
            <a:spAutoFit/>
          </a:bodyPr>
          <a:lstStyle/>
          <a:p>
            <a:pPr rtl="0" fontAlgn="base">
              <a:buFont typeface="+mj-lt"/>
              <a:buAutoNum type="arabicPeriod"/>
            </a:pPr>
            <a:r>
              <a:rPr lang="es-AR" sz="1050" b="0" i="0" u="sng" strike="noStrike" dirty="0">
                <a:solidFill>
                  <a:srgbClr val="1155CC"/>
                </a:solidFill>
                <a:effectLst/>
                <a:latin typeface="Arial" panose="020B0604020202020204" pitchFamily="34" charset="0"/>
                <a:hlinkClick r:id="rId6"/>
              </a:rPr>
              <a:t>https://doi.org/10.1016/j.epsr.2022.108152</a:t>
            </a:r>
            <a:endParaRPr lang="es-AR" sz="1050" b="0" i="0" u="none" strike="noStrike" dirty="0">
              <a:solidFill>
                <a:srgbClr val="000000"/>
              </a:solidFill>
              <a:effectLst/>
              <a:latin typeface="Arial" panose="020B0604020202020204" pitchFamily="34" charset="0"/>
            </a:endParaRPr>
          </a:p>
          <a:p>
            <a:pPr rtl="0" fontAlgn="base">
              <a:buFont typeface="+mj-lt"/>
              <a:buAutoNum type="arabicPeriod"/>
            </a:pPr>
            <a:r>
              <a:rPr lang="es-AR" sz="1050" b="0" i="0" u="none" strike="noStrike" dirty="0" err="1">
                <a:solidFill>
                  <a:srgbClr val="000000"/>
                </a:solidFill>
                <a:effectLst/>
                <a:latin typeface="Arial" panose="020B0604020202020204" pitchFamily="34" charset="0"/>
              </a:rPr>
              <a:t>Zonghan</a:t>
            </a:r>
            <a:r>
              <a:rPr lang="es-AR" sz="1050" b="0" i="0" u="none" strike="noStrike" dirty="0">
                <a:solidFill>
                  <a:srgbClr val="000000"/>
                </a:solidFill>
                <a:effectLst/>
                <a:latin typeface="Arial" panose="020B0604020202020204" pitchFamily="34" charset="0"/>
              </a:rPr>
              <a:t> Wu, </a:t>
            </a:r>
            <a:r>
              <a:rPr lang="es-AR" sz="1050" b="0" i="0" u="none" strike="noStrike" dirty="0" err="1">
                <a:solidFill>
                  <a:srgbClr val="000000"/>
                </a:solidFill>
                <a:effectLst/>
                <a:latin typeface="Arial" panose="020B0604020202020204" pitchFamily="34" charset="0"/>
              </a:rPr>
              <a:t>Shirui</a:t>
            </a:r>
            <a:r>
              <a:rPr lang="es-AR" sz="1050" b="0" i="0" u="none" strike="noStrike" dirty="0">
                <a:solidFill>
                  <a:srgbClr val="000000"/>
                </a:solidFill>
                <a:effectLst/>
                <a:latin typeface="Arial" panose="020B0604020202020204" pitchFamily="34" charset="0"/>
              </a:rPr>
              <a:t> Pan, </a:t>
            </a:r>
            <a:r>
              <a:rPr lang="es-AR" sz="1050" b="0" i="0" u="none" strike="noStrike" dirty="0" err="1">
                <a:solidFill>
                  <a:srgbClr val="000000"/>
                </a:solidFill>
                <a:effectLst/>
                <a:latin typeface="Arial" panose="020B0604020202020204" pitchFamily="34" charset="0"/>
              </a:rPr>
              <a:t>Guodong</a:t>
            </a:r>
            <a:r>
              <a:rPr lang="es-AR" sz="1050" b="0" i="0" u="none" strike="noStrike" dirty="0">
                <a:solidFill>
                  <a:srgbClr val="000000"/>
                </a:solidFill>
                <a:effectLst/>
                <a:latin typeface="Arial" panose="020B0604020202020204" pitchFamily="34" charset="0"/>
              </a:rPr>
              <a:t> Long, Jing </a:t>
            </a:r>
            <a:r>
              <a:rPr lang="es-AR" sz="1050" b="0" i="0" u="none" strike="noStrike" dirty="0" err="1">
                <a:solidFill>
                  <a:srgbClr val="000000"/>
                </a:solidFill>
                <a:effectLst/>
                <a:latin typeface="Arial" panose="020B0604020202020204" pitchFamily="34" charset="0"/>
              </a:rPr>
              <a:t>Jiang</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Xiaojun</a:t>
            </a:r>
            <a:r>
              <a:rPr lang="es-AR" sz="1050" b="0" i="0" u="none" strike="noStrike" dirty="0">
                <a:solidFill>
                  <a:srgbClr val="000000"/>
                </a:solidFill>
                <a:effectLst/>
                <a:latin typeface="Arial" panose="020B0604020202020204" pitchFamily="34" charset="0"/>
              </a:rPr>
              <a:t> Chang, and </a:t>
            </a:r>
            <a:r>
              <a:rPr lang="es-AR" sz="1050" b="0" i="0" u="none" strike="noStrike" dirty="0" err="1">
                <a:solidFill>
                  <a:srgbClr val="000000"/>
                </a:solidFill>
                <a:effectLst/>
                <a:latin typeface="Arial" panose="020B0604020202020204" pitchFamily="34" charset="0"/>
              </a:rPr>
              <a:t>Chengqi</a:t>
            </a:r>
            <a:r>
              <a:rPr lang="es-AR" sz="1050" b="0" i="0" u="none" strike="noStrike" dirty="0">
                <a:solidFill>
                  <a:srgbClr val="000000"/>
                </a:solidFill>
                <a:effectLst/>
                <a:latin typeface="Arial" panose="020B0604020202020204" pitchFamily="34" charset="0"/>
              </a:rPr>
              <a:t> Zhang. 2020. </a:t>
            </a:r>
            <a:r>
              <a:rPr lang="es-AR" sz="1050" b="0" i="0" u="none" strike="noStrike" dirty="0" err="1">
                <a:solidFill>
                  <a:srgbClr val="000000"/>
                </a:solidFill>
                <a:effectLst/>
                <a:latin typeface="Arial" panose="020B0604020202020204" pitchFamily="34" charset="0"/>
              </a:rPr>
              <a:t>Connecting</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the</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Dots</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Multivariate</a:t>
            </a:r>
            <a:r>
              <a:rPr lang="es-AR" sz="1050" b="0" i="0" u="none" strike="noStrike" dirty="0">
                <a:solidFill>
                  <a:srgbClr val="000000"/>
                </a:solidFill>
                <a:effectLst/>
                <a:latin typeface="Arial" panose="020B0604020202020204" pitchFamily="34" charset="0"/>
              </a:rPr>
              <a:t> Time Series </a:t>
            </a:r>
            <a:r>
              <a:rPr lang="es-AR" sz="1050" b="0" i="0" u="none" strike="noStrike" dirty="0" err="1">
                <a:solidFill>
                  <a:srgbClr val="000000"/>
                </a:solidFill>
                <a:effectLst/>
                <a:latin typeface="Arial" panose="020B0604020202020204" pitchFamily="34" charset="0"/>
              </a:rPr>
              <a:t>Forecasting</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with</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Graph</a:t>
            </a:r>
            <a:r>
              <a:rPr lang="es-AR" sz="1050" b="0" i="0" u="none" strike="noStrike" dirty="0">
                <a:solidFill>
                  <a:srgbClr val="000000"/>
                </a:solidFill>
                <a:effectLst/>
                <a:latin typeface="Arial" panose="020B0604020202020204" pitchFamily="34" charset="0"/>
              </a:rPr>
              <a:t> Neural Networks. In 26th ACM SIGKDD </a:t>
            </a:r>
            <a:r>
              <a:rPr lang="es-AR" sz="1050" b="0" i="0" u="none" strike="noStrike" dirty="0" err="1">
                <a:solidFill>
                  <a:srgbClr val="000000"/>
                </a:solidFill>
                <a:effectLst/>
                <a:latin typeface="Arial" panose="020B0604020202020204" pitchFamily="34" charset="0"/>
              </a:rPr>
              <a:t>Conference</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on</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Knowledge</a:t>
            </a:r>
            <a:r>
              <a:rPr lang="es-AR" sz="1050" b="0" i="0" u="none" strike="noStrike" dirty="0">
                <a:solidFill>
                  <a:srgbClr val="000000"/>
                </a:solidFill>
                <a:effectLst/>
                <a:latin typeface="Arial" panose="020B0604020202020204" pitchFamily="34" charset="0"/>
              </a:rPr>
              <a:t> Discovery and Data </a:t>
            </a:r>
            <a:r>
              <a:rPr lang="es-AR" sz="1050" b="0" i="0" u="none" strike="noStrike" dirty="0" err="1">
                <a:solidFill>
                  <a:srgbClr val="000000"/>
                </a:solidFill>
                <a:effectLst/>
                <a:latin typeface="Arial" panose="020B0604020202020204" pitchFamily="34" charset="0"/>
              </a:rPr>
              <a:t>Mining</a:t>
            </a:r>
            <a:r>
              <a:rPr lang="es-AR" sz="1050" b="0" i="0" u="none" strike="noStrike" dirty="0">
                <a:solidFill>
                  <a:srgbClr val="000000"/>
                </a:solidFill>
                <a:effectLst/>
                <a:latin typeface="Arial" panose="020B0604020202020204" pitchFamily="34" charset="0"/>
              </a:rPr>
              <a:t> (KDD ’20), August 23–27, 2020, Virtual </a:t>
            </a:r>
            <a:r>
              <a:rPr lang="es-AR" sz="1050" b="0" i="0" u="none" strike="noStrike" dirty="0" err="1">
                <a:solidFill>
                  <a:srgbClr val="000000"/>
                </a:solidFill>
                <a:effectLst/>
                <a:latin typeface="Arial" panose="020B0604020202020204" pitchFamily="34" charset="0"/>
              </a:rPr>
              <a:t>Event</a:t>
            </a:r>
            <a:r>
              <a:rPr lang="es-AR" sz="1050" b="0" i="0" u="none" strike="noStrike" dirty="0">
                <a:solidFill>
                  <a:srgbClr val="000000"/>
                </a:solidFill>
                <a:effectLst/>
                <a:latin typeface="Arial" panose="020B0604020202020204" pitchFamily="34" charset="0"/>
              </a:rPr>
              <a:t>, USA. ACM, New York, NY, USA, 11 </a:t>
            </a:r>
            <a:r>
              <a:rPr lang="es-AR" sz="1050" b="0" i="0" u="none" strike="noStrike" dirty="0" err="1">
                <a:solidFill>
                  <a:srgbClr val="000000"/>
                </a:solidFill>
                <a:effectLst/>
                <a:latin typeface="Arial" panose="020B0604020202020204" pitchFamily="34" charset="0"/>
              </a:rPr>
              <a:t>pages</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An</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electricity</a:t>
            </a:r>
            <a:r>
              <a:rPr lang="es-AR" sz="1050" b="0" i="0" u="none" strike="noStrike" dirty="0">
                <a:solidFill>
                  <a:srgbClr val="000000"/>
                </a:solidFill>
                <a:effectLst/>
                <a:latin typeface="Arial" panose="020B0604020202020204" pitchFamily="34" charset="0"/>
              </a:rPr>
              <a:t> load </a:t>
            </a:r>
            <a:r>
              <a:rPr lang="es-AR" sz="1050" b="0" i="0" u="none" strike="noStrike" dirty="0" err="1">
                <a:solidFill>
                  <a:srgbClr val="000000"/>
                </a:solidFill>
                <a:effectLst/>
                <a:latin typeface="Arial" panose="020B0604020202020204" pitchFamily="34" charset="0"/>
              </a:rPr>
              <a:t>forecasting</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model</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based</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on</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multilayer</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dilated</a:t>
            </a:r>
            <a:r>
              <a:rPr lang="es-AR" sz="1050" b="0" i="0" u="none" strike="noStrike" dirty="0">
                <a:solidFill>
                  <a:srgbClr val="000000"/>
                </a:solidFill>
                <a:effectLst/>
                <a:latin typeface="Arial" panose="020B0604020202020204" pitchFamily="34" charset="0"/>
              </a:rPr>
              <a:t> LSTM </a:t>
            </a:r>
            <a:r>
              <a:rPr lang="es-AR" sz="1050" b="0" i="0" u="none" strike="noStrike" dirty="0" err="1">
                <a:solidFill>
                  <a:srgbClr val="000000"/>
                </a:solidFill>
                <a:effectLst/>
                <a:latin typeface="Arial" panose="020B0604020202020204" pitchFamily="34" charset="0"/>
              </a:rPr>
              <a:t>network</a:t>
            </a:r>
            <a:r>
              <a:rPr lang="es-AR" sz="1050" b="0" i="0" u="none" strike="noStrike" dirty="0">
                <a:solidFill>
                  <a:srgbClr val="000000"/>
                </a:solidFill>
                <a:effectLst/>
                <a:latin typeface="Arial" panose="020B0604020202020204" pitchFamily="34" charset="0"/>
              </a:rPr>
              <a:t> and </a:t>
            </a:r>
            <a:r>
              <a:rPr lang="es-AR" sz="1050" b="0" i="0" u="none" strike="noStrike" dirty="0" err="1">
                <a:solidFill>
                  <a:srgbClr val="000000"/>
                </a:solidFill>
                <a:effectLst/>
                <a:latin typeface="Arial" panose="020B0604020202020204" pitchFamily="34" charset="0"/>
              </a:rPr>
              <a:t>attention</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mechanism</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Frontiers</a:t>
            </a:r>
            <a:r>
              <a:rPr lang="es-AR" sz="1050" b="0" i="0" u="none" strike="noStrike" dirty="0">
                <a:solidFill>
                  <a:srgbClr val="000000"/>
                </a:solidFill>
                <a:effectLst/>
                <a:latin typeface="Arial" panose="020B0604020202020204" pitchFamily="34" charset="0"/>
              </a:rPr>
              <a:t> in Energy Researchhttps://doi.org/10.1145/XXXXXX. XXXXXX  </a:t>
            </a:r>
          </a:p>
          <a:p>
            <a:pPr rtl="0" fontAlgn="base">
              <a:buFont typeface="+mj-lt"/>
              <a:buAutoNum type="arabicPeriod"/>
            </a:pPr>
            <a:r>
              <a:rPr lang="es-AR" sz="1050" b="0" i="0" u="none" strike="noStrike" dirty="0">
                <a:solidFill>
                  <a:srgbClr val="000000"/>
                </a:solidFill>
                <a:effectLst/>
                <a:latin typeface="Arial" panose="020B0604020202020204" pitchFamily="34" charset="0"/>
              </a:rPr>
              <a:t>Y. Wang, W. </a:t>
            </a:r>
            <a:r>
              <a:rPr lang="es-AR" sz="1050" b="0" i="0" u="none" strike="noStrike" dirty="0" err="1">
                <a:solidFill>
                  <a:srgbClr val="000000"/>
                </a:solidFill>
                <a:effectLst/>
                <a:latin typeface="Arial" panose="020B0604020202020204" pitchFamily="34" charset="0"/>
              </a:rPr>
              <a:t>Jiang</a:t>
            </a:r>
            <a:r>
              <a:rPr lang="es-AR" sz="1050" b="0" i="0" u="none" strike="noStrike" dirty="0">
                <a:solidFill>
                  <a:srgbClr val="000000"/>
                </a:solidFill>
                <a:effectLst/>
                <a:latin typeface="Arial" panose="020B0604020202020204" pitchFamily="34" charset="0"/>
              </a:rPr>
              <a:t>, C. Wang, Q. </a:t>
            </a:r>
            <a:r>
              <a:rPr lang="es-AR" sz="1050" b="0" i="0" u="none" strike="noStrike" dirty="0" err="1">
                <a:solidFill>
                  <a:srgbClr val="000000"/>
                </a:solidFill>
                <a:effectLst/>
                <a:latin typeface="Arial" panose="020B0604020202020204" pitchFamily="34" charset="0"/>
              </a:rPr>
              <a:t>Song</a:t>
            </a:r>
            <a:r>
              <a:rPr lang="es-AR" sz="1050" b="0" i="0" u="none" strike="noStrike" dirty="0">
                <a:solidFill>
                  <a:srgbClr val="000000"/>
                </a:solidFill>
                <a:effectLst/>
                <a:latin typeface="Arial" panose="020B0604020202020204" pitchFamily="34" charset="0"/>
              </a:rPr>
              <a:t>, T. Zhang, Q. Dong, and X. Li, “, vol. 11, p. 1116465, June 2023. </a:t>
            </a:r>
          </a:p>
          <a:p>
            <a:pPr rtl="0" fontAlgn="base">
              <a:buFont typeface="+mj-lt"/>
              <a:buAutoNum type="arabicPeriod"/>
            </a:pPr>
            <a:r>
              <a:rPr lang="es-AR" sz="1050" b="0" i="0" u="none" strike="noStrike" dirty="0">
                <a:solidFill>
                  <a:srgbClr val="000000"/>
                </a:solidFill>
                <a:effectLst/>
                <a:latin typeface="Arial" panose="020B0604020202020204" pitchFamily="34" charset="0"/>
              </a:rPr>
              <a:t>K. Liu, H. Li and S. Yang, "Short-</a:t>
            </a:r>
            <a:r>
              <a:rPr lang="es-AR" sz="1050" b="0" i="0" u="none" strike="noStrike" dirty="0" err="1">
                <a:solidFill>
                  <a:srgbClr val="000000"/>
                </a:solidFill>
                <a:effectLst/>
                <a:latin typeface="Arial" panose="020B0604020202020204" pitchFamily="34" charset="0"/>
              </a:rPr>
              <a:t>Term</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Electricity</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Demand</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Forecasting</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for</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DanceSport</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Activities</a:t>
            </a:r>
            <a:r>
              <a:rPr lang="es-AR" sz="1050" b="0" i="0" u="none" strike="noStrike" dirty="0">
                <a:solidFill>
                  <a:srgbClr val="000000"/>
                </a:solidFill>
                <a:effectLst/>
                <a:latin typeface="Arial" panose="020B0604020202020204" pitchFamily="34" charset="0"/>
              </a:rPr>
              <a:t>," in IEEE Access, vol. 12, pp. 99508-99516, 2024, </a:t>
            </a:r>
            <a:r>
              <a:rPr lang="es-AR" sz="1050" b="0" i="0" u="none" strike="noStrike" dirty="0" err="1">
                <a:solidFill>
                  <a:srgbClr val="000000"/>
                </a:solidFill>
                <a:effectLst/>
                <a:latin typeface="Arial" panose="020B0604020202020204" pitchFamily="34" charset="0"/>
              </a:rPr>
              <a:t>doi</a:t>
            </a:r>
            <a:r>
              <a:rPr lang="es-AR" sz="1050" b="0" i="0" u="none" strike="noStrike" dirty="0">
                <a:solidFill>
                  <a:srgbClr val="000000"/>
                </a:solidFill>
                <a:effectLst/>
                <a:latin typeface="Arial" panose="020B0604020202020204" pitchFamily="34" charset="0"/>
              </a:rPr>
              <a:t>: 10.1109/ACCESS.2024.3424688. </a:t>
            </a:r>
            <a:r>
              <a:rPr lang="es-AR" sz="1050" b="0" i="0" u="none" strike="noStrike" dirty="0" err="1">
                <a:solidFill>
                  <a:srgbClr val="000000"/>
                </a:solidFill>
                <a:effectLst/>
                <a:latin typeface="Arial" panose="020B0604020202020204" pitchFamily="34" charset="0"/>
              </a:rPr>
              <a:t>keywords</a:t>
            </a:r>
            <a:r>
              <a:rPr lang="es-AR" sz="1050" b="0" i="0" u="none" strike="noStrike" dirty="0">
                <a:solidFill>
                  <a:srgbClr val="000000"/>
                </a:solidFill>
                <a:effectLst/>
                <a:latin typeface="Arial" panose="020B0604020202020204" pitchFamily="34" charset="0"/>
              </a:rPr>
              <a:t>: {Predictive </a:t>
            </a:r>
            <a:r>
              <a:rPr lang="es-AR" sz="1050" b="0" i="0" u="none" strike="noStrike" dirty="0" err="1">
                <a:solidFill>
                  <a:srgbClr val="000000"/>
                </a:solidFill>
                <a:effectLst/>
                <a:latin typeface="Arial" panose="020B0604020202020204" pitchFamily="34" charset="0"/>
              </a:rPr>
              <a:t>models;Load</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modeling;Feature</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extraction;Transformers;Graph</a:t>
            </a:r>
            <a:r>
              <a:rPr lang="es-AR" sz="1050" b="0" i="0" u="none" strike="noStrike" dirty="0">
                <a:solidFill>
                  <a:srgbClr val="000000"/>
                </a:solidFill>
                <a:effectLst/>
                <a:latin typeface="Arial" panose="020B0604020202020204" pitchFamily="34" charset="0"/>
              </a:rPr>
              <a:t> neural </a:t>
            </a:r>
            <a:r>
              <a:rPr lang="es-AR" sz="1050" b="0" i="0" u="none" strike="noStrike" dirty="0" err="1">
                <a:solidFill>
                  <a:srgbClr val="000000"/>
                </a:solidFill>
                <a:effectLst/>
                <a:latin typeface="Arial" panose="020B0604020202020204" pitchFamily="34" charset="0"/>
              </a:rPr>
              <a:t>networks;Humanities;Demand</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forecasting;Electricity</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supply</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industry;Short-term</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demand</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forecasting;graph</a:t>
            </a:r>
            <a:r>
              <a:rPr lang="es-AR" sz="1050" b="0" i="0" u="none" strike="noStrike" dirty="0">
                <a:solidFill>
                  <a:srgbClr val="000000"/>
                </a:solidFill>
                <a:effectLst/>
                <a:latin typeface="Arial" panose="020B0604020202020204" pitchFamily="34" charset="0"/>
              </a:rPr>
              <a:t> neural </a:t>
            </a:r>
            <a:r>
              <a:rPr lang="es-AR" sz="1050" b="0" i="0" u="none" strike="noStrike" dirty="0" err="1">
                <a:solidFill>
                  <a:srgbClr val="000000"/>
                </a:solidFill>
                <a:effectLst/>
                <a:latin typeface="Arial" panose="020B0604020202020204" pitchFamily="34" charset="0"/>
              </a:rPr>
              <a:t>networks;DanceSport;hybrid</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fusion</a:t>
            </a:r>
            <a:r>
              <a:rPr lang="es-AR" sz="1050" b="0" i="0" u="none" strike="noStrike" dirty="0">
                <a:solidFill>
                  <a:srgbClr val="000000"/>
                </a:solidFill>
                <a:effectLst/>
                <a:latin typeface="Arial" panose="020B0604020202020204" pitchFamily="34" charset="0"/>
              </a:rPr>
              <a:t>},</a:t>
            </a:r>
          </a:p>
          <a:p>
            <a:pPr rtl="0" fontAlgn="base">
              <a:buFont typeface="+mj-lt"/>
              <a:buAutoNum type="arabicPeriod"/>
            </a:pPr>
            <a:r>
              <a:rPr lang="es-AR" sz="1050" b="0" i="0" u="none" strike="noStrike" dirty="0">
                <a:solidFill>
                  <a:srgbClr val="000000"/>
                </a:solidFill>
                <a:effectLst/>
                <a:latin typeface="Arial" panose="020B0604020202020204" pitchFamily="34" charset="0"/>
              </a:rPr>
              <a:t>D. L. Marino, K. </a:t>
            </a:r>
            <a:r>
              <a:rPr lang="es-AR" sz="1050" b="0" i="0" u="none" strike="noStrike" dirty="0" err="1">
                <a:solidFill>
                  <a:srgbClr val="000000"/>
                </a:solidFill>
                <a:effectLst/>
                <a:latin typeface="Arial" panose="020B0604020202020204" pitchFamily="34" charset="0"/>
              </a:rPr>
              <a:t>Amarasinghe</a:t>
            </a:r>
            <a:r>
              <a:rPr lang="es-AR" sz="1050" b="0" i="0" u="none" strike="noStrike" dirty="0">
                <a:solidFill>
                  <a:srgbClr val="000000"/>
                </a:solidFill>
                <a:effectLst/>
                <a:latin typeface="Arial" panose="020B0604020202020204" pitchFamily="34" charset="0"/>
              </a:rPr>
              <a:t> and M. </a:t>
            </a:r>
            <a:r>
              <a:rPr lang="es-AR" sz="1050" b="0" i="0" u="none" strike="noStrike" dirty="0" err="1">
                <a:solidFill>
                  <a:srgbClr val="000000"/>
                </a:solidFill>
                <a:effectLst/>
                <a:latin typeface="Arial" panose="020B0604020202020204" pitchFamily="34" charset="0"/>
              </a:rPr>
              <a:t>Manic</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Building</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energy</a:t>
            </a:r>
            <a:r>
              <a:rPr lang="es-AR" sz="1050" b="0" i="0" u="none" strike="noStrike" dirty="0">
                <a:solidFill>
                  <a:srgbClr val="000000"/>
                </a:solidFill>
                <a:effectLst/>
                <a:latin typeface="Arial" panose="020B0604020202020204" pitchFamily="34" charset="0"/>
              </a:rPr>
              <a:t> load </a:t>
            </a:r>
            <a:r>
              <a:rPr lang="es-AR" sz="1050" b="0" i="0" u="none" strike="noStrike" dirty="0" err="1">
                <a:solidFill>
                  <a:srgbClr val="000000"/>
                </a:solidFill>
                <a:effectLst/>
                <a:latin typeface="Arial" panose="020B0604020202020204" pitchFamily="34" charset="0"/>
              </a:rPr>
              <a:t>forecasting</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using</a:t>
            </a:r>
            <a:r>
              <a:rPr lang="es-AR" sz="1050" b="0" i="0" u="none" strike="noStrike" dirty="0">
                <a:solidFill>
                  <a:srgbClr val="000000"/>
                </a:solidFill>
                <a:effectLst/>
                <a:latin typeface="Arial" panose="020B0604020202020204" pitchFamily="34" charset="0"/>
              </a:rPr>
              <a:t> Deep Neural Networks," IECON 2016 - 42nd </a:t>
            </a:r>
            <a:r>
              <a:rPr lang="es-AR" sz="1050" b="0" i="0" u="none" strike="noStrike" dirty="0" err="1">
                <a:solidFill>
                  <a:srgbClr val="000000"/>
                </a:solidFill>
                <a:effectLst/>
                <a:latin typeface="Arial" panose="020B0604020202020204" pitchFamily="34" charset="0"/>
              </a:rPr>
              <a:t>Annual</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Conference</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of</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the</a:t>
            </a:r>
            <a:r>
              <a:rPr lang="es-AR" sz="1050" b="0" i="0" u="none" strike="noStrike" dirty="0">
                <a:solidFill>
                  <a:srgbClr val="000000"/>
                </a:solidFill>
                <a:effectLst/>
                <a:latin typeface="Arial" panose="020B0604020202020204" pitchFamily="34" charset="0"/>
              </a:rPr>
              <a:t> IEEE Industrial </a:t>
            </a:r>
            <a:r>
              <a:rPr lang="es-AR" sz="1050" b="0" i="0" u="none" strike="noStrike" dirty="0" err="1">
                <a:solidFill>
                  <a:srgbClr val="000000"/>
                </a:solidFill>
                <a:effectLst/>
                <a:latin typeface="Arial" panose="020B0604020202020204" pitchFamily="34" charset="0"/>
              </a:rPr>
              <a:t>Electronics</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Society</a:t>
            </a:r>
            <a:r>
              <a:rPr lang="es-AR" sz="1050" b="0" i="0" u="none" strike="noStrike" dirty="0">
                <a:solidFill>
                  <a:srgbClr val="000000"/>
                </a:solidFill>
                <a:effectLst/>
                <a:latin typeface="Arial" panose="020B0604020202020204" pitchFamily="34" charset="0"/>
              </a:rPr>
              <a:t>, Florence, </a:t>
            </a:r>
            <a:r>
              <a:rPr lang="es-AR" sz="1050" b="0" i="0" u="none" strike="noStrike" dirty="0" err="1">
                <a:solidFill>
                  <a:srgbClr val="000000"/>
                </a:solidFill>
                <a:effectLst/>
                <a:latin typeface="Arial" panose="020B0604020202020204" pitchFamily="34" charset="0"/>
              </a:rPr>
              <a:t>Italy</a:t>
            </a:r>
            <a:r>
              <a:rPr lang="es-AR" sz="1050" b="0" i="0" u="none" strike="noStrike" dirty="0">
                <a:solidFill>
                  <a:srgbClr val="000000"/>
                </a:solidFill>
                <a:effectLst/>
                <a:latin typeface="Arial" panose="020B0604020202020204" pitchFamily="34" charset="0"/>
              </a:rPr>
              <a:t>, 2016, pp. 7046-7051, </a:t>
            </a:r>
            <a:r>
              <a:rPr lang="es-AR" sz="1050" b="0" i="0" u="none" strike="noStrike" dirty="0" err="1">
                <a:solidFill>
                  <a:srgbClr val="000000"/>
                </a:solidFill>
                <a:effectLst/>
                <a:latin typeface="Arial" panose="020B0604020202020204" pitchFamily="34" charset="0"/>
              </a:rPr>
              <a:t>doi</a:t>
            </a:r>
            <a:r>
              <a:rPr lang="es-AR" sz="1050" b="0" i="0" u="none" strike="noStrike" dirty="0">
                <a:solidFill>
                  <a:srgbClr val="000000"/>
                </a:solidFill>
                <a:effectLst/>
                <a:latin typeface="Arial" panose="020B0604020202020204" pitchFamily="34" charset="0"/>
              </a:rPr>
              <a:t>: 10.1109/IECON.2016.7793413. </a:t>
            </a:r>
            <a:r>
              <a:rPr lang="es-AR" sz="1050" b="0" i="0" u="none" strike="noStrike" dirty="0" err="1">
                <a:solidFill>
                  <a:srgbClr val="000000"/>
                </a:solidFill>
                <a:effectLst/>
                <a:latin typeface="Arial" panose="020B0604020202020204" pitchFamily="34" charset="0"/>
              </a:rPr>
              <a:t>keywords</a:t>
            </a:r>
            <a:r>
              <a:rPr lang="es-AR" sz="1050" b="0" i="0" u="none" strike="noStrike" dirty="0">
                <a:solidFill>
                  <a:srgbClr val="000000"/>
                </a:solidFill>
                <a:effectLst/>
                <a:latin typeface="Arial" panose="020B0604020202020204" pitchFamily="34" charset="0"/>
              </a:rPr>
              <a:t>: {Load </a:t>
            </a:r>
            <a:r>
              <a:rPr lang="es-AR" sz="1050" b="0" i="0" u="none" strike="noStrike" dirty="0" err="1">
                <a:solidFill>
                  <a:srgbClr val="000000"/>
                </a:solidFill>
                <a:effectLst/>
                <a:latin typeface="Arial" panose="020B0604020202020204" pitchFamily="34" charset="0"/>
              </a:rPr>
              <a:t>forecasting;Buildings;Computer</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architecture;Load</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modeling;Standards;Predictive</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models;Logic</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gates;Deep</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Learning;Deep</a:t>
            </a:r>
            <a:r>
              <a:rPr lang="es-AR" sz="1050" b="0" i="0" u="none" strike="noStrike" dirty="0">
                <a:solidFill>
                  <a:srgbClr val="000000"/>
                </a:solidFill>
                <a:effectLst/>
                <a:latin typeface="Arial" panose="020B0604020202020204" pitchFamily="34" charset="0"/>
              </a:rPr>
              <a:t> Neural </a:t>
            </a:r>
            <a:r>
              <a:rPr lang="es-AR" sz="1050" b="0" i="0" u="none" strike="noStrike" dirty="0" err="1">
                <a:solidFill>
                  <a:srgbClr val="000000"/>
                </a:solidFill>
                <a:effectLst/>
                <a:latin typeface="Arial" panose="020B0604020202020204" pitchFamily="34" charset="0"/>
              </a:rPr>
              <a:t>Networks;Long-Short-Term</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memory;LSTM;Energy;Building</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Energy;Energy</a:t>
            </a:r>
            <a:r>
              <a:rPr lang="es-AR" sz="1050" b="0" i="0" u="none" strike="noStrike" dirty="0">
                <a:solidFill>
                  <a:srgbClr val="000000"/>
                </a:solidFill>
                <a:effectLst/>
                <a:latin typeface="Arial" panose="020B0604020202020204" pitchFamily="34" charset="0"/>
              </a:rPr>
              <a:t> Load </a:t>
            </a:r>
            <a:r>
              <a:rPr lang="es-AR" sz="1050" b="0" i="0" u="none" strike="noStrike" dirty="0" err="1">
                <a:solidFill>
                  <a:srgbClr val="000000"/>
                </a:solidFill>
                <a:effectLst/>
                <a:latin typeface="Arial" panose="020B0604020202020204" pitchFamily="34" charset="0"/>
              </a:rPr>
              <a:t>forecasting</a:t>
            </a:r>
            <a:r>
              <a:rPr lang="es-AR" sz="1050" b="0" i="0" u="none" strike="noStrike" dirty="0">
                <a:solidFill>
                  <a:srgbClr val="000000"/>
                </a:solidFill>
                <a:effectLst/>
                <a:latin typeface="Arial" panose="020B0604020202020204" pitchFamily="34" charset="0"/>
              </a:rPr>
              <a:t>},</a:t>
            </a:r>
          </a:p>
          <a:p>
            <a:pPr rtl="0" fontAlgn="base">
              <a:buFont typeface="+mj-lt"/>
              <a:buAutoNum type="arabicPeriod"/>
            </a:pPr>
            <a:r>
              <a:rPr lang="es-AR" sz="1050" b="0" i="0" u="sng" strike="noStrike" dirty="0">
                <a:solidFill>
                  <a:srgbClr val="1155CC"/>
                </a:solidFill>
                <a:effectLst/>
                <a:latin typeface="Arial" panose="020B0604020202020204" pitchFamily="34" charset="0"/>
                <a:hlinkClick r:id="rId7"/>
              </a:rPr>
              <a:t>arXiv:2501.19234</a:t>
            </a:r>
            <a:r>
              <a:rPr lang="es-AR" sz="1050" b="0" i="0" u="none" strike="noStrike" dirty="0">
                <a:solidFill>
                  <a:srgbClr val="000000"/>
                </a:solidFill>
                <a:effectLst/>
                <a:latin typeface="Arial" panose="020B0604020202020204" pitchFamily="34" charset="0"/>
              </a:rPr>
              <a:t> </a:t>
            </a:r>
          </a:p>
          <a:p>
            <a:pPr rtl="0" fontAlgn="base">
              <a:buFont typeface="+mj-lt"/>
              <a:buAutoNum type="arabicPeriod"/>
            </a:pPr>
            <a:r>
              <a:rPr lang="es-AR" sz="1050" b="0" i="0" u="none" strike="noStrike" dirty="0" err="1">
                <a:solidFill>
                  <a:srgbClr val="000000"/>
                </a:solidFill>
                <a:effectLst/>
                <a:latin typeface="Arial" panose="020B0604020202020204" pitchFamily="34" charset="0"/>
              </a:rPr>
              <a:t>Aleksey</a:t>
            </a:r>
            <a:r>
              <a:rPr lang="es-AR" sz="1050" b="0" i="0" u="none" strike="noStrike" dirty="0">
                <a:solidFill>
                  <a:srgbClr val="000000"/>
                </a:solidFill>
                <a:effectLst/>
                <a:latin typeface="Arial" panose="020B0604020202020204" pitchFamily="34" charset="0"/>
              </a:rPr>
              <a:t> V. </a:t>
            </a:r>
            <a:r>
              <a:rPr lang="es-AR" sz="1050" b="0" i="0" u="none" strike="noStrike" dirty="0" err="1">
                <a:solidFill>
                  <a:srgbClr val="000000"/>
                </a:solidFill>
                <a:effectLst/>
                <a:latin typeface="Arial" panose="020B0604020202020204" pitchFamily="34" charset="0"/>
              </a:rPr>
              <a:t>Kychkin</a:t>
            </a:r>
            <a:r>
              <a:rPr lang="es-AR" sz="1050" b="0" i="0" u="none" strike="noStrike" dirty="0">
                <a:solidFill>
                  <a:srgbClr val="000000"/>
                </a:solidFill>
                <a:effectLst/>
                <a:latin typeface="Arial" panose="020B0604020202020204" pitchFamily="34" charset="0"/>
              </a:rPr>
              <a:t>, Georgios C. </a:t>
            </a:r>
            <a:r>
              <a:rPr lang="es-AR" sz="1050" b="0" i="0" u="none" strike="noStrike" dirty="0" err="1">
                <a:solidFill>
                  <a:srgbClr val="000000"/>
                </a:solidFill>
                <a:effectLst/>
                <a:latin typeface="Arial" panose="020B0604020202020204" pitchFamily="34" charset="0"/>
              </a:rPr>
              <a:t>Chasparis</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Feature</a:t>
            </a:r>
            <a:r>
              <a:rPr lang="es-AR" sz="1050" b="0" i="0" u="none" strike="noStrike" dirty="0">
                <a:solidFill>
                  <a:srgbClr val="000000"/>
                </a:solidFill>
                <a:effectLst/>
                <a:latin typeface="Arial" panose="020B0604020202020204" pitchFamily="34" charset="0"/>
              </a:rPr>
              <a:t> and </a:t>
            </a:r>
            <a:r>
              <a:rPr lang="es-AR" sz="1050" b="0" i="0" u="none" strike="noStrike" dirty="0" err="1">
                <a:solidFill>
                  <a:srgbClr val="000000"/>
                </a:solidFill>
                <a:effectLst/>
                <a:latin typeface="Arial" panose="020B0604020202020204" pitchFamily="34" charset="0"/>
              </a:rPr>
              <a:t>model</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selection</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for</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day-ahead</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electricity</a:t>
            </a:r>
            <a:r>
              <a:rPr lang="es-AR" sz="1050" b="0" i="0" u="none" strike="noStrike" dirty="0">
                <a:solidFill>
                  <a:srgbClr val="000000"/>
                </a:solidFill>
                <a:effectLst/>
                <a:latin typeface="Arial" panose="020B0604020202020204" pitchFamily="34" charset="0"/>
              </a:rPr>
              <a:t>-load </a:t>
            </a:r>
            <a:r>
              <a:rPr lang="es-AR" sz="1050" b="0" i="0" u="none" strike="noStrike" dirty="0" err="1">
                <a:solidFill>
                  <a:srgbClr val="000000"/>
                </a:solidFill>
                <a:effectLst/>
                <a:latin typeface="Arial" panose="020B0604020202020204" pitchFamily="34" charset="0"/>
              </a:rPr>
              <a:t>forecasting</a:t>
            </a:r>
            <a:r>
              <a:rPr lang="es-AR" sz="1050" b="0" i="0" u="none" strike="noStrike" dirty="0">
                <a:solidFill>
                  <a:srgbClr val="000000"/>
                </a:solidFill>
                <a:effectLst/>
                <a:latin typeface="Arial" panose="020B0604020202020204" pitchFamily="34" charset="0"/>
              </a:rPr>
              <a:t> in </a:t>
            </a:r>
            <a:r>
              <a:rPr lang="es-AR" sz="1050" b="0" i="0" u="none" strike="noStrike" dirty="0" err="1">
                <a:solidFill>
                  <a:srgbClr val="000000"/>
                </a:solidFill>
                <a:effectLst/>
                <a:latin typeface="Arial" panose="020B0604020202020204" pitchFamily="34" charset="0"/>
              </a:rPr>
              <a:t>residential</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buildings</a:t>
            </a:r>
            <a:r>
              <a:rPr lang="es-AR" sz="1050" b="0" i="0" u="none" strike="noStrike" dirty="0">
                <a:solidFill>
                  <a:srgbClr val="000000"/>
                </a:solidFill>
                <a:effectLst/>
                <a:latin typeface="Arial" panose="020B0604020202020204" pitchFamily="34" charset="0"/>
              </a:rPr>
              <a:t>, Energy and </a:t>
            </a:r>
            <a:r>
              <a:rPr lang="es-AR" sz="1050" b="0" i="0" u="none" strike="noStrike" dirty="0" err="1">
                <a:solidFill>
                  <a:srgbClr val="000000"/>
                </a:solidFill>
                <a:effectLst/>
                <a:latin typeface="Arial" panose="020B0604020202020204" pitchFamily="34" charset="0"/>
              </a:rPr>
              <a:t>Buildings</a:t>
            </a:r>
            <a:r>
              <a:rPr lang="es-AR" sz="1050" b="0" i="0" u="none" strike="noStrike" dirty="0">
                <a:solidFill>
                  <a:srgbClr val="000000"/>
                </a:solidFill>
                <a:effectLst/>
                <a:latin typeface="Arial" panose="020B0604020202020204" pitchFamily="34" charset="0"/>
              </a:rPr>
              <a:t>, </a:t>
            </a:r>
            <a:r>
              <a:rPr lang="es-AR" sz="1050" b="0" i="0" u="none" strike="noStrike" dirty="0" err="1">
                <a:solidFill>
                  <a:srgbClr val="000000"/>
                </a:solidFill>
                <a:effectLst/>
                <a:latin typeface="Arial" panose="020B0604020202020204" pitchFamily="34" charset="0"/>
              </a:rPr>
              <a:t>Volume</a:t>
            </a:r>
            <a:r>
              <a:rPr lang="es-AR" sz="1050" b="0" i="0" u="none" strike="noStrike" dirty="0">
                <a:solidFill>
                  <a:srgbClr val="000000"/>
                </a:solidFill>
                <a:effectLst/>
                <a:latin typeface="Arial" panose="020B0604020202020204" pitchFamily="34" charset="0"/>
              </a:rPr>
              <a:t> 249, 2021, 111200, ISSN 0378-7788, </a:t>
            </a:r>
            <a:r>
              <a:rPr lang="es-AR" sz="1050" b="0" i="0" u="sng" strike="noStrike" dirty="0">
                <a:solidFill>
                  <a:srgbClr val="1155CC"/>
                </a:solidFill>
                <a:effectLst/>
                <a:latin typeface="Arial" panose="020B0604020202020204" pitchFamily="34" charset="0"/>
                <a:hlinkClick r:id="rId8"/>
              </a:rPr>
              <a:t>https://doi.org/10.1016/j.enbuild.2021.111200</a:t>
            </a:r>
            <a:r>
              <a:rPr lang="es-AR" sz="1050" b="0" i="0" u="none" strike="noStrike" dirty="0">
                <a:solidFill>
                  <a:srgbClr val="000000"/>
                </a:solidFill>
                <a:effectLst/>
                <a:latin typeface="Arial" panose="020B0604020202020204" pitchFamily="34" charset="0"/>
              </a:rPr>
              <a:t>. (https://www.sciencedirect.com/science/article/pii/S0378778821004849)</a:t>
            </a:r>
          </a:p>
        </p:txBody>
      </p:sp>
    </p:spTree>
    <p:extLst>
      <p:ext uri="{BB962C8B-B14F-4D97-AF65-F5344CB8AC3E}">
        <p14:creationId xmlns:p14="http://schemas.microsoft.com/office/powerpoint/2010/main" val="3714915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D4C60C-C352-4412-A4CA-3AB960E9264A}"/>
              </a:ext>
            </a:extLst>
          </p:cNvPr>
          <p:cNvSpPr>
            <a:spLocks noGrp="1"/>
          </p:cNvSpPr>
          <p:nvPr>
            <p:ph type="title"/>
          </p:nvPr>
        </p:nvSpPr>
        <p:spPr>
          <a:xfrm>
            <a:off x="0" y="0"/>
            <a:ext cx="10515600" cy="1325563"/>
          </a:xfrm>
        </p:spPr>
        <p:txBody>
          <a:bodyPr/>
          <a:lstStyle/>
          <a:p>
            <a:r>
              <a:rPr lang="es-ES" dirty="0"/>
              <a:t>Seq2Seq </a:t>
            </a:r>
            <a:endParaRPr lang="es-AR" dirty="0"/>
          </a:p>
        </p:txBody>
      </p:sp>
      <p:pic>
        <p:nvPicPr>
          <p:cNvPr id="6" name="Picture 5">
            <a:extLst>
              <a:ext uri="{FF2B5EF4-FFF2-40B4-BE49-F238E27FC236}">
                <a16:creationId xmlns:a16="http://schemas.microsoft.com/office/drawing/2014/main" id="{BF9D56E3-492A-771E-7985-E34214C44FC4}"/>
              </a:ext>
            </a:extLst>
          </p:cNvPr>
          <p:cNvPicPr>
            <a:picLocks noChangeAspect="1"/>
          </p:cNvPicPr>
          <p:nvPr/>
        </p:nvPicPr>
        <p:blipFill>
          <a:blip r:embed="rId2"/>
          <a:stretch>
            <a:fillRect/>
          </a:stretch>
        </p:blipFill>
        <p:spPr>
          <a:xfrm>
            <a:off x="237307" y="1446139"/>
            <a:ext cx="5858693" cy="4201111"/>
          </a:xfrm>
          <a:prstGeom prst="rect">
            <a:avLst/>
          </a:prstGeom>
        </p:spPr>
      </p:pic>
      <p:pic>
        <p:nvPicPr>
          <p:cNvPr id="8" name="Picture 7">
            <a:extLst>
              <a:ext uri="{FF2B5EF4-FFF2-40B4-BE49-F238E27FC236}">
                <a16:creationId xmlns:a16="http://schemas.microsoft.com/office/drawing/2014/main" id="{C5F8ADF9-7B25-AACB-4C48-222118034CFA}"/>
              </a:ext>
            </a:extLst>
          </p:cNvPr>
          <p:cNvPicPr>
            <a:picLocks noChangeAspect="1"/>
          </p:cNvPicPr>
          <p:nvPr/>
        </p:nvPicPr>
        <p:blipFill>
          <a:blip r:embed="rId3"/>
          <a:stretch>
            <a:fillRect/>
          </a:stretch>
        </p:blipFill>
        <p:spPr>
          <a:xfrm>
            <a:off x="6096000" y="1446139"/>
            <a:ext cx="5725324" cy="4458322"/>
          </a:xfrm>
          <a:prstGeom prst="rect">
            <a:avLst/>
          </a:prstGeom>
        </p:spPr>
      </p:pic>
    </p:spTree>
    <p:extLst>
      <p:ext uri="{BB962C8B-B14F-4D97-AF65-F5344CB8AC3E}">
        <p14:creationId xmlns:p14="http://schemas.microsoft.com/office/powerpoint/2010/main" val="1434201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002690-24E4-C3D3-4528-09B8E2C6F4E4}"/>
              </a:ext>
            </a:extLst>
          </p:cNvPr>
          <p:cNvSpPr txBox="1"/>
          <p:nvPr/>
        </p:nvSpPr>
        <p:spPr>
          <a:xfrm>
            <a:off x="441356" y="319031"/>
            <a:ext cx="9961075" cy="4748095"/>
          </a:xfrm>
          <a:prstGeom prst="rect">
            <a:avLst/>
          </a:prstGeom>
          <a:noFill/>
        </p:spPr>
        <p:txBody>
          <a:bodyPr wrap="square">
            <a:spAutoFit/>
          </a:bodyPr>
          <a:lstStyle/>
          <a:p>
            <a:pPr>
              <a:lnSpc>
                <a:spcPct val="107000"/>
              </a:lnSpc>
              <a:spcAft>
                <a:spcPts val="800"/>
              </a:spcAft>
              <a:buNone/>
            </a:pPr>
            <a:r>
              <a:rPr lang="en-US" b="1" dirty="0">
                <a:effectLst/>
                <a:latin typeface="Calibri" panose="020F0502020204030204" pitchFamily="34" charset="0"/>
                <a:ea typeface="Calibri" panose="020F0502020204030204" pitchFamily="34" charset="0"/>
                <a:cs typeface="Times New Roman" panose="02020603050405020304" pitchFamily="18" charset="0"/>
              </a:rPr>
              <a:t>An electricity load forecasting model based on multilayer dilated LSTM network and attention mechanism </a:t>
            </a:r>
          </a:p>
          <a:p>
            <a:pPr>
              <a:lnSpc>
                <a:spcPct val="107000"/>
              </a:lnSpc>
              <a:spcAft>
                <a:spcPts val="800"/>
              </a:spcAft>
              <a:buNone/>
            </a:pPr>
            <a:r>
              <a:rPr lang="en-US" sz="1400" dirty="0">
                <a:effectLst/>
                <a:latin typeface="Calibri" panose="020F0502020204030204" pitchFamily="34" charset="0"/>
                <a:ea typeface="Calibri" panose="020F0502020204030204" pitchFamily="34" charset="0"/>
                <a:cs typeface="Calibri" panose="020F0502020204030204" pitchFamily="34" charset="0"/>
              </a:rPr>
              <a:t>“Generally speaking, for series with orders of magnitude less than 100, LSTM networks can perform the task of serial forecasting relatively well. Beyond this limit, the forecasting accuracy of the LSTM network will be decreasing. Secondly, in serial forecasting the input and output dimensions are often unequal, which requires the use of Seq2Seq models to map them. One of the two: in serial forecasting the input and output dimensions are often unequal, which requires the use of Seq2Seq model to map them. However, Seq2Seq has the generation of context vectors, which will lose the series information extracted by the Encoder layer to some extent, making the forecasting accuracy lower.”</a:t>
            </a:r>
            <a:endParaRPr lang="es-A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endParaRPr lang="es-A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US" sz="1400" b="1" dirty="0">
                <a:effectLst/>
                <a:latin typeface="Calibri" panose="020F0502020204030204" pitchFamily="34" charset="0"/>
                <a:ea typeface="Calibri" panose="020F0502020204030204" pitchFamily="34" charset="0"/>
                <a:cs typeface="Times New Roman" panose="02020603050405020304" pitchFamily="18" charset="0"/>
              </a:rPr>
              <a:t>Proposed Solutions: </a:t>
            </a:r>
            <a:endParaRPr lang="es-A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(1) We used a multilayer extended LSTM network instead of traditional LSTM to extend the length of the historical series in load forecasting. </a:t>
            </a:r>
            <a:endParaRPr lang="es-A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(2) In order to improve the accuracy of load forecasting, a new model has been established. This model uses a multilayer dilated LSTM structure as Encoder layer to extract long series information under the Seq2Seq framework, introduces attention mechanism to focus on key information, and finally LSTM are employed to decode the context vectors. </a:t>
            </a:r>
            <a:endParaRPr lang="es-A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US" sz="1400" dirty="0">
                <a:effectLst/>
                <a:latin typeface="Calibri" panose="020F0502020204030204" pitchFamily="34" charset="0"/>
                <a:ea typeface="Calibri" panose="020F0502020204030204" pitchFamily="34" charset="0"/>
                <a:cs typeface="Times New Roman" panose="02020603050405020304" pitchFamily="18" charset="0"/>
              </a:rPr>
              <a:t>(3) Experiments have been conducted on two real load datasets in different regions, and the results show that the proposed model has a higher forecasting accuracy compared to the benchmark methods.</a:t>
            </a:r>
            <a:endParaRPr lang="es-AR"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8742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A231FF-D81A-69DB-BF66-6A81B972F82A}"/>
              </a:ext>
            </a:extLst>
          </p:cNvPr>
          <p:cNvSpPr txBox="1"/>
          <p:nvPr/>
        </p:nvSpPr>
        <p:spPr>
          <a:xfrm>
            <a:off x="196913" y="148075"/>
            <a:ext cx="9300172" cy="5937395"/>
          </a:xfrm>
          <a:prstGeom prst="rect">
            <a:avLst/>
          </a:prstGeom>
          <a:noFill/>
        </p:spPr>
        <p:txBody>
          <a:bodyPr wrap="square">
            <a:spAutoFit/>
          </a:bodyPr>
          <a:lstStyle/>
          <a:p>
            <a:pPr>
              <a:lnSpc>
                <a:spcPct val="107000"/>
              </a:lnSpc>
              <a:spcAft>
                <a:spcPts val="800"/>
              </a:spcAft>
              <a:buNone/>
            </a:pPr>
            <a:r>
              <a:rPr lang="en-GB" b="1" dirty="0">
                <a:effectLst/>
                <a:latin typeface="Calibri" panose="020F0502020204030204" pitchFamily="34" charset="0"/>
                <a:ea typeface="Calibri" panose="020F0502020204030204" pitchFamily="34" charset="0"/>
                <a:cs typeface="Times New Roman" panose="02020603050405020304" pitchFamily="18" charset="0"/>
              </a:rPr>
              <a:t>Building Energy Load Forecasting using Deep Neural Networks </a:t>
            </a:r>
          </a:p>
          <a:p>
            <a:pPr>
              <a:lnSpc>
                <a:spcPct val="107000"/>
              </a:lnSpc>
              <a:spcAft>
                <a:spcPts val="800"/>
              </a:spcAft>
              <a:buNone/>
            </a:pPr>
            <a:r>
              <a:rPr lang="en-GB" sz="1400" dirty="0">
                <a:effectLst/>
                <a:latin typeface="Calibri" panose="020F0502020204030204" pitchFamily="34" charset="0"/>
                <a:ea typeface="Calibri" panose="020F0502020204030204" pitchFamily="34" charset="0"/>
                <a:cs typeface="Times New Roman" panose="02020603050405020304" pitchFamily="18" charset="0"/>
              </a:rPr>
              <a:t>“The main advantage of this architecture is that it allows inputs of arbitrary length. I.e. an arbitrary number of available load measurements of previous time steps can be used as inputs, to predict the load for an arbitrary number of future time steps.”</a:t>
            </a:r>
            <a:endParaRPr lang="es-A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GB" sz="1400" dirty="0">
                <a:effectLst/>
                <a:latin typeface="Calibri" panose="020F0502020204030204" pitchFamily="34" charset="0"/>
                <a:ea typeface="Calibri" panose="020F0502020204030204" pitchFamily="34" charset="0"/>
                <a:cs typeface="Times New Roman" panose="02020603050405020304" pitchFamily="18" charset="0"/>
              </a:rPr>
              <a:t> </a:t>
            </a:r>
            <a:endParaRPr lang="es-A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GB" sz="1400" b="1" dirty="0">
                <a:effectLst/>
                <a:latin typeface="Calibri" panose="020F0502020204030204" pitchFamily="34" charset="0"/>
                <a:ea typeface="Calibri" panose="020F0502020204030204" pitchFamily="34" charset="0"/>
                <a:cs typeface="Times New Roman" panose="02020603050405020304" pitchFamily="18" charset="0"/>
              </a:rPr>
              <a:t>Problem</a:t>
            </a:r>
            <a:endParaRPr lang="es-A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GB" sz="1400" dirty="0">
                <a:effectLst/>
                <a:latin typeface="Calibri" panose="020F0502020204030204" pitchFamily="34" charset="0"/>
                <a:ea typeface="Calibri" panose="020F0502020204030204" pitchFamily="34" charset="0"/>
                <a:cs typeface="Times New Roman" panose="02020603050405020304" pitchFamily="18" charset="0"/>
              </a:rPr>
              <a:t>“For the first 60 hours, the actual load measurements on previous time steps were used as inputs to perform the prediction. Starting at hour 60, the predictions were introduced as inputs to generate a forecast for the next 60 hours. The figure shows how the model is incapable of providing accurate forecast for the last 60 hours, even with the forecast for one-time step ahead being very accurate. It can be assumed that the reasons behind this behaviour is that predicting the next step can be achieved with low error by simply bypassing the input from the current step straight to the output, this is because consequent measurements are very similar (when using one-minute resolution data). Therefore, if the network predicts that the load for the next time step is the same that the load on the current time. Thus, the neural network is learning a naïve mapping, where it generates an output equal to the input”</a:t>
            </a:r>
            <a:endParaRPr lang="es-A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GB" sz="1400" dirty="0">
                <a:effectLst/>
                <a:latin typeface="Calibri" panose="020F0502020204030204" pitchFamily="34" charset="0"/>
                <a:ea typeface="Calibri" panose="020F0502020204030204" pitchFamily="34" charset="0"/>
                <a:cs typeface="Times New Roman" panose="02020603050405020304" pitchFamily="18" charset="0"/>
              </a:rPr>
              <a:t> </a:t>
            </a:r>
            <a:endParaRPr lang="es-A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GB" sz="1400" b="1" dirty="0">
                <a:effectLst/>
                <a:latin typeface="Calibri" panose="020F0502020204030204" pitchFamily="34" charset="0"/>
                <a:ea typeface="Calibri" panose="020F0502020204030204" pitchFamily="34" charset="0"/>
                <a:cs typeface="Times New Roman" panose="02020603050405020304" pitchFamily="18" charset="0"/>
              </a:rPr>
              <a:t>Proposed solution:</a:t>
            </a:r>
            <a:endParaRPr lang="es-AR"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GB" sz="1400" dirty="0">
                <a:effectLst/>
                <a:latin typeface="Calibri" panose="020F0502020204030204" pitchFamily="34" charset="0"/>
                <a:ea typeface="Calibri" panose="020F0502020204030204" pitchFamily="34" charset="0"/>
                <a:cs typeface="Times New Roman" panose="02020603050405020304" pitchFamily="18" charset="0"/>
              </a:rPr>
              <a:t>“Two approaches were investigated to solve the aforementioned problem. First was to introduce measurements from further in the past as inputs, for example 5 steps back, as opposed to inputting the load from the previous time step. This was done so that the input and output would different enough for the network to be able to learn a useful representation of the data. It can be seen that the architecture provides an estimation that follows the general trend of the future load. This method produced accurate results when used with hourly data, but failed to perform well with one-minute resolution data. Given that a delay of the input was not sufficient to provide a useful model for one-minute time steps, the second approach that was tested was to experiment with a S2S, LSTM-based architecture.”</a:t>
            </a:r>
            <a:endParaRPr lang="es-AR"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5943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088CD5-DE21-4BBB-AEFB-24F063AB44D7}"/>
              </a:ext>
            </a:extLst>
          </p:cNvPr>
          <p:cNvSpPr>
            <a:spLocks noGrp="1"/>
          </p:cNvSpPr>
          <p:nvPr>
            <p:ph type="ctrTitle"/>
          </p:nvPr>
        </p:nvSpPr>
        <p:spPr>
          <a:xfrm>
            <a:off x="0" y="0"/>
            <a:ext cx="3205113" cy="1143835"/>
          </a:xfrm>
        </p:spPr>
        <p:txBody>
          <a:bodyPr>
            <a:normAutofit/>
          </a:bodyPr>
          <a:lstStyle/>
          <a:p>
            <a:r>
              <a:rPr lang="es-ES" sz="4400" dirty="0"/>
              <a:t>LSTM</a:t>
            </a:r>
            <a:endParaRPr lang="es-AR" sz="4400" dirty="0"/>
          </a:p>
        </p:txBody>
      </p:sp>
      <p:pic>
        <p:nvPicPr>
          <p:cNvPr id="4" name="Imagen 3">
            <a:extLst>
              <a:ext uri="{FF2B5EF4-FFF2-40B4-BE49-F238E27FC236}">
                <a16:creationId xmlns:a16="http://schemas.microsoft.com/office/drawing/2014/main" id="{B77721A2-C03D-4AD2-A664-E94478DF650E}"/>
              </a:ext>
            </a:extLst>
          </p:cNvPr>
          <p:cNvPicPr/>
          <p:nvPr/>
        </p:nvPicPr>
        <p:blipFill>
          <a:blip r:embed="rId2"/>
          <a:stretch>
            <a:fillRect/>
          </a:stretch>
        </p:blipFill>
        <p:spPr>
          <a:xfrm>
            <a:off x="2486699" y="1255117"/>
            <a:ext cx="7218601" cy="4347766"/>
          </a:xfrm>
          <a:prstGeom prst="rect">
            <a:avLst/>
          </a:prstGeom>
        </p:spPr>
      </p:pic>
    </p:spTree>
    <p:extLst>
      <p:ext uri="{BB962C8B-B14F-4D97-AF65-F5344CB8AC3E}">
        <p14:creationId xmlns:p14="http://schemas.microsoft.com/office/powerpoint/2010/main" val="734025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E5F2CA-EA62-49F9-ADF1-5B863D4EC72A}"/>
              </a:ext>
            </a:extLst>
          </p:cNvPr>
          <p:cNvSpPr>
            <a:spLocks noGrp="1"/>
          </p:cNvSpPr>
          <p:nvPr>
            <p:ph type="title"/>
          </p:nvPr>
        </p:nvSpPr>
        <p:spPr>
          <a:xfrm>
            <a:off x="0" y="11112"/>
            <a:ext cx="10515600" cy="1325563"/>
          </a:xfrm>
        </p:spPr>
        <p:txBody>
          <a:bodyPr/>
          <a:lstStyle/>
          <a:p>
            <a:r>
              <a:rPr lang="es-ES" dirty="0"/>
              <a:t>LSTM </a:t>
            </a:r>
            <a:r>
              <a:rPr lang="es-ES" dirty="0" err="1"/>
              <a:t>Unrolled</a:t>
            </a:r>
            <a:endParaRPr lang="es-AR" dirty="0"/>
          </a:p>
        </p:txBody>
      </p:sp>
      <p:pic>
        <p:nvPicPr>
          <p:cNvPr id="1026" name="Picture 2">
            <a:extLst>
              <a:ext uri="{FF2B5EF4-FFF2-40B4-BE49-F238E27FC236}">
                <a16:creationId xmlns:a16="http://schemas.microsoft.com/office/drawing/2014/main" id="{1892EC62-C7D4-4AB2-8096-5320383DAD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36675"/>
            <a:ext cx="12192000" cy="418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279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5C0345-CEC7-475B-8EA2-92BDC0441BB1}"/>
              </a:ext>
            </a:extLst>
          </p:cNvPr>
          <p:cNvSpPr>
            <a:spLocks noGrp="1"/>
          </p:cNvSpPr>
          <p:nvPr>
            <p:ph type="title"/>
          </p:nvPr>
        </p:nvSpPr>
        <p:spPr>
          <a:xfrm>
            <a:off x="0" y="0"/>
            <a:ext cx="10515600" cy="1325563"/>
          </a:xfrm>
        </p:spPr>
        <p:txBody>
          <a:bodyPr/>
          <a:lstStyle/>
          <a:p>
            <a:r>
              <a:rPr lang="es-ES" dirty="0"/>
              <a:t>LSTM en </a:t>
            </a:r>
            <a:r>
              <a:rPr lang="es-ES" dirty="0" err="1"/>
              <a:t>pytorch</a:t>
            </a:r>
            <a:endParaRPr lang="es-AR" dirty="0"/>
          </a:p>
        </p:txBody>
      </p:sp>
      <p:pic>
        <p:nvPicPr>
          <p:cNvPr id="4" name="Picture 2" descr="A diagram of a machine&#10;&#10;AI-generated content may be incorrect.">
            <a:extLst>
              <a:ext uri="{FF2B5EF4-FFF2-40B4-BE49-F238E27FC236}">
                <a16:creationId xmlns:a16="http://schemas.microsoft.com/office/drawing/2014/main" id="{EEB5AD49-36CC-47C7-A4B3-047A7AFA7D3B}"/>
              </a:ext>
            </a:extLst>
          </p:cNvPr>
          <p:cNvPicPr/>
          <p:nvPr/>
        </p:nvPicPr>
        <p:blipFill>
          <a:blip r:embed="rId2">
            <a:extLst>
              <a:ext uri="{28A0092B-C50C-407E-A947-70E740481C1C}">
                <a14:useLocalDpi xmlns:a14="http://schemas.microsoft.com/office/drawing/2010/main" val="0"/>
              </a:ext>
            </a:extLst>
          </a:blip>
          <a:stretch>
            <a:fillRect/>
          </a:stretch>
        </p:blipFill>
        <p:spPr>
          <a:xfrm>
            <a:off x="6464379" y="1325563"/>
            <a:ext cx="5400040" cy="4623435"/>
          </a:xfrm>
          <a:prstGeom prst="rect">
            <a:avLst/>
          </a:prstGeom>
        </p:spPr>
      </p:pic>
      <p:sp>
        <p:nvSpPr>
          <p:cNvPr id="8" name="CuadroTexto 7">
            <a:extLst>
              <a:ext uri="{FF2B5EF4-FFF2-40B4-BE49-F238E27FC236}">
                <a16:creationId xmlns:a16="http://schemas.microsoft.com/office/drawing/2014/main" id="{B489713B-AC83-4FEF-B313-5CED847B7953}"/>
              </a:ext>
            </a:extLst>
          </p:cNvPr>
          <p:cNvSpPr txBox="1"/>
          <p:nvPr/>
        </p:nvSpPr>
        <p:spPr>
          <a:xfrm>
            <a:off x="327582" y="1325563"/>
            <a:ext cx="5667866" cy="4958537"/>
          </a:xfrm>
          <a:prstGeom prst="rect">
            <a:avLst/>
          </a:prstGeom>
          <a:noFill/>
        </p:spPr>
        <p:txBody>
          <a:bodyPr wrap="square">
            <a:spAutoFit/>
          </a:bodyPr>
          <a:lstStyle/>
          <a:p>
            <a:pPr>
              <a:lnSpc>
                <a:spcPct val="107000"/>
              </a:lnSpc>
              <a:spcAft>
                <a:spcPts val="800"/>
              </a:spcAft>
            </a:pPr>
            <a:r>
              <a:rPr lang="en-GB" b="1" dirty="0">
                <a:effectLst/>
                <a:latin typeface="Calibri" panose="020F0502020204030204" pitchFamily="34" charset="0"/>
                <a:ea typeface="Calibri" panose="020F0502020204030204" pitchFamily="34" charset="0"/>
                <a:cs typeface="Times New Roman" panose="02020603050405020304" pitchFamily="18" charset="0"/>
              </a:rPr>
              <a:t>Parameters </a:t>
            </a:r>
            <a:endParaRPr lang="es-A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600" b="1" dirty="0" err="1">
                <a:effectLst/>
                <a:latin typeface="Calibri" panose="020F0502020204030204" pitchFamily="34" charset="0"/>
                <a:ea typeface="Calibri" panose="020F0502020204030204" pitchFamily="34" charset="0"/>
                <a:cs typeface="Times New Roman" panose="02020603050405020304" pitchFamily="18" charset="0"/>
              </a:rPr>
              <a:t>input_size</a:t>
            </a:r>
            <a:r>
              <a:rPr lang="en-GB" sz="1600" dirty="0">
                <a:effectLst/>
                <a:latin typeface="Calibri" panose="020F0502020204030204" pitchFamily="34" charset="0"/>
                <a:ea typeface="Calibri" panose="020F0502020204030204" pitchFamily="34" charset="0"/>
                <a:cs typeface="Times New Roman" panose="02020603050405020304" pitchFamily="18" charset="0"/>
              </a:rPr>
              <a:t> – the number of expected features in the input x</a:t>
            </a:r>
            <a:endParaRPr lang="es-A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600" b="1" dirty="0" err="1">
                <a:effectLst/>
                <a:latin typeface="Calibri" panose="020F0502020204030204" pitchFamily="34" charset="0"/>
                <a:ea typeface="Calibri" panose="020F0502020204030204" pitchFamily="34" charset="0"/>
                <a:cs typeface="Times New Roman" panose="02020603050405020304" pitchFamily="18" charset="0"/>
              </a:rPr>
              <a:t>hidden_size</a:t>
            </a:r>
            <a:r>
              <a:rPr lang="en-GB" sz="1600" dirty="0">
                <a:effectLst/>
                <a:latin typeface="Calibri" panose="020F0502020204030204" pitchFamily="34" charset="0"/>
                <a:ea typeface="Calibri" panose="020F0502020204030204" pitchFamily="34" charset="0"/>
                <a:cs typeface="Times New Roman" panose="02020603050405020304" pitchFamily="18" charset="0"/>
              </a:rPr>
              <a:t> – The number of features in the hidden state h</a:t>
            </a:r>
            <a:endParaRPr lang="es-A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600" b="1" dirty="0" err="1">
                <a:effectLst/>
                <a:latin typeface="Calibri" panose="020F0502020204030204" pitchFamily="34" charset="0"/>
                <a:ea typeface="Calibri" panose="020F0502020204030204" pitchFamily="34" charset="0"/>
                <a:cs typeface="Times New Roman" panose="02020603050405020304" pitchFamily="18" charset="0"/>
              </a:rPr>
              <a:t>num_layers</a:t>
            </a:r>
            <a:r>
              <a:rPr lang="en-GB" sz="1600" dirty="0">
                <a:effectLst/>
                <a:latin typeface="Calibri" panose="020F0502020204030204" pitchFamily="34" charset="0"/>
                <a:ea typeface="Calibri" panose="020F0502020204030204" pitchFamily="34" charset="0"/>
                <a:cs typeface="Times New Roman" panose="02020603050405020304" pitchFamily="18" charset="0"/>
              </a:rPr>
              <a:t> – Number of recurrent layers. E.g., setting </a:t>
            </a:r>
            <a:r>
              <a:rPr lang="en-GB" sz="1600" dirty="0" err="1">
                <a:effectLst/>
                <a:latin typeface="Calibri" panose="020F0502020204030204" pitchFamily="34" charset="0"/>
                <a:ea typeface="Calibri" panose="020F0502020204030204" pitchFamily="34" charset="0"/>
                <a:cs typeface="Times New Roman" panose="02020603050405020304" pitchFamily="18" charset="0"/>
              </a:rPr>
              <a:t>num_layers</a:t>
            </a:r>
            <a:r>
              <a:rPr lang="en-GB" sz="1600" dirty="0">
                <a:effectLst/>
                <a:latin typeface="Calibri" panose="020F0502020204030204" pitchFamily="34" charset="0"/>
                <a:ea typeface="Calibri" panose="020F0502020204030204" pitchFamily="34" charset="0"/>
                <a:cs typeface="Times New Roman" panose="02020603050405020304" pitchFamily="18" charset="0"/>
              </a:rPr>
              <a:t>=2 would mean stacking two LSTMs together to form a </a:t>
            </a:r>
            <a:r>
              <a:rPr lang="en-GB" sz="1600" i="1" dirty="0">
                <a:effectLst/>
                <a:latin typeface="Calibri" panose="020F0502020204030204" pitchFamily="34" charset="0"/>
                <a:ea typeface="Calibri" panose="020F0502020204030204" pitchFamily="34" charset="0"/>
                <a:cs typeface="Times New Roman" panose="02020603050405020304" pitchFamily="18" charset="0"/>
              </a:rPr>
              <a:t>stacked LSTM</a:t>
            </a:r>
            <a:r>
              <a:rPr lang="en-GB" sz="1600" dirty="0">
                <a:effectLst/>
                <a:latin typeface="Calibri" panose="020F0502020204030204" pitchFamily="34" charset="0"/>
                <a:ea typeface="Calibri" panose="020F0502020204030204" pitchFamily="34" charset="0"/>
                <a:cs typeface="Times New Roman" panose="02020603050405020304" pitchFamily="18" charset="0"/>
              </a:rPr>
              <a:t>, with the second LSTM taking in outputs of the first LSTM and computing the final results.</a:t>
            </a:r>
            <a:endParaRPr lang="es-A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600" b="1" dirty="0">
                <a:effectLst/>
                <a:latin typeface="Calibri" panose="020F0502020204030204" pitchFamily="34" charset="0"/>
                <a:ea typeface="Calibri" panose="020F0502020204030204" pitchFamily="34" charset="0"/>
                <a:cs typeface="Times New Roman" panose="02020603050405020304" pitchFamily="18" charset="0"/>
              </a:rPr>
              <a:t>bias</a:t>
            </a:r>
            <a:r>
              <a:rPr lang="en-GB" sz="1600" dirty="0">
                <a:effectLst/>
                <a:latin typeface="Calibri" panose="020F0502020204030204" pitchFamily="34" charset="0"/>
                <a:ea typeface="Calibri" panose="020F0502020204030204" pitchFamily="34" charset="0"/>
                <a:cs typeface="Times New Roman" panose="02020603050405020304" pitchFamily="18" charset="0"/>
              </a:rPr>
              <a:t> – If False, then the layer does not use bias weights </a:t>
            </a:r>
            <a:r>
              <a:rPr lang="en-GB" sz="1600" i="1" dirty="0" err="1">
                <a:effectLst/>
                <a:latin typeface="Calibri" panose="020F0502020204030204" pitchFamily="34" charset="0"/>
                <a:ea typeface="Calibri" panose="020F0502020204030204" pitchFamily="34" charset="0"/>
                <a:cs typeface="Times New Roman" panose="02020603050405020304" pitchFamily="18" charset="0"/>
              </a:rPr>
              <a:t>b_ih</a:t>
            </a:r>
            <a:r>
              <a:rPr lang="en-GB" sz="1600" dirty="0">
                <a:effectLst/>
                <a:latin typeface="Calibri" panose="020F0502020204030204" pitchFamily="34" charset="0"/>
                <a:ea typeface="Calibri" panose="020F0502020204030204" pitchFamily="34" charset="0"/>
                <a:cs typeface="Times New Roman" panose="02020603050405020304" pitchFamily="18" charset="0"/>
              </a:rPr>
              <a:t> and </a:t>
            </a:r>
            <a:r>
              <a:rPr lang="en-GB" sz="1600" i="1" dirty="0" err="1">
                <a:effectLst/>
                <a:latin typeface="Calibri" panose="020F0502020204030204" pitchFamily="34" charset="0"/>
                <a:ea typeface="Calibri" panose="020F0502020204030204" pitchFamily="34" charset="0"/>
                <a:cs typeface="Times New Roman" panose="02020603050405020304" pitchFamily="18" charset="0"/>
              </a:rPr>
              <a:t>b_hh</a:t>
            </a:r>
            <a:r>
              <a:rPr lang="en-GB" sz="1600" dirty="0">
                <a:effectLst/>
                <a:latin typeface="Calibri" panose="020F0502020204030204" pitchFamily="34" charset="0"/>
                <a:ea typeface="Calibri" panose="020F0502020204030204" pitchFamily="34" charset="0"/>
                <a:cs typeface="Times New Roman" panose="02020603050405020304" pitchFamily="18" charset="0"/>
              </a:rPr>
              <a:t>.</a:t>
            </a:r>
            <a:endParaRPr lang="es-A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600" b="1" dirty="0" err="1">
                <a:effectLst/>
                <a:latin typeface="Calibri" panose="020F0502020204030204" pitchFamily="34" charset="0"/>
                <a:ea typeface="Calibri" panose="020F0502020204030204" pitchFamily="34" charset="0"/>
                <a:cs typeface="Times New Roman" panose="02020603050405020304" pitchFamily="18" charset="0"/>
              </a:rPr>
              <a:t>batch_first</a:t>
            </a:r>
            <a:r>
              <a:rPr lang="en-GB" sz="1600" dirty="0">
                <a:effectLst/>
                <a:latin typeface="Calibri" panose="020F0502020204030204" pitchFamily="34" charset="0"/>
                <a:ea typeface="Calibri" panose="020F0502020204030204" pitchFamily="34" charset="0"/>
                <a:cs typeface="Times New Roman" panose="02020603050405020304" pitchFamily="18" charset="0"/>
              </a:rPr>
              <a:t> – If True, then the input and output tensors are provided as (batch, </a:t>
            </a:r>
            <a:r>
              <a:rPr lang="en-GB" sz="1600" dirty="0" err="1">
                <a:effectLst/>
                <a:latin typeface="Calibri" panose="020F0502020204030204" pitchFamily="34" charset="0"/>
                <a:ea typeface="Calibri" panose="020F0502020204030204" pitchFamily="34" charset="0"/>
                <a:cs typeface="Times New Roman" panose="02020603050405020304" pitchFamily="18" charset="0"/>
              </a:rPr>
              <a:t>seq</a:t>
            </a:r>
            <a:r>
              <a:rPr lang="en-GB" sz="1600" dirty="0">
                <a:effectLst/>
                <a:latin typeface="Calibri" panose="020F0502020204030204" pitchFamily="34" charset="0"/>
                <a:ea typeface="Calibri" panose="020F0502020204030204" pitchFamily="34" charset="0"/>
                <a:cs typeface="Times New Roman" panose="02020603050405020304" pitchFamily="18" charset="0"/>
              </a:rPr>
              <a:t>, feature) instead of (</a:t>
            </a:r>
            <a:r>
              <a:rPr lang="en-GB" sz="1600" dirty="0" err="1">
                <a:effectLst/>
                <a:latin typeface="Calibri" panose="020F0502020204030204" pitchFamily="34" charset="0"/>
                <a:ea typeface="Calibri" panose="020F0502020204030204" pitchFamily="34" charset="0"/>
                <a:cs typeface="Times New Roman" panose="02020603050405020304" pitchFamily="18" charset="0"/>
              </a:rPr>
              <a:t>seq</a:t>
            </a:r>
            <a:r>
              <a:rPr lang="en-GB" sz="1600" dirty="0">
                <a:effectLst/>
                <a:latin typeface="Calibri" panose="020F0502020204030204" pitchFamily="34" charset="0"/>
                <a:ea typeface="Calibri" panose="020F0502020204030204" pitchFamily="34" charset="0"/>
                <a:cs typeface="Times New Roman" panose="02020603050405020304" pitchFamily="18" charset="0"/>
              </a:rPr>
              <a:t>, batch, feature). Note that this does not apply to hidden or cell states. </a:t>
            </a:r>
            <a:endParaRPr lang="es-A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600" b="1" dirty="0">
                <a:effectLst/>
                <a:latin typeface="Calibri" panose="020F0502020204030204" pitchFamily="34" charset="0"/>
                <a:ea typeface="Calibri" panose="020F0502020204030204" pitchFamily="34" charset="0"/>
                <a:cs typeface="Times New Roman" panose="02020603050405020304" pitchFamily="18" charset="0"/>
              </a:rPr>
              <a:t>dropout</a:t>
            </a:r>
            <a:r>
              <a:rPr lang="en-GB" sz="1600" dirty="0">
                <a:effectLst/>
                <a:latin typeface="Calibri" panose="020F0502020204030204" pitchFamily="34" charset="0"/>
                <a:ea typeface="Calibri" panose="020F0502020204030204" pitchFamily="34" charset="0"/>
                <a:cs typeface="Times New Roman" panose="02020603050405020304" pitchFamily="18" charset="0"/>
              </a:rPr>
              <a:t> – If non-zero, introduces a </a:t>
            </a:r>
            <a:r>
              <a:rPr lang="en-GB" sz="1600" i="1" dirty="0">
                <a:effectLst/>
                <a:latin typeface="Calibri" panose="020F0502020204030204" pitchFamily="34" charset="0"/>
                <a:ea typeface="Calibri" panose="020F0502020204030204" pitchFamily="34" charset="0"/>
                <a:cs typeface="Times New Roman" panose="02020603050405020304" pitchFamily="18" charset="0"/>
              </a:rPr>
              <a:t>Dropout</a:t>
            </a:r>
            <a:r>
              <a:rPr lang="en-GB" sz="1600" dirty="0">
                <a:effectLst/>
                <a:latin typeface="Calibri" panose="020F0502020204030204" pitchFamily="34" charset="0"/>
                <a:ea typeface="Calibri" panose="020F0502020204030204" pitchFamily="34" charset="0"/>
                <a:cs typeface="Times New Roman" panose="02020603050405020304" pitchFamily="18" charset="0"/>
              </a:rPr>
              <a:t> layer on the outputs of each LSTM layer except the last layer, with dropout probability equal to dropout.</a:t>
            </a:r>
            <a:endParaRPr lang="es-A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600" b="1" dirty="0">
                <a:effectLst/>
                <a:latin typeface="Calibri" panose="020F0502020204030204" pitchFamily="34" charset="0"/>
                <a:ea typeface="Calibri" panose="020F0502020204030204" pitchFamily="34" charset="0"/>
                <a:cs typeface="Times New Roman" panose="02020603050405020304" pitchFamily="18" charset="0"/>
              </a:rPr>
              <a:t>bidirectional</a:t>
            </a:r>
            <a:r>
              <a:rPr lang="en-GB" sz="1600" dirty="0">
                <a:effectLst/>
                <a:latin typeface="Calibri" panose="020F0502020204030204" pitchFamily="34" charset="0"/>
                <a:ea typeface="Calibri" panose="020F0502020204030204" pitchFamily="34" charset="0"/>
                <a:cs typeface="Times New Roman" panose="02020603050405020304" pitchFamily="18" charset="0"/>
              </a:rPr>
              <a:t> – If True, becomes a bidirectional LSTM.</a:t>
            </a:r>
            <a:endParaRPr lang="es-A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GB" sz="1600" b="1" dirty="0" err="1">
                <a:effectLst/>
                <a:latin typeface="Calibri" panose="020F0502020204030204" pitchFamily="34" charset="0"/>
                <a:ea typeface="Calibri" panose="020F0502020204030204" pitchFamily="34" charset="0"/>
                <a:cs typeface="Times New Roman" panose="02020603050405020304" pitchFamily="18" charset="0"/>
              </a:rPr>
              <a:t>proj_size</a:t>
            </a:r>
            <a:r>
              <a:rPr lang="en-GB" sz="1600" dirty="0">
                <a:effectLst/>
                <a:latin typeface="Calibri" panose="020F0502020204030204" pitchFamily="34" charset="0"/>
                <a:ea typeface="Calibri" panose="020F0502020204030204" pitchFamily="34" charset="0"/>
                <a:cs typeface="Times New Roman" panose="02020603050405020304" pitchFamily="18" charset="0"/>
              </a:rPr>
              <a:t> – If &gt; 0, will use LSTM with projections of corresponding size.    </a:t>
            </a:r>
            <a:endParaRPr lang="es-A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88640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 diagram of a machine&#10;&#10;AI-generated content may be incorrect.">
            <a:extLst>
              <a:ext uri="{FF2B5EF4-FFF2-40B4-BE49-F238E27FC236}">
                <a16:creationId xmlns:a16="http://schemas.microsoft.com/office/drawing/2014/main" id="{304B915A-0728-45AB-8262-069E6F618AC9}"/>
              </a:ext>
            </a:extLst>
          </p:cNvPr>
          <p:cNvPicPr/>
          <p:nvPr/>
        </p:nvPicPr>
        <p:blipFill>
          <a:blip r:embed="rId2">
            <a:extLst>
              <a:ext uri="{28A0092B-C50C-407E-A947-70E740481C1C}">
                <a14:useLocalDpi xmlns:a14="http://schemas.microsoft.com/office/drawing/2010/main" val="0"/>
              </a:ext>
            </a:extLst>
          </a:blip>
          <a:stretch>
            <a:fillRect/>
          </a:stretch>
        </p:blipFill>
        <p:spPr>
          <a:xfrm>
            <a:off x="6464379" y="1325563"/>
            <a:ext cx="5400040" cy="4623435"/>
          </a:xfrm>
          <a:prstGeom prst="rect">
            <a:avLst/>
          </a:prstGeom>
        </p:spPr>
      </p:pic>
      <p:sp>
        <p:nvSpPr>
          <p:cNvPr id="6" name="Título 1">
            <a:extLst>
              <a:ext uri="{FF2B5EF4-FFF2-40B4-BE49-F238E27FC236}">
                <a16:creationId xmlns:a16="http://schemas.microsoft.com/office/drawing/2014/main" id="{73C87503-6A7B-4CBA-A6DE-79FC0FDE698C}"/>
              </a:ext>
            </a:extLst>
          </p:cNvPr>
          <p:cNvSpPr>
            <a:spLocks noGrp="1"/>
          </p:cNvSpPr>
          <p:nvPr>
            <p:ph type="title"/>
          </p:nvPr>
        </p:nvSpPr>
        <p:spPr>
          <a:xfrm>
            <a:off x="0" y="0"/>
            <a:ext cx="10515600" cy="1325563"/>
          </a:xfrm>
        </p:spPr>
        <p:txBody>
          <a:bodyPr/>
          <a:lstStyle/>
          <a:p>
            <a:r>
              <a:rPr lang="es-ES" dirty="0"/>
              <a:t>LSTM en </a:t>
            </a:r>
            <a:r>
              <a:rPr lang="es-ES" dirty="0" err="1"/>
              <a:t>pytorch</a:t>
            </a:r>
            <a:endParaRPr lang="es-AR" dirty="0"/>
          </a:p>
        </p:txBody>
      </p:sp>
      <mc:AlternateContent xmlns:mc="http://schemas.openxmlformats.org/markup-compatibility/2006">
        <mc:Choice xmlns:a14="http://schemas.microsoft.com/office/drawing/2010/main" Requires="a14">
          <p:sp>
            <p:nvSpPr>
              <p:cNvPr id="8" name="CuadroTexto 7">
                <a:extLst>
                  <a:ext uri="{FF2B5EF4-FFF2-40B4-BE49-F238E27FC236}">
                    <a16:creationId xmlns:a16="http://schemas.microsoft.com/office/drawing/2014/main" id="{A5643F2C-3A01-4F53-9BAF-4EAEB2FAD246}"/>
                  </a:ext>
                </a:extLst>
              </p:cNvPr>
              <p:cNvSpPr txBox="1"/>
              <p:nvPr/>
            </p:nvSpPr>
            <p:spPr>
              <a:xfrm>
                <a:off x="327581" y="1401758"/>
                <a:ext cx="6216976" cy="2850780"/>
              </a:xfrm>
              <a:prstGeom prst="rect">
                <a:avLst/>
              </a:prstGeom>
              <a:noFill/>
            </p:spPr>
            <p:txBody>
              <a:bodyPr wrap="square">
                <a:spAutoFit/>
              </a:bodyPr>
              <a:lstStyle/>
              <a:p>
                <a:pPr>
                  <a:lnSpc>
                    <a:spcPct val="107000"/>
                  </a:lnSpc>
                  <a:spcAft>
                    <a:spcPts val="800"/>
                  </a:spcAft>
                </a:pPr>
                <a:r>
                  <a:rPr lang="en-GB" b="1" dirty="0">
                    <a:effectLst/>
                    <a:latin typeface="Calibri" panose="020F0502020204030204" pitchFamily="34" charset="0"/>
                    <a:ea typeface="Calibri" panose="020F0502020204030204" pitchFamily="34" charset="0"/>
                    <a:cs typeface="Times New Roman" panose="02020603050405020304" pitchFamily="18" charset="0"/>
                  </a:rPr>
                  <a:t>Inputs: input, (h_0, c_0)</a:t>
                </a:r>
                <a:endParaRPr lang="es-A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600" b="1" dirty="0">
                    <a:effectLst/>
                    <a:latin typeface="Calibri" panose="020F0502020204030204" pitchFamily="34" charset="0"/>
                    <a:ea typeface="Calibri" panose="020F0502020204030204" pitchFamily="34" charset="0"/>
                    <a:cs typeface="Times New Roman" panose="02020603050405020304" pitchFamily="18" charset="0"/>
                  </a:rPr>
                  <a:t>input</a:t>
                </a:r>
                <a:r>
                  <a:rPr lang="en-GB" sz="1600" dirty="0">
                    <a:effectLst/>
                    <a:latin typeface="Calibri" panose="020F0502020204030204" pitchFamily="34" charset="0"/>
                    <a:ea typeface="Calibri" panose="020F0502020204030204" pitchFamily="34" charset="0"/>
                    <a:cs typeface="Times New Roman" panose="02020603050405020304" pitchFamily="18" charset="0"/>
                  </a:rPr>
                  <a:t>: tensor of shape </a:t>
                </a:r>
                <a14:m>
                  <m:oMath xmlns:m="http://schemas.openxmlformats.org/officeDocument/2006/math">
                    <m:d>
                      <m:dPr>
                        <m:ctrlPr>
                          <a:rPr lang="es-AR" sz="16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6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6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AR"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600" i="1">
                                <a:effectLst/>
                                <a:latin typeface="Cambria Math" panose="02040503050406030204" pitchFamily="18" charset="0"/>
                                <a:ea typeface="Calibri" panose="020F0502020204030204" pitchFamily="34" charset="0"/>
                                <a:cs typeface="Times New Roman" panose="02020603050405020304" pitchFamily="18" charset="0"/>
                              </a:rPr>
                              <m:t>𝐻</m:t>
                            </m:r>
                          </m:e>
                          <m:sub>
                            <m:r>
                              <a:rPr lang="en-GB" sz="1600" i="1">
                                <a:effectLst/>
                                <a:latin typeface="Cambria Math" panose="02040503050406030204" pitchFamily="18" charset="0"/>
                                <a:ea typeface="Calibri" panose="020F0502020204030204" pitchFamily="34" charset="0"/>
                                <a:cs typeface="Times New Roman" panose="02020603050405020304" pitchFamily="18" charset="0"/>
                              </a:rPr>
                              <m:t>𝑖𝑛</m:t>
                            </m:r>
                          </m:sub>
                        </m:sSub>
                      </m:e>
                    </m:d>
                  </m:oMath>
                </a14:m>
                <a:r>
                  <a:rPr lang="en-GB" sz="1600" dirty="0">
                    <a:effectLst/>
                    <a:latin typeface="Calibri" panose="020F0502020204030204" pitchFamily="34" charset="0"/>
                    <a:ea typeface="Times New Roman" panose="02020603050405020304" pitchFamily="18" charset="0"/>
                    <a:cs typeface="Times New Roman" panose="02020603050405020304" pitchFamily="18" charset="0"/>
                  </a:rPr>
                  <a:t> for unbatched input, </a:t>
                </a:r>
                <a14:m>
                  <m:oMath xmlns:m="http://schemas.openxmlformats.org/officeDocument/2006/math">
                    <m:d>
                      <m:dPr>
                        <m:ctrlPr>
                          <a:rPr lang="es-AR"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𝐿</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AR"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𝑖𝑛</m:t>
                            </m:r>
                          </m:sub>
                        </m:sSub>
                      </m:e>
                    </m:d>
                  </m:oMath>
                </a14:m>
                <a:r>
                  <a:rPr lang="en-GB" sz="1600" dirty="0">
                    <a:effectLst/>
                    <a:latin typeface="Calibri" panose="020F0502020204030204" pitchFamily="34" charset="0"/>
                    <a:ea typeface="Times New Roman" panose="02020603050405020304" pitchFamily="18" charset="0"/>
                    <a:cs typeface="Times New Roman" panose="02020603050405020304" pitchFamily="18" charset="0"/>
                  </a:rPr>
                  <a:t> when </a:t>
                </a:r>
                <a:r>
                  <a:rPr lang="en-GB" sz="1600" dirty="0" err="1">
                    <a:effectLst/>
                    <a:latin typeface="Calibri" panose="020F0502020204030204" pitchFamily="34" charset="0"/>
                    <a:ea typeface="Times New Roman" panose="02020603050405020304" pitchFamily="18" charset="0"/>
                    <a:cs typeface="Times New Roman" panose="02020603050405020304" pitchFamily="18" charset="0"/>
                  </a:rPr>
                  <a:t>batch_first</a:t>
                </a:r>
                <a:r>
                  <a:rPr lang="en-GB" sz="1600" dirty="0">
                    <a:effectLst/>
                    <a:latin typeface="Calibri" panose="020F0502020204030204" pitchFamily="34" charset="0"/>
                    <a:ea typeface="Times New Roman" panose="02020603050405020304" pitchFamily="18" charset="0"/>
                    <a:cs typeface="Times New Roman" panose="02020603050405020304" pitchFamily="18" charset="0"/>
                  </a:rPr>
                  <a:t> = False or </a:t>
                </a:r>
                <a14:m>
                  <m:oMath xmlns:m="http://schemas.openxmlformats.org/officeDocument/2006/math">
                    <m:d>
                      <m:dPr>
                        <m:ctrlPr>
                          <a:rPr lang="es-AR"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𝐿</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AR"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𝑖𝑛</m:t>
                            </m:r>
                          </m:sub>
                        </m:sSub>
                      </m:e>
                    </m:d>
                  </m:oMath>
                </a14:m>
                <a:r>
                  <a:rPr lang="en-GB" sz="1600" dirty="0">
                    <a:effectLst/>
                    <a:latin typeface="Calibri" panose="020F0502020204030204" pitchFamily="34" charset="0"/>
                    <a:ea typeface="Times New Roman" panose="02020603050405020304" pitchFamily="18" charset="0"/>
                    <a:cs typeface="Times New Roman" panose="02020603050405020304" pitchFamily="18" charset="0"/>
                  </a:rPr>
                  <a:t> when </a:t>
                </a:r>
                <a:r>
                  <a:rPr lang="en-GB" sz="1600" dirty="0" err="1">
                    <a:effectLst/>
                    <a:latin typeface="Calibri" panose="020F0502020204030204" pitchFamily="34" charset="0"/>
                    <a:ea typeface="Times New Roman" panose="02020603050405020304" pitchFamily="18" charset="0"/>
                    <a:cs typeface="Times New Roman" panose="02020603050405020304" pitchFamily="18" charset="0"/>
                  </a:rPr>
                  <a:t>batch_first</a:t>
                </a:r>
                <a:r>
                  <a:rPr lang="en-GB" sz="1600" dirty="0">
                    <a:effectLst/>
                    <a:latin typeface="Calibri" panose="020F0502020204030204" pitchFamily="34" charset="0"/>
                    <a:ea typeface="Times New Roman" panose="02020603050405020304" pitchFamily="18" charset="0"/>
                    <a:cs typeface="Times New Roman" panose="02020603050405020304" pitchFamily="18" charset="0"/>
                  </a:rPr>
                  <a:t> = True containing the features of the input sequence. </a:t>
                </a:r>
                <a:endParaRPr lang="es-A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600" b="1" dirty="0">
                    <a:effectLst/>
                    <a:latin typeface="Calibri" panose="020F0502020204030204" pitchFamily="34" charset="0"/>
                    <a:ea typeface="Times New Roman" panose="02020603050405020304" pitchFamily="18" charset="0"/>
                    <a:cs typeface="Times New Roman" panose="02020603050405020304" pitchFamily="18" charset="0"/>
                  </a:rPr>
                  <a:t>h_0</a:t>
                </a:r>
                <a:r>
                  <a:rPr lang="en-GB" sz="1600" dirty="0">
                    <a:effectLst/>
                    <a:latin typeface="Calibri" panose="020F0502020204030204" pitchFamily="34" charset="0"/>
                    <a:ea typeface="Times New Roman" panose="02020603050405020304" pitchFamily="18" charset="0"/>
                    <a:cs typeface="Times New Roman" panose="02020603050405020304" pitchFamily="18" charset="0"/>
                  </a:rPr>
                  <a:t>: tensor of shape </a:t>
                </a:r>
                <a14:m>
                  <m:oMath xmlns:m="http://schemas.openxmlformats.org/officeDocument/2006/math">
                    <m:d>
                      <m:dPr>
                        <m:ctrlPr>
                          <a:rPr lang="es-AR"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𝑛𝑢𝑚</m:t>
                        </m:r>
                        <m:r>
                          <m:rPr>
                            <m:lit/>
                          </m:rPr>
                          <a:rPr lang="en-GB" sz="1600" i="1">
                            <a:effectLst/>
                            <a:latin typeface="Cambria Math" panose="02040503050406030204" pitchFamily="18" charset="0"/>
                            <a:ea typeface="Times New Roman" panose="02020603050405020304" pitchFamily="18" charset="0"/>
                            <a:cs typeface="Times New Roman" panose="02020603050405020304" pitchFamily="18" charset="0"/>
                          </a:rPr>
                          <m:t>_</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𝑙𝑎𝑦𝑒𝑟𝑠</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AR"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𝑜𝑢𝑡</m:t>
                            </m:r>
                          </m:sub>
                        </m:sSub>
                      </m:e>
                    </m:d>
                  </m:oMath>
                </a14:m>
                <a:r>
                  <a:rPr lang="en-GB" sz="1600" dirty="0">
                    <a:effectLst/>
                    <a:latin typeface="Calibri" panose="020F0502020204030204" pitchFamily="34" charset="0"/>
                    <a:ea typeface="Times New Roman" panose="02020603050405020304" pitchFamily="18" charset="0"/>
                    <a:cs typeface="Times New Roman" panose="02020603050405020304" pitchFamily="18" charset="0"/>
                  </a:rPr>
                  <a:t> for unbatched input or </a:t>
                </a:r>
                <a14:m>
                  <m:oMath xmlns:m="http://schemas.openxmlformats.org/officeDocument/2006/math">
                    <m:d>
                      <m:dPr>
                        <m:ctrlPr>
                          <a:rPr lang="es-AR"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𝑛𝑢𝑚</m:t>
                        </m:r>
                        <m:r>
                          <m:rPr>
                            <m:lit/>
                          </m:rPr>
                          <a:rPr lang="en-GB" sz="1600" i="1">
                            <a:effectLst/>
                            <a:latin typeface="Cambria Math" panose="02040503050406030204" pitchFamily="18" charset="0"/>
                            <a:ea typeface="Times New Roman" panose="02020603050405020304" pitchFamily="18" charset="0"/>
                            <a:cs typeface="Times New Roman" panose="02020603050405020304" pitchFamily="18" charset="0"/>
                          </a:rPr>
                          <m:t>_</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𝑙𝑎𝑦𝑒𝑟𝑠</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AR"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𝑜𝑢𝑡</m:t>
                            </m:r>
                          </m:sub>
                        </m:sSub>
                      </m:e>
                    </m:d>
                  </m:oMath>
                </a14:m>
                <a:r>
                  <a:rPr lang="en-GB" sz="1600" dirty="0">
                    <a:effectLst/>
                    <a:latin typeface="Calibri" panose="020F0502020204030204" pitchFamily="34" charset="0"/>
                    <a:ea typeface="Times New Roman" panose="02020603050405020304" pitchFamily="18" charset="0"/>
                    <a:cs typeface="Times New Roman" panose="02020603050405020304" pitchFamily="18" charset="0"/>
                  </a:rPr>
                  <a:t> containing the initial hidden state for each element in the input sequence.</a:t>
                </a:r>
                <a:endParaRPr lang="es-A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GB" sz="1600" b="1" dirty="0">
                    <a:effectLst/>
                    <a:latin typeface="Calibri" panose="020F0502020204030204" pitchFamily="34" charset="0"/>
                    <a:ea typeface="Times New Roman" panose="02020603050405020304" pitchFamily="18" charset="0"/>
                    <a:cs typeface="Times New Roman" panose="02020603050405020304" pitchFamily="18" charset="0"/>
                  </a:rPr>
                  <a:t>c_0</a:t>
                </a:r>
                <a:r>
                  <a:rPr lang="en-GB" sz="1600" dirty="0">
                    <a:effectLst/>
                    <a:latin typeface="Calibri" panose="020F0502020204030204" pitchFamily="34" charset="0"/>
                    <a:ea typeface="Times New Roman" panose="02020603050405020304" pitchFamily="18" charset="0"/>
                    <a:cs typeface="Times New Roman" panose="02020603050405020304" pitchFamily="18" charset="0"/>
                  </a:rPr>
                  <a:t>: tensor of shape </a:t>
                </a:r>
                <a14:m>
                  <m:oMath xmlns:m="http://schemas.openxmlformats.org/officeDocument/2006/math">
                    <m:d>
                      <m:dPr>
                        <m:ctrlPr>
                          <a:rPr lang="es-AR"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𝑛𝑢𝑚</m:t>
                        </m:r>
                        <m:r>
                          <m:rPr>
                            <m:lit/>
                          </m:rPr>
                          <a:rPr lang="en-GB" sz="1600" i="1">
                            <a:effectLst/>
                            <a:latin typeface="Cambria Math" panose="02040503050406030204" pitchFamily="18" charset="0"/>
                            <a:ea typeface="Times New Roman" panose="02020603050405020304" pitchFamily="18" charset="0"/>
                            <a:cs typeface="Times New Roman" panose="02020603050405020304" pitchFamily="18" charset="0"/>
                          </a:rPr>
                          <m:t>_</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𝑙𝑎𝑦𝑒𝑟𝑠</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AR"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𝑐𝑒𝑙𝑙</m:t>
                            </m:r>
                          </m:sub>
                        </m:sSub>
                      </m:e>
                    </m:d>
                  </m:oMath>
                </a14:m>
                <a:r>
                  <a:rPr lang="en-GB" sz="1600" dirty="0">
                    <a:effectLst/>
                    <a:latin typeface="Calibri" panose="020F0502020204030204" pitchFamily="34" charset="0"/>
                    <a:ea typeface="Times New Roman" panose="02020603050405020304" pitchFamily="18" charset="0"/>
                    <a:cs typeface="Times New Roman" panose="02020603050405020304" pitchFamily="18" charset="0"/>
                  </a:rPr>
                  <a:t> for unbatched input or </a:t>
                </a:r>
                <a14:m>
                  <m:oMath xmlns:m="http://schemas.openxmlformats.org/officeDocument/2006/math">
                    <m:d>
                      <m:dPr>
                        <m:ctrlPr>
                          <a:rPr lang="es-AR" sz="16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𝑛𝑢𝑚</m:t>
                        </m:r>
                        <m:r>
                          <a:rPr lang="es-ES" sz="1600" b="0" i="1" smtClean="0">
                            <a:effectLst/>
                            <a:latin typeface="Cambria Math" panose="02040503050406030204" pitchFamily="18" charset="0"/>
                            <a:ea typeface="Times New Roman" panose="02020603050405020304" pitchFamily="18" charset="0"/>
                            <a:cs typeface="Times New Roman" panose="02020603050405020304" pitchFamily="18" charset="0"/>
                          </a:rPr>
                          <m:t>_</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𝑙𝑎𝑦𝑒𝑟𝑠</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AR" sz="16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GB" sz="1600" i="1">
                                <a:effectLst/>
                                <a:latin typeface="Cambria Math" panose="02040503050406030204" pitchFamily="18" charset="0"/>
                                <a:ea typeface="Times New Roman" panose="02020603050405020304" pitchFamily="18" charset="0"/>
                                <a:cs typeface="Times New Roman" panose="02020603050405020304" pitchFamily="18" charset="0"/>
                              </a:rPr>
                              <m:t>𝑐𝑒𝑙𝑙</m:t>
                            </m:r>
                          </m:sub>
                        </m:sSub>
                      </m:e>
                    </m:d>
                  </m:oMath>
                </a14:m>
                <a:r>
                  <a:rPr lang="en-GB" sz="1600" dirty="0">
                    <a:effectLst/>
                    <a:latin typeface="Calibri" panose="020F0502020204030204" pitchFamily="34" charset="0"/>
                    <a:ea typeface="Times New Roman" panose="02020603050405020304" pitchFamily="18" charset="0"/>
                    <a:cs typeface="Times New Roman" panose="02020603050405020304" pitchFamily="18" charset="0"/>
                  </a:rPr>
                  <a:t> containing the initial cell state for each element in the input sequence.</a:t>
                </a:r>
                <a:endParaRPr lang="es-AR"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8" name="CuadroTexto 7">
                <a:extLst>
                  <a:ext uri="{FF2B5EF4-FFF2-40B4-BE49-F238E27FC236}">
                    <a16:creationId xmlns:a16="http://schemas.microsoft.com/office/drawing/2014/main" id="{A5643F2C-3A01-4F53-9BAF-4EAEB2FAD246}"/>
                  </a:ext>
                </a:extLst>
              </p:cNvPr>
              <p:cNvSpPr txBox="1">
                <a:spLocks noRot="1" noChangeAspect="1" noMove="1" noResize="1" noEditPoints="1" noAdjustHandles="1" noChangeArrowheads="1" noChangeShapeType="1" noTextEdit="1"/>
              </p:cNvSpPr>
              <p:nvPr/>
            </p:nvSpPr>
            <p:spPr>
              <a:xfrm>
                <a:off x="327581" y="1401758"/>
                <a:ext cx="6216976" cy="2850780"/>
              </a:xfrm>
              <a:prstGeom prst="rect">
                <a:avLst/>
              </a:prstGeom>
              <a:blipFill>
                <a:blip r:embed="rId3"/>
                <a:stretch>
                  <a:fillRect l="-882" t="-1068" b="-1709"/>
                </a:stretch>
              </a:blipFill>
            </p:spPr>
            <p:txBody>
              <a:bodyPr/>
              <a:lstStyle/>
              <a:p>
                <a:r>
                  <a:rPr lang="es-AR">
                    <a:noFill/>
                  </a:rPr>
                  <a:t> </a:t>
                </a:r>
              </a:p>
            </p:txBody>
          </p:sp>
        </mc:Fallback>
      </mc:AlternateContent>
    </p:spTree>
    <p:extLst>
      <p:ext uri="{BB962C8B-B14F-4D97-AF65-F5344CB8AC3E}">
        <p14:creationId xmlns:p14="http://schemas.microsoft.com/office/powerpoint/2010/main" val="3740978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502BD921-8399-4BB8-AB46-2687CB3163E5}"/>
              </a:ext>
            </a:extLst>
          </p:cNvPr>
          <p:cNvSpPr>
            <a:spLocks noGrp="1"/>
          </p:cNvSpPr>
          <p:nvPr>
            <p:ph type="title"/>
          </p:nvPr>
        </p:nvSpPr>
        <p:spPr>
          <a:xfrm>
            <a:off x="0" y="0"/>
            <a:ext cx="10515600" cy="1325563"/>
          </a:xfrm>
        </p:spPr>
        <p:txBody>
          <a:bodyPr/>
          <a:lstStyle/>
          <a:p>
            <a:r>
              <a:rPr lang="es-ES" dirty="0"/>
              <a:t>LSTM en </a:t>
            </a:r>
            <a:r>
              <a:rPr lang="es-ES" dirty="0" err="1"/>
              <a:t>pytorch</a:t>
            </a:r>
            <a:endParaRPr lang="es-AR" dirty="0"/>
          </a:p>
        </p:txBody>
      </p:sp>
      <p:pic>
        <p:nvPicPr>
          <p:cNvPr id="5" name="Picture 2" descr="A diagram of a machine&#10;&#10;AI-generated content may be incorrect.">
            <a:extLst>
              <a:ext uri="{FF2B5EF4-FFF2-40B4-BE49-F238E27FC236}">
                <a16:creationId xmlns:a16="http://schemas.microsoft.com/office/drawing/2014/main" id="{AD570BE3-058E-4177-9CFE-BABB7FFA4882}"/>
              </a:ext>
            </a:extLst>
          </p:cNvPr>
          <p:cNvPicPr/>
          <p:nvPr/>
        </p:nvPicPr>
        <p:blipFill>
          <a:blip r:embed="rId2">
            <a:extLst>
              <a:ext uri="{28A0092B-C50C-407E-A947-70E740481C1C}">
                <a14:useLocalDpi xmlns:a14="http://schemas.microsoft.com/office/drawing/2010/main" val="0"/>
              </a:ext>
            </a:extLst>
          </a:blip>
          <a:stretch>
            <a:fillRect/>
          </a:stretch>
        </p:blipFill>
        <p:spPr>
          <a:xfrm>
            <a:off x="6464379" y="1325563"/>
            <a:ext cx="5400040" cy="4623435"/>
          </a:xfrm>
          <a:prstGeom prst="rect">
            <a:avLst/>
          </a:prstGeom>
        </p:spPr>
      </p:pic>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967421B9-B950-46D5-A839-F9888A322248}"/>
                  </a:ext>
                </a:extLst>
              </p:cNvPr>
              <p:cNvSpPr txBox="1"/>
              <p:nvPr/>
            </p:nvSpPr>
            <p:spPr>
              <a:xfrm>
                <a:off x="327582" y="1325563"/>
                <a:ext cx="5667866" cy="4063100"/>
              </a:xfrm>
              <a:prstGeom prst="rect">
                <a:avLst/>
              </a:prstGeom>
              <a:noFill/>
            </p:spPr>
            <p:txBody>
              <a:bodyPr wrap="square">
                <a:spAutoFit/>
              </a:bodyPr>
              <a:lstStyle/>
              <a:p>
                <a:pPr>
                  <a:lnSpc>
                    <a:spcPct val="107000"/>
                  </a:lnSpc>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Outputs: output, (</a:t>
                </a:r>
                <a:r>
                  <a:rPr lang="en-GB" sz="1800" b="1" dirty="0" err="1">
                    <a:effectLst/>
                    <a:latin typeface="Calibri" panose="020F0502020204030204" pitchFamily="34" charset="0"/>
                    <a:ea typeface="Calibri" panose="020F0502020204030204" pitchFamily="34" charset="0"/>
                    <a:cs typeface="Times New Roman" panose="02020603050405020304" pitchFamily="18" charset="0"/>
                  </a:rPr>
                  <a:t>h_n</a:t>
                </a:r>
                <a:r>
                  <a:rPr lang="en-GB" sz="1800" b="1" dirty="0">
                    <a:effectLst/>
                    <a:latin typeface="Calibri" panose="020F0502020204030204" pitchFamily="34" charset="0"/>
                    <a:ea typeface="Calibri" panose="020F0502020204030204" pitchFamily="34" charset="0"/>
                    <a:cs typeface="Times New Roman" panose="02020603050405020304" pitchFamily="18" charset="0"/>
                  </a:rPr>
                  <a:t>, </a:t>
                </a:r>
                <a:r>
                  <a:rPr lang="en-GB" sz="1800" b="1" dirty="0" err="1">
                    <a:effectLst/>
                    <a:latin typeface="Calibri" panose="020F0502020204030204" pitchFamily="34" charset="0"/>
                    <a:ea typeface="Calibri" panose="020F0502020204030204" pitchFamily="34" charset="0"/>
                    <a:cs typeface="Times New Roman" panose="02020603050405020304" pitchFamily="18" charset="0"/>
                  </a:rPr>
                  <a:t>c_n</a:t>
                </a:r>
                <a:r>
                  <a:rPr lang="en-GB" sz="1800" b="1" dirty="0">
                    <a:effectLst/>
                    <a:latin typeface="Calibri" panose="020F0502020204030204" pitchFamily="34" charset="0"/>
                    <a:ea typeface="Calibri" panose="020F0502020204030204" pitchFamily="34" charset="0"/>
                    <a:cs typeface="Times New Roman" panose="02020603050405020304" pitchFamily="18" charset="0"/>
                  </a:rPr>
                  <a:t>)</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b="1" dirty="0">
                    <a:effectLst/>
                    <a:latin typeface="Calibri" panose="020F0502020204030204" pitchFamily="34" charset="0"/>
                    <a:ea typeface="Calibri" panose="020F0502020204030204" pitchFamily="34" charset="0"/>
                    <a:cs typeface="Times New Roman" panose="02020603050405020304" pitchFamily="18" charset="0"/>
                  </a:rPr>
                  <a:t>output</a:t>
                </a:r>
                <a:r>
                  <a:rPr lang="en-GB" sz="1800" dirty="0">
                    <a:effectLst/>
                    <a:latin typeface="Calibri" panose="020F0502020204030204" pitchFamily="34" charset="0"/>
                    <a:ea typeface="Calibri" panose="020F0502020204030204" pitchFamily="34" charset="0"/>
                    <a:cs typeface="Times New Roman" panose="02020603050405020304" pitchFamily="18" charset="0"/>
                  </a:rPr>
                  <a:t>: tensor of shape </a:t>
                </a:r>
                <a14:m>
                  <m:oMath xmlns:m="http://schemas.openxmlformats.org/officeDocument/2006/math">
                    <m:d>
                      <m:dPr>
                        <m:ctrlPr>
                          <a:rPr lang="es-A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𝐿</m:t>
                        </m:r>
                        <m:r>
                          <a:rPr lang="en-GB"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A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𝐻</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𝑜𝑢𝑡</m:t>
                            </m:r>
                          </m:sub>
                        </m:sSub>
                      </m:e>
                    </m:d>
                  </m:oMath>
                </a14:m>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for unbatched input </a:t>
                </a:r>
                <a14:m>
                  <m:oMath xmlns:m="http://schemas.openxmlformats.org/officeDocument/2006/math">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A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𝑜𝑢𝑡</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ub>
                    </m:sSub>
                  </m:oMath>
                </a14:m>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when </a:t>
                </a:r>
                <a:r>
                  <a:rPr lang="en-GB" sz="1800" dirty="0" err="1">
                    <a:effectLst/>
                    <a:latin typeface="Calibri" panose="020F0502020204030204" pitchFamily="34" charset="0"/>
                    <a:ea typeface="Times New Roman" panose="02020603050405020304" pitchFamily="18" charset="0"/>
                    <a:cs typeface="Times New Roman" panose="02020603050405020304" pitchFamily="18" charset="0"/>
                  </a:rPr>
                  <a:t>batch_first</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 False or </a:t>
                </a:r>
                <a14:m>
                  <m:oMath xmlns:m="http://schemas.openxmlformats.org/officeDocument/2006/math">
                    <m:d>
                      <m:dPr>
                        <m:ctrlPr>
                          <a:rPr lang="es-A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𝐿</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A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𝑜𝑢𝑡</m:t>
                            </m:r>
                          </m:sub>
                        </m:sSub>
                      </m:e>
                    </m:d>
                  </m:oMath>
                </a14:m>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when </a:t>
                </a:r>
                <a:r>
                  <a:rPr lang="en-GB" sz="1800" dirty="0" err="1">
                    <a:effectLst/>
                    <a:latin typeface="Calibri" panose="020F0502020204030204" pitchFamily="34" charset="0"/>
                    <a:ea typeface="Times New Roman" panose="02020603050405020304" pitchFamily="18" charset="0"/>
                    <a:cs typeface="Times New Roman" panose="02020603050405020304" pitchFamily="18" charset="0"/>
                  </a:rPr>
                  <a:t>batch_first</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=True containing the outputs features (</a:t>
                </a:r>
                <a:r>
                  <a:rPr lang="en-GB" sz="1800" dirty="0" err="1">
                    <a:effectLst/>
                    <a:latin typeface="Calibri" panose="020F0502020204030204" pitchFamily="34" charset="0"/>
                    <a:ea typeface="Times New Roman" panose="02020603050405020304" pitchFamily="18" charset="0"/>
                    <a:cs typeface="Times New Roman" panose="02020603050405020304" pitchFamily="18" charset="0"/>
                  </a:rPr>
                  <a:t>h_t</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from the last layer of the LSTM ,for each t.</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b="1" dirty="0">
                    <a:effectLst/>
                    <a:latin typeface="Calibri" panose="020F0502020204030204" pitchFamily="34" charset="0"/>
                    <a:ea typeface="Times New Roman" panose="02020603050405020304" pitchFamily="18" charset="0"/>
                    <a:cs typeface="Times New Roman" panose="02020603050405020304" pitchFamily="18" charset="0"/>
                  </a:rPr>
                  <a:t> </a:t>
                </a:r>
                <a:r>
                  <a:rPr lang="en-GB" sz="1800" b="1" dirty="0" err="1">
                    <a:effectLst/>
                    <a:latin typeface="Calibri" panose="020F0502020204030204" pitchFamily="34" charset="0"/>
                    <a:ea typeface="Times New Roman" panose="02020603050405020304" pitchFamily="18" charset="0"/>
                    <a:cs typeface="Times New Roman" panose="02020603050405020304" pitchFamily="18" charset="0"/>
                  </a:rPr>
                  <a:t>h_n</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tensor of shape </a:t>
                </a:r>
                <a14:m>
                  <m:oMath xmlns:m="http://schemas.openxmlformats.org/officeDocument/2006/math">
                    <m:d>
                      <m:dPr>
                        <m:ctrlPr>
                          <a:rPr lang="es-A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𝑛𝑢𝑚</m:t>
                        </m:r>
                        <m:r>
                          <m:rPr>
                            <m:lit/>
                          </m:rPr>
                          <a:rPr lang="en-GB" sz="1800" i="1">
                            <a:effectLst/>
                            <a:latin typeface="Cambria Math" panose="02040503050406030204" pitchFamily="18" charset="0"/>
                            <a:ea typeface="Times New Roman" panose="02020603050405020304" pitchFamily="18" charset="0"/>
                            <a:cs typeface="Times New Roman" panose="02020603050405020304" pitchFamily="18" charset="0"/>
                          </a:rPr>
                          <m:t>_</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𝑙𝑎𝑦𝑒𝑟𝑠</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A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𝑜𝑢𝑡</m:t>
                            </m:r>
                          </m:sub>
                        </m:sSub>
                      </m:e>
                    </m:d>
                  </m:oMath>
                </a14:m>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for unbatched input or </a:t>
                </a:r>
                <a14:m>
                  <m:oMath xmlns:m="http://schemas.openxmlformats.org/officeDocument/2006/math">
                    <m:d>
                      <m:dPr>
                        <m:ctrlPr>
                          <a:rPr lang="es-A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𝑛𝑢𝑚</m:t>
                        </m:r>
                        <m:r>
                          <m:rPr>
                            <m:lit/>
                          </m:rPr>
                          <a:rPr lang="en-GB" sz="1800" i="1">
                            <a:effectLst/>
                            <a:latin typeface="Cambria Math" panose="02040503050406030204" pitchFamily="18" charset="0"/>
                            <a:ea typeface="Times New Roman" panose="02020603050405020304" pitchFamily="18" charset="0"/>
                            <a:cs typeface="Times New Roman" panose="02020603050405020304" pitchFamily="18" charset="0"/>
                          </a:rPr>
                          <m:t>_</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𝑙𝑎𝑦𝑒𝑟𝑠</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A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𝑜𝑢𝑡</m:t>
                            </m:r>
                          </m:sub>
                        </m:sSub>
                      </m:e>
                    </m:d>
                  </m:oMath>
                </a14:m>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containing the final hidden state for each element in the sequence. </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GB" sz="1800" b="1" dirty="0" err="1">
                    <a:effectLst/>
                    <a:latin typeface="Calibri" panose="020F0502020204030204" pitchFamily="34" charset="0"/>
                    <a:ea typeface="Times New Roman" panose="02020603050405020304" pitchFamily="18" charset="0"/>
                    <a:cs typeface="Times New Roman" panose="02020603050405020304" pitchFamily="18" charset="0"/>
                  </a:rPr>
                  <a:t>c_n</a:t>
                </a: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tensor of shape </a:t>
                </a:r>
                <a14:m>
                  <m:oMath xmlns:m="http://schemas.openxmlformats.org/officeDocument/2006/math">
                    <m:d>
                      <m:dPr>
                        <m:ctrlPr>
                          <a:rPr lang="es-A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𝑛𝑢𝑚</m:t>
                        </m:r>
                        <m:r>
                          <m:rPr>
                            <m:lit/>
                          </m:rPr>
                          <a:rPr lang="en-GB" sz="1800" i="1">
                            <a:effectLst/>
                            <a:latin typeface="Cambria Math" panose="02040503050406030204" pitchFamily="18" charset="0"/>
                            <a:ea typeface="Times New Roman" panose="02020603050405020304" pitchFamily="18" charset="0"/>
                            <a:cs typeface="Times New Roman" panose="02020603050405020304" pitchFamily="18" charset="0"/>
                          </a:rPr>
                          <m:t>_</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𝑙𝑎𝑦𝑒𝑟𝑠</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A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𝑐𝑒𝑙𝑙</m:t>
                            </m:r>
                          </m:sub>
                        </m:sSub>
                      </m:e>
                    </m:d>
                  </m:oMath>
                </a14:m>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for unbatched input or </a:t>
                </a:r>
                <a14:m>
                  <m:oMath xmlns:m="http://schemas.openxmlformats.org/officeDocument/2006/math">
                    <m:d>
                      <m:dPr>
                        <m:ctrlPr>
                          <a:rPr lang="es-A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𝑛𝑢𝑚</m:t>
                        </m:r>
                        <m:r>
                          <m:rPr>
                            <m:lit/>
                          </m:rPr>
                          <a:rPr lang="en-GB" sz="1800" i="1">
                            <a:effectLst/>
                            <a:latin typeface="Cambria Math" panose="02040503050406030204" pitchFamily="18" charset="0"/>
                            <a:ea typeface="Times New Roman" panose="02020603050405020304" pitchFamily="18" charset="0"/>
                            <a:cs typeface="Times New Roman" panose="02020603050405020304" pitchFamily="18" charset="0"/>
                          </a:rPr>
                          <m:t>_</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𝑙𝑎𝑦𝑒𝑟𝑠</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𝑁</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A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𝐻</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𝑐𝑒𝑙𝑙</m:t>
                            </m:r>
                          </m:sub>
                        </m:sSub>
                      </m:e>
                    </m:d>
                  </m:oMath>
                </a14:m>
                <a:r>
                  <a:rPr lang="en-GB" sz="1800" dirty="0">
                    <a:effectLst/>
                    <a:latin typeface="Calibri" panose="020F0502020204030204" pitchFamily="34" charset="0"/>
                    <a:ea typeface="Times New Roman" panose="02020603050405020304" pitchFamily="18" charset="0"/>
                    <a:cs typeface="Times New Roman" panose="02020603050405020304" pitchFamily="18" charset="0"/>
                  </a:rPr>
                  <a:t> containing the final hidden state for each element in the sequence. </a:t>
                </a:r>
                <a:endParaRPr lang="es-AR" sz="1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6" name="CuadroTexto 5">
                <a:extLst>
                  <a:ext uri="{FF2B5EF4-FFF2-40B4-BE49-F238E27FC236}">
                    <a16:creationId xmlns:a16="http://schemas.microsoft.com/office/drawing/2014/main" id="{967421B9-B950-46D5-A839-F9888A322248}"/>
                  </a:ext>
                </a:extLst>
              </p:cNvPr>
              <p:cNvSpPr txBox="1">
                <a:spLocks noRot="1" noChangeAspect="1" noMove="1" noResize="1" noEditPoints="1" noAdjustHandles="1" noChangeArrowheads="1" noChangeShapeType="1" noTextEdit="1"/>
              </p:cNvSpPr>
              <p:nvPr/>
            </p:nvSpPr>
            <p:spPr>
              <a:xfrm>
                <a:off x="327582" y="1325563"/>
                <a:ext cx="5667866" cy="4063100"/>
              </a:xfrm>
              <a:prstGeom prst="rect">
                <a:avLst/>
              </a:prstGeom>
              <a:blipFill>
                <a:blip r:embed="rId3"/>
                <a:stretch>
                  <a:fillRect l="-968" t="-600" r="-430" b="-1349"/>
                </a:stretch>
              </a:blipFill>
            </p:spPr>
            <p:txBody>
              <a:bodyPr/>
              <a:lstStyle/>
              <a:p>
                <a:r>
                  <a:rPr lang="es-AR">
                    <a:noFill/>
                  </a:rPr>
                  <a:t> </a:t>
                </a:r>
              </a:p>
            </p:txBody>
          </p:sp>
        </mc:Fallback>
      </mc:AlternateContent>
    </p:spTree>
    <p:extLst>
      <p:ext uri="{BB962C8B-B14F-4D97-AF65-F5344CB8AC3E}">
        <p14:creationId xmlns:p14="http://schemas.microsoft.com/office/powerpoint/2010/main" val="353349019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TotalTime>
  <Words>1777</Words>
  <Application>Microsoft Office PowerPoint</Application>
  <PresentationFormat>Widescreen</PresentationFormat>
  <Paragraphs>65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Cambria Math</vt:lpstr>
      <vt:lpstr>source-serif-pro</vt:lpstr>
      <vt:lpstr>Symbol</vt:lpstr>
      <vt:lpstr>Tema de Office</vt:lpstr>
      <vt:lpstr>Time Series Forecasting</vt:lpstr>
      <vt:lpstr>Antecedentes</vt:lpstr>
      <vt:lpstr>PowerPoint Presentation</vt:lpstr>
      <vt:lpstr>PowerPoint Presentation</vt:lpstr>
      <vt:lpstr>LSTM</vt:lpstr>
      <vt:lpstr>LSTM Unrolled</vt:lpstr>
      <vt:lpstr>LSTM en pytorch</vt:lpstr>
      <vt:lpstr>LSTM en pytorch</vt:lpstr>
      <vt:lpstr>LSTM en pytorch</vt:lpstr>
      <vt:lpstr>PowerPoint Presentation</vt:lpstr>
      <vt:lpstr>Encoder-Decoder Network</vt:lpstr>
      <vt:lpstr>Aplicación en python</vt:lpstr>
      <vt:lpstr>Scheduled Sampling</vt:lpstr>
      <vt:lpstr>Ercot Data</vt:lpstr>
      <vt:lpstr>LSTM vs Seq2Seq Results</vt:lpstr>
      <vt:lpstr>LSTM vs Seq2Seq Results</vt:lpstr>
      <vt:lpstr>LSTM vs Seq2Seq Results</vt:lpstr>
      <vt:lpstr>LSTM vs Seq2Seq Results</vt:lpstr>
      <vt:lpstr>LSTM Learning Rate</vt:lpstr>
      <vt:lpstr>Seq2Seq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LSTM</dc:title>
  <dc:creator>Ignacio Ibañez Sala</dc:creator>
  <cp:lastModifiedBy>Ignacio Ibañez Sala</cp:lastModifiedBy>
  <cp:revision>8</cp:revision>
  <dcterms:created xsi:type="dcterms:W3CDTF">2025-10-22T18:06:20Z</dcterms:created>
  <dcterms:modified xsi:type="dcterms:W3CDTF">2025-10-23T17:13:05Z</dcterms:modified>
</cp:coreProperties>
</file>