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9" r:id="rId5"/>
    <p:sldId id="268" r:id="rId6"/>
    <p:sldId id="269" r:id="rId7"/>
    <p:sldId id="270" r:id="rId8"/>
    <p:sldId id="271" r:id="rId9"/>
    <p:sldId id="272" r:id="rId10"/>
    <p:sldId id="273" r:id="rId11"/>
    <p:sldId id="262" r:id="rId1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226" autoAdjust="0"/>
  </p:normalViewPr>
  <p:slideViewPr>
    <p:cSldViewPr snapToGrid="0">
      <p:cViewPr varScale="1">
        <p:scale>
          <a:sx n="78" d="100"/>
          <a:sy n="78" d="100"/>
        </p:scale>
        <p:origin x="276" y="8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A2B0A8C-8A53-47B4-87FE-FD79F44507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2FD2F75-4723-4D19-A015-F710FC1819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3538F-2982-46F2-A990-44797FC6FAAC}" type="datetimeFigureOut">
              <a:rPr lang="es-ES" smtClean="0"/>
              <a:t>20/09/2020</a:t>
            </a:fld>
            <a:endParaRPr lang="es-ES"/>
          </a:p>
        </p:txBody>
      </p:sp>
      <p:sp>
        <p:nvSpPr>
          <p:cNvPr id="4" name="Marcador de pie de página 3">
            <a:extLst>
              <a:ext uri="{FF2B5EF4-FFF2-40B4-BE49-F238E27FC236}">
                <a16:creationId xmlns:a16="http://schemas.microsoft.com/office/drawing/2014/main" id="{616006D7-62CB-4D89-BF31-E9DAAA66EC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C05524A-0755-493F-86EA-B64E8BCE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EE67EF-1F22-479A-A30D-ECB88629FB8D}" type="slidenum">
              <a:rPr lang="es-ES" smtClean="0"/>
              <a:t>‹Nº›</a:t>
            </a:fld>
            <a:endParaRPr lang="es-ES"/>
          </a:p>
        </p:txBody>
      </p:sp>
    </p:spTree>
    <p:extLst>
      <p:ext uri="{BB962C8B-B14F-4D97-AF65-F5344CB8AC3E}">
        <p14:creationId xmlns:p14="http://schemas.microsoft.com/office/powerpoint/2010/main" val="371808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7E0F5-9CEC-4A9B-99CB-234ED36F092B}" type="datetimeFigureOut">
              <a:rPr lang="es-ES" noProof="0" smtClean="0"/>
              <a:t>20/09/2020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009DD-49B9-4AED-B9AE-7CD4AE12A89A}" type="slidenum">
              <a:rPr lang="es-ES" noProof="0" smtClean="0"/>
              <a:t>‹Nº›</a:t>
            </a:fld>
            <a:endParaRPr lang="es-ES" noProof="0"/>
          </a:p>
        </p:txBody>
      </p:sp>
    </p:spTree>
    <p:extLst>
      <p:ext uri="{BB962C8B-B14F-4D97-AF65-F5344CB8AC3E}">
        <p14:creationId xmlns:p14="http://schemas.microsoft.com/office/powerpoint/2010/main" val="138587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1</a:t>
            </a:fld>
            <a:endParaRPr lang="es-ES"/>
          </a:p>
        </p:txBody>
      </p:sp>
    </p:spTree>
    <p:extLst>
      <p:ext uri="{BB962C8B-B14F-4D97-AF65-F5344CB8AC3E}">
        <p14:creationId xmlns:p14="http://schemas.microsoft.com/office/powerpoint/2010/main" val="408262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8</a:t>
            </a:fld>
            <a:endParaRPr lang="es-ES"/>
          </a:p>
        </p:txBody>
      </p:sp>
    </p:spTree>
    <p:extLst>
      <p:ext uri="{BB962C8B-B14F-4D97-AF65-F5344CB8AC3E}">
        <p14:creationId xmlns:p14="http://schemas.microsoft.com/office/powerpoint/2010/main" val="162081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orma libre 6" title="círculo festoneado"/>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125BFA2B-6C97-4274-9B25-DC9FD34D54F9}" type="datetime1">
              <a:rPr lang="es-ES" noProof="0" smtClean="0"/>
              <a:t>20/09/2020</a:t>
            </a:fld>
            <a:endParaRPr lang="es-ES" noProof="0"/>
          </a:p>
        </p:txBody>
      </p:sp>
      <p:sp>
        <p:nvSpPr>
          <p:cNvPr id="5" name="Marcador de posición de pie de página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es-ES" noProof="0" smtClean="0"/>
              <a:pPr rtl="0"/>
              <a:t>‹Nº›</a:t>
            </a:fld>
            <a:endParaRPr lang="es-ES" noProof="0"/>
          </a:p>
        </p:txBody>
      </p:sp>
      <p:sp>
        <p:nvSpPr>
          <p:cNvPr id="13" name="Rectángulo 12" title="borde derecho"/>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6514B999-2564-4963-94EE-ADD2E7066A39}" type="datetime1">
              <a:rPr lang="es-ES" noProof="0" smtClean="0"/>
              <a:t>20/09/2020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66321" y="382386"/>
            <a:ext cx="1492132" cy="5600404"/>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1257300" y="382385"/>
            <a:ext cx="8392585" cy="5600405"/>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56551CF8-631D-4B47-AA5C-F99AC1E2F82F}" type="datetime1">
              <a:rPr lang="es-ES" noProof="0" smtClean="0"/>
              <a:t>20/09/2020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F5367396-6ED7-4972-8F6C-17988EB6F464}" type="datetime1">
              <a:rPr lang="es-ES" noProof="0" smtClean="0"/>
              <a:t>20/09/2020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76AE8780-DE7D-4E83-9280-17932B0D9AF8}" type="datetime1">
              <a:rPr lang="es-ES" noProof="0" smtClean="0"/>
              <a:t>20/09/2020</a:t>
            </a:fld>
            <a:endParaRPr lang="es-ES" noProof="0"/>
          </a:p>
        </p:txBody>
      </p:sp>
      <p:sp>
        <p:nvSpPr>
          <p:cNvPr id="5" name="Marcador de posición de pie de página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es-ES" noProof="0" smtClean="0"/>
              <a:pPr rtl="0"/>
              <a:t>‹Nº›</a:t>
            </a:fld>
            <a:endParaRPr lang="es-ES" noProof="0"/>
          </a:p>
        </p:txBody>
      </p:sp>
      <p:grpSp>
        <p:nvGrpSpPr>
          <p:cNvPr id="7" name="Grupo 6" title="borde izquierdo festoneado"/>
          <p:cNvGrpSpPr/>
          <p:nvPr/>
        </p:nvGrpSpPr>
        <p:grpSpPr>
          <a:xfrm>
            <a:off x="0" y="0"/>
            <a:ext cx="2814638" cy="6858000"/>
            <a:chOff x="0" y="0"/>
            <a:chExt cx="2814638" cy="6858000"/>
          </a:xfrm>
        </p:grpSpPr>
        <p:sp>
          <p:nvSpPr>
            <p:cNvPr id="11" name="Forma libre 6" title="borde izquierdo festoneado"/>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orma libre 11" title="festón izquierdo en línea"/>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257300"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647796"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20C6ADA7-B5C6-4479-BCA8-9D6C53FF986F}" type="datetime1">
              <a:rPr lang="es-ES" noProof="0" smtClean="0"/>
              <a:t>20/09/2020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252728" y="381000"/>
            <a:ext cx="10172700" cy="1493517"/>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257300"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633864"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A8D6DDF3-0870-49B4-A975-1177E6451243}" type="datetime1">
              <a:rPr lang="es-ES" noProof="0" smtClean="0"/>
              <a:t>20/09/2020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fecha 2"/>
          <p:cNvSpPr>
            <a:spLocks noGrp="1"/>
          </p:cNvSpPr>
          <p:nvPr>
            <p:ph type="dt" sz="half" idx="10"/>
          </p:nvPr>
        </p:nvSpPr>
        <p:spPr/>
        <p:txBody>
          <a:bodyPr rtlCol="0"/>
          <a:lstStyle/>
          <a:p>
            <a:pPr rtl="0"/>
            <a:fld id="{C33D2E76-06C8-485F-897F-084AC2373803}" type="datetime1">
              <a:rPr lang="es-ES" noProof="0" smtClean="0"/>
              <a:t>20/09/2020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B5193613-DC2C-4AC9-86FE-2526792A8FB3}" type="datetime1">
              <a:rPr lang="es-ES" noProof="0" smtClean="0"/>
              <a:t>20/09/2020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17"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051" y="6375679"/>
            <a:ext cx="1233355" cy="348462"/>
          </a:xfrm>
        </p:spPr>
        <p:txBody>
          <a:bodyPr rtlCol="0"/>
          <a:lstStyle/>
          <a:p>
            <a:pPr rtl="0"/>
            <a:fld id="{3A243A79-D3F7-4E03-8A3D-562B962C8110}" type="datetime1">
              <a:rPr lang="es-ES" noProof="0" smtClean="0"/>
              <a:t>20/09/2020</a:t>
            </a:fld>
            <a:endParaRPr lang="es-ES" noProof="0"/>
          </a:p>
        </p:txBody>
      </p:sp>
      <p:sp>
        <p:nvSpPr>
          <p:cNvPr id="6" name="Marcador de posición de pie de página 5"/>
          <p:cNvSpPr>
            <a:spLocks noGrp="1"/>
          </p:cNvSpPr>
          <p:nvPr>
            <p:ph type="ftr" sz="quarter" idx="11"/>
          </p:nvPr>
        </p:nvSpPr>
        <p:spPr>
          <a:xfrm>
            <a:off x="2103620" y="6375679"/>
            <a:ext cx="3482179"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91014" y="6375679"/>
            <a:ext cx="1232456" cy="345796"/>
          </a:xfrm>
        </p:spPr>
        <p:txBody>
          <a:bodyPr rtlCol="0"/>
          <a:lstStyle/>
          <a:p>
            <a:pPr rtl="0"/>
            <a:fld id="{71766878-3199-4EAB-94E7-2D6D11070E14}" type="slidenum">
              <a:rPr lang="es-ES" noProof="0" smtClean="0"/>
              <a:t>‹Nº›</a:t>
            </a:fld>
            <a:endParaRPr lang="es-ES" noProof="0"/>
          </a:p>
        </p:txBody>
      </p:sp>
      <p:sp>
        <p:nvSpPr>
          <p:cNvPr id="8" name="Rectángulo 7"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3" name="Marcador de posición de imagen 2"/>
          <p:cNvSpPr>
            <a:spLocks noGrp="1" noChangeAspect="1"/>
          </p:cNvSpPr>
          <p:nvPr>
            <p:ph type="pic" idx="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11"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ángulo 11"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950" y="6375679"/>
            <a:ext cx="1232456" cy="348462"/>
          </a:xfrm>
        </p:spPr>
        <p:txBody>
          <a:bodyPr rtlCol="0"/>
          <a:lstStyle/>
          <a:p>
            <a:pPr rtl="0"/>
            <a:fld id="{2CC2DD58-C88F-495D-ABDF-408550770A73}" type="datetime1">
              <a:rPr lang="es-ES" noProof="0" smtClean="0"/>
              <a:t>20/09/2020</a:t>
            </a:fld>
            <a:endParaRPr lang="es-ES" noProof="0"/>
          </a:p>
        </p:txBody>
      </p:sp>
      <p:sp>
        <p:nvSpPr>
          <p:cNvPr id="6" name="Marcador de posición de pie de página 5"/>
          <p:cNvSpPr>
            <a:spLocks noGrp="1"/>
          </p:cNvSpPr>
          <p:nvPr>
            <p:ph type="ftr" sz="quarter" idx="11"/>
          </p:nvPr>
        </p:nvSpPr>
        <p:spPr>
          <a:xfrm>
            <a:off x="2103621" y="6375679"/>
            <a:ext cx="3482178"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87568" y="6375679"/>
            <a:ext cx="1234440" cy="345796"/>
          </a:xfrm>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EC479BF8-5CD6-4FD5-956A-091F0350A070}" type="datetime1">
              <a:rPr lang="es-ES" noProof="0" smtClean="0"/>
              <a:t>20/09/2020</a:t>
            </a:fld>
            <a:endParaRPr lang="es-ES" noProof="0"/>
          </a:p>
        </p:txBody>
      </p:sp>
      <p:sp>
        <p:nvSpPr>
          <p:cNvPr id="5" name="Marcador de posición de pie de página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es-ES" noProof="0" smtClean="0"/>
              <a:pPr rtl="0"/>
              <a:t>‹Nº›</a:t>
            </a:fld>
            <a:endParaRPr lang="es-ES" noProof="0"/>
          </a:p>
        </p:txBody>
      </p:sp>
      <p:sp>
        <p:nvSpPr>
          <p:cNvPr id="11" name="Forma libre 6" title="Borde izquierdo festoneado"/>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ángulo 11" title="borde derecho"/>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415DEDD7-7B31-4EF1-B7C7-5AEE3208C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79CDB82B-9AC0-402E-A811-491974D418AB}"/>
              </a:ext>
            </a:extLst>
          </p:cNvPr>
          <p:cNvSpPr>
            <a:spLocks noGrp="1"/>
          </p:cNvSpPr>
          <p:nvPr>
            <p:ph type="ctrTitle"/>
          </p:nvPr>
        </p:nvSpPr>
        <p:spPr>
          <a:xfrm>
            <a:off x="452846" y="954923"/>
            <a:ext cx="6339840" cy="4656552"/>
          </a:xfrm>
        </p:spPr>
        <p:txBody>
          <a:bodyPr rtlCol="0">
            <a:normAutofit/>
          </a:bodyPr>
          <a:lstStyle/>
          <a:p>
            <a:pPr algn="ctr"/>
            <a:r>
              <a:rPr lang="es-ES" sz="3600" b="1" dirty="0">
                <a:effectLst/>
                <a:ea typeface="Calibri" panose="020F0502020204030204" pitchFamily="34" charset="0"/>
                <a:cs typeface="Arial" panose="020B0604020202020204" pitchFamily="34" charset="0"/>
              </a:rPr>
              <a:t>Metodologías Ágiles</a:t>
            </a:r>
            <a:endParaRPr lang="es-ES" sz="3600" dirty="0">
              <a:effectLst/>
              <a:ea typeface="Calibri" panose="020F050202020403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5ECB66A7-6ECC-411D-A565-9A33C392681B}"/>
              </a:ext>
            </a:extLst>
          </p:cNvPr>
          <p:cNvSpPr>
            <a:spLocks noGrp="1"/>
          </p:cNvSpPr>
          <p:nvPr>
            <p:ph type="subTitle" idx="1"/>
          </p:nvPr>
        </p:nvSpPr>
        <p:spPr bwMode="ltGray">
          <a:xfrm>
            <a:off x="643157" y="5611476"/>
            <a:ext cx="5877385" cy="802992"/>
          </a:xfrm>
        </p:spPr>
        <p:txBody>
          <a:bodyPr rtlCol="0">
            <a:normAutofit/>
          </a:bodyPr>
          <a:lstStyle/>
          <a:p>
            <a:pPr rtl="0"/>
            <a:r>
              <a:rPr lang="es-ES" dirty="0">
                <a:solidFill>
                  <a:schemeClr val="tx2">
                    <a:lumMod val="90000"/>
                    <a:lumOff val="10000"/>
                  </a:schemeClr>
                </a:solidFill>
              </a:rPr>
              <a:t>Ignacio Moriel Ruiz </a:t>
            </a:r>
          </a:p>
        </p:txBody>
      </p:sp>
      <p:sp>
        <p:nvSpPr>
          <p:cNvPr id="40" name="Forma libre 22">
            <a:extLst>
              <a:ext uri="{FF2B5EF4-FFF2-40B4-BE49-F238E27FC236}">
                <a16:creationId xmlns:a16="http://schemas.microsoft.com/office/drawing/2014/main" id="{80F81674-F7C3-4C78-B984-2851EFB60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6" name="Imagen 5">
            <a:extLst>
              <a:ext uri="{FF2B5EF4-FFF2-40B4-BE49-F238E27FC236}">
                <a16:creationId xmlns:a16="http://schemas.microsoft.com/office/drawing/2014/main" id="{DD8E525C-52CD-4DF7-B3A2-C9F95EE76C06}"/>
              </a:ext>
            </a:extLst>
          </p:cNvPr>
          <p:cNvPicPr>
            <a:picLocks noChangeAspect="1"/>
          </p:cNvPicPr>
          <p:nvPr/>
        </p:nvPicPr>
        <p:blipFill>
          <a:blip r:embed="rId3"/>
          <a:stretch>
            <a:fillRect/>
          </a:stretch>
        </p:blipFill>
        <p:spPr>
          <a:xfrm>
            <a:off x="7488366" y="1651000"/>
            <a:ext cx="4406900" cy="3556000"/>
          </a:xfrm>
          <a:prstGeom prst="rect">
            <a:avLst/>
          </a:prstGeom>
        </p:spPr>
      </p:pic>
    </p:spTree>
    <p:extLst>
      <p:ext uri="{BB962C8B-B14F-4D97-AF65-F5344CB8AC3E}">
        <p14:creationId xmlns:p14="http://schemas.microsoft.com/office/powerpoint/2010/main" val="39286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D8469-FC57-4D85-A0BE-784B934DB41C}"/>
              </a:ext>
            </a:extLst>
          </p:cNvPr>
          <p:cNvSpPr>
            <a:spLocks noGrp="1"/>
          </p:cNvSpPr>
          <p:nvPr>
            <p:ph type="title"/>
          </p:nvPr>
        </p:nvSpPr>
        <p:spPr/>
        <p:txBody>
          <a:bodyPr/>
          <a:lstStyle/>
          <a:p>
            <a:r>
              <a:rPr lang="es-ES" sz="5400" b="1" dirty="0">
                <a:effectLst/>
                <a:ea typeface="Calibri" panose="020F0502020204030204" pitchFamily="34" charset="0"/>
                <a:cs typeface="Arial" panose="020B0604020202020204" pitchFamily="34" charset="0"/>
              </a:rPr>
              <a:t>Metodologías Ágiles</a:t>
            </a:r>
            <a:endParaRPr lang="es-ES" dirty="0"/>
          </a:p>
        </p:txBody>
      </p:sp>
      <p:sp>
        <p:nvSpPr>
          <p:cNvPr id="3" name="Marcador de contenido 2">
            <a:extLst>
              <a:ext uri="{FF2B5EF4-FFF2-40B4-BE49-F238E27FC236}">
                <a16:creationId xmlns:a16="http://schemas.microsoft.com/office/drawing/2014/main" id="{0789C418-5A50-4B9F-BF6C-D04B0B4DA57C}"/>
              </a:ext>
            </a:extLst>
          </p:cNvPr>
          <p:cNvSpPr>
            <a:spLocks noGrp="1"/>
          </p:cNvSpPr>
          <p:nvPr>
            <p:ph idx="1"/>
          </p:nvPr>
        </p:nvSpPr>
        <p:spPr/>
        <p:txBody>
          <a:bodyPr/>
          <a:lstStyle/>
          <a:p>
            <a:r>
              <a:rPr lang="es-ES" sz="2400" dirty="0">
                <a:effectLst/>
                <a:latin typeface="Calibri" panose="020F0502020204030204" pitchFamily="34" charset="0"/>
                <a:ea typeface="Calibri" panose="020F0502020204030204" pitchFamily="34" charset="0"/>
                <a:cs typeface="Arial" panose="020B0604020202020204" pitchFamily="34" charset="0"/>
              </a:rPr>
              <a:t>Por definición, las metodologías ágiles son aquellas que permiten adaptar la forma de trabajo a las condiciones del proyecto, consiguiendo flexibilidad e inmediatez en la respuesta para amoldar el proyecto y su desarrollo a las circunstancias específicas del entorno.</a:t>
            </a:r>
          </a:p>
          <a:p>
            <a:endParaRPr lang="es-ES" dirty="0"/>
          </a:p>
        </p:txBody>
      </p:sp>
      <p:pic>
        <p:nvPicPr>
          <p:cNvPr id="5" name="Imagen 4">
            <a:extLst>
              <a:ext uri="{FF2B5EF4-FFF2-40B4-BE49-F238E27FC236}">
                <a16:creationId xmlns:a16="http://schemas.microsoft.com/office/drawing/2014/main" id="{6F29D618-4C78-4591-90C0-53B95622A660}"/>
              </a:ext>
            </a:extLst>
          </p:cNvPr>
          <p:cNvPicPr>
            <a:picLocks noChangeAspect="1"/>
          </p:cNvPicPr>
          <p:nvPr/>
        </p:nvPicPr>
        <p:blipFill>
          <a:blip r:embed="rId2"/>
          <a:stretch>
            <a:fillRect/>
          </a:stretch>
        </p:blipFill>
        <p:spPr>
          <a:xfrm>
            <a:off x="6722247" y="3640438"/>
            <a:ext cx="4406900" cy="3556000"/>
          </a:xfrm>
          <a:prstGeom prst="rect">
            <a:avLst/>
          </a:prstGeom>
        </p:spPr>
      </p:pic>
    </p:spTree>
    <p:extLst>
      <p:ext uri="{BB962C8B-B14F-4D97-AF65-F5344CB8AC3E}">
        <p14:creationId xmlns:p14="http://schemas.microsoft.com/office/powerpoint/2010/main" val="35902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71C69-CEAF-4682-819B-1F02581D31E2}"/>
              </a:ext>
            </a:extLst>
          </p:cNvPr>
          <p:cNvSpPr>
            <a:spLocks noGrp="1"/>
          </p:cNvSpPr>
          <p:nvPr>
            <p:ph type="title"/>
          </p:nvPr>
        </p:nvSpPr>
        <p:spPr/>
        <p:txBody>
          <a:bodyPr/>
          <a:lstStyle/>
          <a:p>
            <a:r>
              <a:rPr lang="es-ES" dirty="0"/>
              <a:t>SCRUM</a:t>
            </a:r>
          </a:p>
        </p:txBody>
      </p:sp>
      <p:sp>
        <p:nvSpPr>
          <p:cNvPr id="3" name="Marcador de contenido 2">
            <a:extLst>
              <a:ext uri="{FF2B5EF4-FFF2-40B4-BE49-F238E27FC236}">
                <a16:creationId xmlns:a16="http://schemas.microsoft.com/office/drawing/2014/main" id="{F80548EE-62D4-4747-AC11-435694D25059}"/>
              </a:ext>
            </a:extLst>
          </p:cNvPr>
          <p:cNvSpPr>
            <a:spLocks noGrp="1"/>
          </p:cNvSpPr>
          <p:nvPr>
            <p:ph idx="1"/>
          </p:nvPr>
        </p:nvSpPr>
        <p:spPr/>
        <p:txBody>
          <a:bodyPr>
            <a:normAutofit lnSpcReduction="10000"/>
          </a:bodyPr>
          <a:lstStyle/>
          <a:p>
            <a:r>
              <a:rPr lang="es-ES" sz="1800" dirty="0">
                <a:effectLst/>
                <a:latin typeface="Calibri" panose="020F0502020204030204" pitchFamily="34" charset="0"/>
                <a:ea typeface="Calibri" panose="020F0502020204030204" pitchFamily="34" charset="0"/>
                <a:cs typeface="Arial" panose="020B0604020202020204" pitchFamily="34" charset="0"/>
              </a:rPr>
              <a:t>Se caracteriza por ser la «metodología del caos» que se basa en una estructura de desarrollo incremental, esto es, cualquier ciclo de desarrollo del producto y/o servicio se desgrana en «pequeños proyectos» divididos en distintas etapas: análisis, desarrollo y </a:t>
            </a:r>
            <a:r>
              <a:rPr lang="es-ES" sz="1800" dirty="0" err="1">
                <a:effectLst/>
                <a:latin typeface="Calibri" panose="020F0502020204030204" pitchFamily="34" charset="0"/>
                <a:ea typeface="Calibri" panose="020F0502020204030204" pitchFamily="34" charset="0"/>
                <a:cs typeface="Arial" panose="020B0604020202020204" pitchFamily="34" charset="0"/>
              </a:rPr>
              <a:t>testing</a:t>
            </a:r>
            <a:r>
              <a:rPr lang="es-ES" sz="1800" dirty="0">
                <a:effectLst/>
                <a:latin typeface="Calibri" panose="020F0502020204030204" pitchFamily="34" charset="0"/>
                <a:ea typeface="Calibri" panose="020F0502020204030204" pitchFamily="34" charset="0"/>
                <a:cs typeface="Arial" panose="020B0604020202020204" pitchFamily="34" charset="0"/>
              </a:rPr>
              <a:t>. En la etapa de desarrollo encontramos lo que se conoce como interacciones del proceso o Sprint, es decir, entregas regulares y parciales del producto final.</a:t>
            </a:r>
          </a:p>
          <a:p>
            <a:pPr marL="0" indent="0">
              <a:buNone/>
            </a:pPr>
            <a:endParaRPr lang="es-ES" sz="1800" dirty="0">
              <a:latin typeface="Calibri" panose="020F0502020204030204" pitchFamily="34" charset="0"/>
              <a:ea typeface="Calibri" panose="020F0502020204030204" pitchFamily="34" charset="0"/>
              <a:cs typeface="Arial" panose="020B0604020202020204" pitchFamily="34" charset="0"/>
            </a:endParaRP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Esta metodología permite abordar proyectos complejos que exigen una flexibilidad y una rapidez esencial a la hora de ejecutar los resultados.  La estrategia irá orientada a gestionar y normalizar los errores que se puedan producir en desarrollos demasiado largos, a través de, reuniones frecuentes para asegurar el cumplimiento de los objetivos establecidos.</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s-ES" sz="1800" dirty="0">
              <a:effectLst/>
              <a:latin typeface="Calibri" panose="020F0502020204030204" pitchFamily="34" charset="0"/>
              <a:ea typeface="Calibri" panose="020F050202020403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385451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75C90-ADD8-432F-A07F-0288405C26ED}"/>
              </a:ext>
            </a:extLst>
          </p:cNvPr>
          <p:cNvSpPr>
            <a:spLocks noGrp="1"/>
          </p:cNvSpPr>
          <p:nvPr>
            <p:ph type="title"/>
          </p:nvPr>
        </p:nvSpPr>
        <p:spPr/>
        <p:txBody>
          <a:bodyPr/>
          <a:lstStyle/>
          <a:p>
            <a:r>
              <a:rPr lang="es-ES" dirty="0"/>
              <a:t>KANBAN </a:t>
            </a:r>
          </a:p>
        </p:txBody>
      </p:sp>
      <p:sp>
        <p:nvSpPr>
          <p:cNvPr id="3" name="Marcador de contenido 2">
            <a:extLst>
              <a:ext uri="{FF2B5EF4-FFF2-40B4-BE49-F238E27FC236}">
                <a16:creationId xmlns:a16="http://schemas.microsoft.com/office/drawing/2014/main" id="{F26882F3-90BC-412E-91DB-F51AEA165D71}"/>
              </a:ext>
            </a:extLst>
          </p:cNvPr>
          <p:cNvSpPr>
            <a:spLocks noGrp="1"/>
          </p:cNvSpPr>
          <p:nvPr>
            <p:ph idx="1"/>
          </p:nvPr>
        </p:nvSpPr>
        <p:spPr/>
        <p:txBody>
          <a:bodyPr/>
          <a:lstStyle/>
          <a:p>
            <a:r>
              <a:rPr lang="es-ES" sz="1800" dirty="0">
                <a:effectLst/>
                <a:latin typeface="Calibri" panose="020F0502020204030204" pitchFamily="34" charset="0"/>
                <a:ea typeface="Calibri" panose="020F0502020204030204" pitchFamily="34" charset="0"/>
                <a:cs typeface="Arial" panose="020B0604020202020204" pitchFamily="34" charset="0"/>
              </a:rPr>
              <a:t>La estrategia Kanban conocida como ‘Tarjeta Visual» muy útil para los responsables de proyectos. Esta consiste en la elaboración de un cuadro o diagrama en el que se reflejan tres columnas de tareas; pendientes, en proceso o terminadas. Este cuadro debe estar al alcance de todos los miembros del equipo, evitando así la repetición de tareas o la posibilidad de que se olvide alguna de ellas. Por tanto, ayuda a mejorar la productividad y eficiencia del equipo de trabajo.</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Las ventajas que proporciona esta metodología son:</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Planificación de tareas</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Mejora en el rendimiento de trabajo del equipo</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Métricas visuales</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Los plazos de entregas son continuos</a:t>
            </a:r>
          </a:p>
          <a:p>
            <a:endParaRPr lang="es-ES" dirty="0"/>
          </a:p>
        </p:txBody>
      </p:sp>
      <p:pic>
        <p:nvPicPr>
          <p:cNvPr id="5" name="Imagen 4">
            <a:extLst>
              <a:ext uri="{FF2B5EF4-FFF2-40B4-BE49-F238E27FC236}">
                <a16:creationId xmlns:a16="http://schemas.microsoft.com/office/drawing/2014/main" id="{521D20FD-52FB-4A3E-B6DC-DDDD5D542552}"/>
              </a:ext>
            </a:extLst>
          </p:cNvPr>
          <p:cNvPicPr>
            <a:picLocks noChangeAspect="1"/>
          </p:cNvPicPr>
          <p:nvPr/>
        </p:nvPicPr>
        <p:blipFill>
          <a:blip r:embed="rId2"/>
          <a:stretch>
            <a:fillRect/>
          </a:stretch>
        </p:blipFill>
        <p:spPr>
          <a:xfrm>
            <a:off x="7764603" y="3842951"/>
            <a:ext cx="3665397" cy="3018562"/>
          </a:xfrm>
          <a:prstGeom prst="rect">
            <a:avLst/>
          </a:prstGeom>
        </p:spPr>
      </p:pic>
    </p:spTree>
    <p:extLst>
      <p:ext uri="{BB962C8B-B14F-4D97-AF65-F5344CB8AC3E}">
        <p14:creationId xmlns:p14="http://schemas.microsoft.com/office/powerpoint/2010/main" val="537338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06AF0-422C-4FE2-AA1F-608D0AEEF419}"/>
              </a:ext>
            </a:extLst>
          </p:cNvPr>
          <p:cNvSpPr>
            <a:spLocks noGrp="1"/>
          </p:cNvSpPr>
          <p:nvPr>
            <p:ph type="title"/>
          </p:nvPr>
        </p:nvSpPr>
        <p:spPr/>
        <p:txBody>
          <a:bodyPr/>
          <a:lstStyle/>
          <a:p>
            <a:r>
              <a:rPr lang="es-ES" dirty="0"/>
              <a:t>EXTREME PROGRAMMING XP</a:t>
            </a:r>
          </a:p>
        </p:txBody>
      </p:sp>
      <p:sp>
        <p:nvSpPr>
          <p:cNvPr id="3" name="Marcador de contenido 2">
            <a:extLst>
              <a:ext uri="{FF2B5EF4-FFF2-40B4-BE49-F238E27FC236}">
                <a16:creationId xmlns:a16="http://schemas.microsoft.com/office/drawing/2014/main" id="{F12A3521-6B2F-4656-85E1-0073EB4ADC66}"/>
              </a:ext>
            </a:extLst>
          </p:cNvPr>
          <p:cNvSpPr>
            <a:spLocks noGrp="1"/>
          </p:cNvSpPr>
          <p:nvPr>
            <p:ph idx="1"/>
          </p:nvPr>
        </p:nvSpPr>
        <p:spPr/>
        <p:txBody>
          <a:bodyPr>
            <a:normAutofit fontScale="92500"/>
          </a:bodyPr>
          <a:lstStyle/>
          <a:p>
            <a:pPr algn="just"/>
            <a:r>
              <a:rPr lang="es-ES" sz="1800" dirty="0">
                <a:effectLst/>
                <a:latin typeface="Calibri" panose="020F0502020204030204" pitchFamily="34" charset="0"/>
                <a:ea typeface="Calibri" panose="020F0502020204030204" pitchFamily="34" charset="0"/>
                <a:cs typeface="Arial" panose="020B0604020202020204" pitchFamily="34" charset="0"/>
              </a:rPr>
              <a:t>Esta herramienta es muy útil sobre todo para startups o empresas que están en proceso de consolidación, puesto que su principal objetivo es ayudar en las relaciones entre los empleados y clientes. La clave del éxito del Extreme </a:t>
            </a:r>
            <a:r>
              <a:rPr lang="es-ES" sz="1800" dirty="0" err="1">
                <a:effectLst/>
                <a:latin typeface="Calibri" panose="020F0502020204030204" pitchFamily="34" charset="0"/>
                <a:ea typeface="Calibri" panose="020F0502020204030204" pitchFamily="34" charset="0"/>
                <a:cs typeface="Arial" panose="020B0604020202020204" pitchFamily="34" charset="0"/>
              </a:rPr>
              <a:t>Programming</a:t>
            </a:r>
            <a:r>
              <a:rPr lang="es-ES" sz="1800" dirty="0">
                <a:effectLst/>
                <a:latin typeface="Calibri" panose="020F0502020204030204" pitchFamily="34" charset="0"/>
                <a:ea typeface="Calibri" panose="020F0502020204030204" pitchFamily="34" charset="0"/>
                <a:cs typeface="Arial" panose="020B0604020202020204" pitchFamily="34" charset="0"/>
              </a:rPr>
              <a:t> XP es potenciar las relaciones personales, a través, del trabajo en equipo, fomentando la comunicación y eliminando los tiempos muertos.</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 </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Sus principales fases son:</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Planificación del proyecto con el cliente</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Diseño del proyecto</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Codificación, donde los programadores trabajan en pareja para obtener resultados más eficientes y de calidad</a:t>
            </a:r>
          </a:p>
          <a:p>
            <a:pPr marL="342900" lvl="0" indent="-342900" algn="just">
              <a:buFont typeface="Wingdings" panose="05000000000000000000" pitchFamily="2" charset="2"/>
              <a:buChar char=""/>
            </a:pPr>
            <a:r>
              <a:rPr lang="es-ES" sz="1800" dirty="0">
                <a:effectLst/>
                <a:latin typeface="Calibri" panose="020F0502020204030204" pitchFamily="34" charset="0"/>
                <a:ea typeface="Calibri" panose="020F0502020204030204" pitchFamily="34" charset="0"/>
                <a:cs typeface="Arial" panose="020B0604020202020204" pitchFamily="34" charset="0"/>
              </a:rPr>
              <a:t>Pruebas para comprobar que funcionan los códigos que se van implementando</a:t>
            </a:r>
          </a:p>
          <a:p>
            <a:endParaRPr lang="es-ES" dirty="0"/>
          </a:p>
        </p:txBody>
      </p:sp>
    </p:spTree>
    <p:extLst>
      <p:ext uri="{BB962C8B-B14F-4D97-AF65-F5344CB8AC3E}">
        <p14:creationId xmlns:p14="http://schemas.microsoft.com/office/powerpoint/2010/main" val="256061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7EB89-D50D-4EA3-BE18-093ACAE3A267}"/>
              </a:ext>
            </a:extLst>
          </p:cNvPr>
          <p:cNvSpPr>
            <a:spLocks noGrp="1"/>
          </p:cNvSpPr>
          <p:nvPr>
            <p:ph type="title"/>
          </p:nvPr>
        </p:nvSpPr>
        <p:spPr/>
        <p:txBody>
          <a:bodyPr/>
          <a:lstStyle/>
          <a:p>
            <a:r>
              <a:rPr lang="es-ES" dirty="0"/>
              <a:t>DESIGN SPRINT, LA METODOLOGÍA DE GOOGLE</a:t>
            </a:r>
          </a:p>
        </p:txBody>
      </p:sp>
      <p:sp>
        <p:nvSpPr>
          <p:cNvPr id="3" name="Marcador de contenido 2">
            <a:extLst>
              <a:ext uri="{FF2B5EF4-FFF2-40B4-BE49-F238E27FC236}">
                <a16:creationId xmlns:a16="http://schemas.microsoft.com/office/drawing/2014/main" id="{6BCDA3B5-66C9-4F70-B52C-275967685557}"/>
              </a:ext>
            </a:extLst>
          </p:cNvPr>
          <p:cNvSpPr>
            <a:spLocks noGrp="1"/>
          </p:cNvSpPr>
          <p:nvPr>
            <p:ph idx="1"/>
          </p:nvPr>
        </p:nvSpPr>
        <p:spPr/>
        <p:txBody>
          <a:bodyPr>
            <a:normAutofit lnSpcReduction="10000"/>
          </a:bodyPr>
          <a:lstStyle/>
          <a:p>
            <a:pPr algn="just"/>
            <a:r>
              <a:rPr lang="es-ES" sz="1800" dirty="0">
                <a:effectLst/>
                <a:latin typeface="Calibri" panose="020F0502020204030204" pitchFamily="34" charset="0"/>
                <a:ea typeface="Calibri" panose="020F0502020204030204" pitchFamily="34" charset="0"/>
                <a:cs typeface="Arial" panose="020B0604020202020204" pitchFamily="34" charset="0"/>
              </a:rPr>
              <a:t>En cualquier organización, la estrategia de negocios es lo más importante. Las metodologías agilen se llevan implementando desde hace una década con el fin de mejorar los procesos que llevan a un producto o servicio mejorado y de calidad en el que los clientes cobran cada vez más importancia. Como ejemplo de innovación en estrategias de negocios nos encontramos con </a:t>
            </a:r>
            <a:r>
              <a:rPr lang="es-ES" sz="1800" dirty="0" err="1">
                <a:effectLst/>
                <a:latin typeface="Calibri" panose="020F0502020204030204" pitchFamily="34" charset="0"/>
                <a:ea typeface="Calibri" panose="020F0502020204030204" pitchFamily="34" charset="0"/>
                <a:cs typeface="Arial" panose="020B0604020202020204" pitchFamily="34" charset="0"/>
              </a:rPr>
              <a:t>Design</a:t>
            </a:r>
            <a:r>
              <a:rPr lang="es-ES" sz="1800" dirty="0">
                <a:effectLst/>
                <a:latin typeface="Calibri" panose="020F0502020204030204" pitchFamily="34" charset="0"/>
                <a:ea typeface="Calibri" panose="020F0502020204030204" pitchFamily="34" charset="0"/>
                <a:cs typeface="Arial" panose="020B0604020202020204" pitchFamily="34" charset="0"/>
              </a:rPr>
              <a:t> Sprint, una metodología de Google que está favoreciendo a los perfiles profesionales del mundo agile.</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 </a:t>
            </a:r>
          </a:p>
          <a:p>
            <a:pPr algn="just"/>
            <a:r>
              <a:rPr lang="es-ES" sz="1800" dirty="0">
                <a:effectLst/>
                <a:latin typeface="Calibri" panose="020F0502020204030204" pitchFamily="34" charset="0"/>
                <a:ea typeface="Calibri" panose="020F0502020204030204" pitchFamily="34" charset="0"/>
                <a:cs typeface="Arial" panose="020B0604020202020204" pitchFamily="34" charset="0"/>
              </a:rPr>
              <a:t>Esta metodología viene de la mano de Google Ventures, un servicio del gigante tecnológico para la innovación y promoción de startups tecnológicas. Se trata de un proceso que dura 5 días en el que el negocio tiene que resolver todas las cuestiones relacionadas con diseño, prototipado, testeo de clientes. La idea es que el trabajo se elabora en etapas de </a:t>
            </a:r>
            <a:r>
              <a:rPr lang="es-ES" sz="1800" dirty="0" err="1">
                <a:effectLst/>
                <a:latin typeface="Calibri" panose="020F0502020204030204" pitchFamily="34" charset="0"/>
                <a:ea typeface="Calibri" panose="020F0502020204030204" pitchFamily="34" charset="0"/>
                <a:cs typeface="Arial" panose="020B0604020202020204" pitchFamily="34" charset="0"/>
              </a:rPr>
              <a:t>sprints</a:t>
            </a:r>
            <a:r>
              <a:rPr lang="es-ES" sz="1800" dirty="0">
                <a:effectLst/>
                <a:latin typeface="Calibri" panose="020F0502020204030204" pitchFamily="34" charset="0"/>
                <a:ea typeface="Calibri" panose="020F0502020204030204" pitchFamily="34" charset="0"/>
                <a:cs typeface="Arial" panose="020B0604020202020204" pitchFamily="34" charset="0"/>
              </a:rPr>
              <a:t> en las que meses de trabajo se pueden reducir en pocas semanas, en vez de esperar a lanzar un producto para entender si la idea es buena, el prototipo proporciona antes la información para evitar posibles errores.</a:t>
            </a:r>
          </a:p>
          <a:p>
            <a:endParaRPr lang="es-ES" dirty="0"/>
          </a:p>
        </p:txBody>
      </p:sp>
    </p:spTree>
    <p:extLst>
      <p:ext uri="{BB962C8B-B14F-4D97-AF65-F5344CB8AC3E}">
        <p14:creationId xmlns:p14="http://schemas.microsoft.com/office/powerpoint/2010/main" val="162813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EF689-6705-4EA9-87F2-0A0966C0D678}"/>
              </a:ext>
            </a:extLst>
          </p:cNvPr>
          <p:cNvSpPr>
            <a:spLocks noGrp="1"/>
          </p:cNvSpPr>
          <p:nvPr>
            <p:ph type="title"/>
          </p:nvPr>
        </p:nvSpPr>
        <p:spPr/>
        <p:txBody>
          <a:bodyPr/>
          <a:lstStyle/>
          <a:p>
            <a:r>
              <a:rPr lang="es-ES" dirty="0"/>
              <a:t>AGILE INCEPTION </a:t>
            </a:r>
          </a:p>
        </p:txBody>
      </p:sp>
      <p:sp>
        <p:nvSpPr>
          <p:cNvPr id="3" name="Marcador de contenido 2">
            <a:extLst>
              <a:ext uri="{FF2B5EF4-FFF2-40B4-BE49-F238E27FC236}">
                <a16:creationId xmlns:a16="http://schemas.microsoft.com/office/drawing/2014/main" id="{8604EA6A-3FEF-4002-A4F9-C63307F68CB5}"/>
              </a:ext>
            </a:extLst>
          </p:cNvPr>
          <p:cNvSpPr>
            <a:spLocks noGrp="1"/>
          </p:cNvSpPr>
          <p:nvPr>
            <p:ph idx="1"/>
          </p:nvPr>
        </p:nvSpPr>
        <p:spPr/>
        <p:txBody>
          <a:bodyPr/>
          <a:lstStyle/>
          <a:p>
            <a:r>
              <a:rPr lang="es-ES" sz="1800" dirty="0">
                <a:effectLst/>
                <a:latin typeface="Calibri" panose="020F0502020204030204" pitchFamily="34" charset="0"/>
                <a:ea typeface="Calibri" panose="020F0502020204030204" pitchFamily="34" charset="0"/>
                <a:cs typeface="Arial" panose="020B0604020202020204" pitchFamily="34" charset="0"/>
              </a:rPr>
              <a:t>Está orientada a la definición de los objetivos generales de las empresas. Su meta es clarificar cuestiones como el tipo de cliente objetivo, las propuestas de valor añadido, las formas de venta. Suele girar en torno al método de «</a:t>
            </a:r>
            <a:r>
              <a:rPr lang="es-ES" sz="1800" dirty="0" err="1">
                <a:effectLst/>
                <a:latin typeface="Calibri" panose="020F0502020204030204" pitchFamily="34" charset="0"/>
                <a:ea typeface="Calibri" panose="020F0502020204030204" pitchFamily="34" charset="0"/>
                <a:cs typeface="Arial" panose="020B0604020202020204" pitchFamily="34" charset="0"/>
              </a:rPr>
              <a:t>elevator</a:t>
            </a:r>
            <a:r>
              <a:rPr lang="es-ES" sz="1800" dirty="0">
                <a:effectLst/>
                <a:latin typeface="Calibri" panose="020F0502020204030204" pitchFamily="34" charset="0"/>
                <a:ea typeface="Calibri" panose="020F0502020204030204" pitchFamily="34" charset="0"/>
                <a:cs typeface="Arial" panose="020B0604020202020204" pitchFamily="34" charset="0"/>
              </a:rPr>
              <a:t> pitch«, que consiste en pequeñas reuniones entro los socios y el equipo de trabajo en las que las intervenciones no pueden superar los 5 minutos.</a:t>
            </a:r>
          </a:p>
          <a:p>
            <a:endParaRPr lang="es-ES" dirty="0"/>
          </a:p>
        </p:txBody>
      </p:sp>
      <p:pic>
        <p:nvPicPr>
          <p:cNvPr id="5" name="Imagen 4">
            <a:extLst>
              <a:ext uri="{FF2B5EF4-FFF2-40B4-BE49-F238E27FC236}">
                <a16:creationId xmlns:a16="http://schemas.microsoft.com/office/drawing/2014/main" id="{3F670BD7-D990-43DD-A368-A17FDA87BE67}"/>
              </a:ext>
            </a:extLst>
          </p:cNvPr>
          <p:cNvPicPr>
            <a:picLocks noChangeAspect="1"/>
          </p:cNvPicPr>
          <p:nvPr/>
        </p:nvPicPr>
        <p:blipFill>
          <a:blip r:embed="rId2"/>
          <a:stretch>
            <a:fillRect/>
          </a:stretch>
        </p:blipFill>
        <p:spPr>
          <a:xfrm>
            <a:off x="8352750" y="3429000"/>
            <a:ext cx="3077250" cy="3250346"/>
          </a:xfrm>
          <a:prstGeom prst="rect">
            <a:avLst/>
          </a:prstGeom>
        </p:spPr>
      </p:pic>
    </p:spTree>
    <p:extLst>
      <p:ext uri="{BB962C8B-B14F-4D97-AF65-F5344CB8AC3E}">
        <p14:creationId xmlns:p14="http://schemas.microsoft.com/office/powerpoint/2010/main" val="361870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9">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s-ES"/>
          </a:p>
        </p:txBody>
      </p:sp>
      <p:sp>
        <p:nvSpPr>
          <p:cNvPr id="12" name="Forma libre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5B687682-14E6-478D-9035-A24DB1E0F354}"/>
              </a:ext>
            </a:extLst>
          </p:cNvPr>
          <p:cNvSpPr>
            <a:spLocks noGrp="1"/>
          </p:cNvSpPr>
          <p:nvPr>
            <p:ph type="ctrTitle"/>
          </p:nvPr>
        </p:nvSpPr>
        <p:spPr>
          <a:xfrm>
            <a:off x="926927" y="1231894"/>
            <a:ext cx="5490143" cy="4339177"/>
          </a:xfrm>
        </p:spPr>
        <p:txBody>
          <a:bodyPr rtlCol="0">
            <a:normAutofit/>
          </a:bodyPr>
          <a:lstStyle/>
          <a:p>
            <a:pPr algn="l" rtl="0"/>
            <a:r>
              <a:rPr lang="es-ES">
                <a:solidFill>
                  <a:srgbClr val="2A1A00"/>
                </a:solidFill>
              </a:rPr>
              <a:t>Gracias</a:t>
            </a:r>
          </a:p>
        </p:txBody>
      </p:sp>
      <p:sp>
        <p:nvSpPr>
          <p:cNvPr id="3" name="Subtítulo 2">
            <a:extLst>
              <a:ext uri="{FF2B5EF4-FFF2-40B4-BE49-F238E27FC236}">
                <a16:creationId xmlns:a16="http://schemas.microsoft.com/office/drawing/2014/main" id="{328E4FA7-F992-460B-84B9-C41D8531830C}"/>
              </a:ext>
            </a:extLst>
          </p:cNvPr>
          <p:cNvSpPr>
            <a:spLocks noGrp="1"/>
          </p:cNvSpPr>
          <p:nvPr>
            <p:ph type="subTitle" idx="1"/>
          </p:nvPr>
        </p:nvSpPr>
        <p:spPr>
          <a:xfrm>
            <a:off x="926927" y="5660572"/>
            <a:ext cx="6020627" cy="785904"/>
          </a:xfrm>
        </p:spPr>
        <p:txBody>
          <a:bodyPr rtlCol="0" anchor="ctr">
            <a:normAutofit/>
          </a:bodyPr>
          <a:lstStyle/>
          <a:p>
            <a:pPr algn="l" rtl="0"/>
            <a:r>
              <a:rPr lang="es-ES">
                <a:solidFill>
                  <a:schemeClr val="tx2">
                    <a:lumMod val="90000"/>
                    <a:lumOff val="10000"/>
                  </a:schemeClr>
                </a:solidFill>
              </a:rPr>
              <a:t>alguien@ejemplo.com</a:t>
            </a:r>
          </a:p>
        </p:txBody>
      </p:sp>
      <p:sp>
        <p:nvSpPr>
          <p:cNvPr id="14" name="Rectángulo 13">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áfico 6" descr="Cara sonriente sin relleno">
            <a:extLst>
              <a:ext uri="{FF2B5EF4-FFF2-40B4-BE49-F238E27FC236}">
                <a16:creationId xmlns:a16="http://schemas.microsoft.com/office/drawing/2014/main" id="{646A5A60-484D-435A-A8DC-28F65FB1EC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3912213618"/>
      </p:ext>
    </p:extLst>
  </p:cSld>
  <p:clrMapOvr>
    <a:masterClrMapping/>
  </p:clrMapOvr>
</p:sld>
</file>

<file path=ppt/theme/theme1.xml><?xml version="1.0" encoding="utf-8"?>
<a:theme xmlns:a="http://schemas.openxmlformats.org/drawingml/2006/main" name="Insignia">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64FCEF-5D02-4451-89DD-C5055544A8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3B9E78-595F-41AA-B8FF-1657B24A64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ED409D-D761-44D8-8125-D888C04D1B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de Insignia de guardería</Template>
  <TotalTime>7</TotalTime>
  <Words>690</Words>
  <Application>Microsoft Office PowerPoint</Application>
  <PresentationFormat>Panorámica</PresentationFormat>
  <Paragraphs>34</Paragraphs>
  <Slides>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Gill Sans MT</vt:lpstr>
      <vt:lpstr>Impact</vt:lpstr>
      <vt:lpstr>Wingdings</vt:lpstr>
      <vt:lpstr>Insignia</vt:lpstr>
      <vt:lpstr>Metodologías Ágiles</vt:lpstr>
      <vt:lpstr>Metodologías Ágiles</vt:lpstr>
      <vt:lpstr>SCRUM</vt:lpstr>
      <vt:lpstr>KANBAN </vt:lpstr>
      <vt:lpstr>EXTREME PROGRAMMING XP</vt:lpstr>
      <vt:lpstr>DESIGN SPRINT, LA METODOLOGÍA DE GOOGLE</vt:lpstr>
      <vt:lpstr>AGILE INCEPTION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Metodologías Ágiles</dc:title>
  <dc:creator>Ignacio Ruiz</dc:creator>
  <cp:lastModifiedBy>Ignacio Ruiz</cp:lastModifiedBy>
  <cp:revision>1</cp:revision>
  <dcterms:created xsi:type="dcterms:W3CDTF">2020-09-21T04:32:49Z</dcterms:created>
  <dcterms:modified xsi:type="dcterms:W3CDTF">2020-09-21T04:40:02Z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