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426ad7d9b_7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426ad7d9b_7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5426ad7d9b_7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5426ad7d9b_7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5426ad7d9b_7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5426ad7d9b_7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5426ad7d9b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5426ad7d9b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5426ad7d9b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5426ad7d9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5426ad7d9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5426ad7d9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426ad7d9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426ad7d9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5426ad7d9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5426ad7d9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5426ad7d9b_7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426ad7d9b_7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426ad7d9b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426ad7d9b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5426ad7d9b_15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426ad7d9b_15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426ad7d9b_16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426ad7d9b_16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5426ad7d9b_1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5426ad7d9b_1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2.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Limpieza de datos</a:t>
            </a:r>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23653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Desafío 1 - </a:t>
            </a:r>
            <a:r>
              <a:rPr lang="es-419"/>
              <a:t>Análisis exploratorio de un dataset de precios de propiedades.</a:t>
            </a:r>
            <a:endParaRPr/>
          </a:p>
          <a:p>
            <a:pPr indent="0" lvl="0" marL="0" rtl="0" algn="l">
              <a:spcBef>
                <a:spcPts val="0"/>
              </a:spcBef>
              <a:spcAft>
                <a:spcPts val="0"/>
              </a:spcAft>
              <a:buNone/>
            </a:pPr>
            <a:r>
              <a:t/>
            </a:r>
            <a:endParaRPr/>
          </a:p>
        </p:txBody>
      </p:sp>
      <p:sp>
        <p:nvSpPr>
          <p:cNvPr id="136" name="Google Shape;136;p13"/>
          <p:cNvSpPr txBox="1"/>
          <p:nvPr>
            <p:ph idx="1" type="subTitle"/>
          </p:nvPr>
        </p:nvSpPr>
        <p:spPr>
          <a:xfrm>
            <a:off x="6786625" y="3780250"/>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Augusto Tuli</a:t>
            </a:r>
            <a:endParaRPr/>
          </a:p>
          <a:p>
            <a:pPr indent="0" lvl="0" marL="0" rtl="0" algn="l">
              <a:spcBef>
                <a:spcPts val="0"/>
              </a:spcBef>
              <a:spcAft>
                <a:spcPts val="0"/>
              </a:spcAft>
              <a:buNone/>
            </a:pPr>
            <a:r>
              <a:rPr lang="es-419"/>
              <a:t>Federico Velasco</a:t>
            </a:r>
            <a:endParaRPr/>
          </a:p>
          <a:p>
            <a:pPr indent="0" lvl="0" marL="0" rtl="0" algn="l">
              <a:spcBef>
                <a:spcPts val="0"/>
              </a:spcBef>
              <a:spcAft>
                <a:spcPts val="0"/>
              </a:spcAft>
              <a:buNone/>
            </a:pPr>
            <a:r>
              <a:rPr lang="es-419"/>
              <a:t>Guillermo García Ciai </a:t>
            </a:r>
            <a:endParaRPr/>
          </a:p>
          <a:p>
            <a:pPr indent="0" lvl="0" marL="0" rtl="0" algn="l">
              <a:spcBef>
                <a:spcPts val="0"/>
              </a:spcBef>
              <a:spcAft>
                <a:spcPts val="0"/>
              </a:spcAft>
              <a:buNone/>
            </a:pPr>
            <a:r>
              <a:rPr lang="es-419"/>
              <a:t>Franco Scioli</a:t>
            </a:r>
            <a:endParaRPr/>
          </a:p>
          <a:p>
            <a:pPr indent="0" lvl="0" marL="0" rtl="0" algn="l">
              <a:spcBef>
                <a:spcPts val="0"/>
              </a:spcBef>
              <a:spcAft>
                <a:spcPts val="0"/>
              </a:spcAft>
              <a:buNone/>
            </a:pPr>
            <a:r>
              <a:rPr lang="es-419"/>
              <a:t>Ignacio Muscarelli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37" name="Google Shape;137;p13"/>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138" name="Google Shape;138;p13"/>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1900">
                <a:latin typeface="Lato"/>
                <a:ea typeface="Lato"/>
                <a:cs typeface="Lato"/>
                <a:sym typeface="Lato"/>
              </a:rPr>
              <a:t>Agrupación de los registros según su locación.</a:t>
            </a:r>
            <a:endParaRPr sz="1900">
              <a:latin typeface="Lato"/>
              <a:ea typeface="Lato"/>
              <a:cs typeface="Lato"/>
              <a:sym typeface="Lato"/>
            </a:endParaRPr>
          </a:p>
          <a:p>
            <a:pPr indent="0" lvl="0" marL="0" rtl="0" algn="l">
              <a:spcBef>
                <a:spcPts val="1600"/>
              </a:spcBef>
              <a:spcAft>
                <a:spcPts val="0"/>
              </a:spcAft>
              <a:buNone/>
            </a:pPr>
            <a:r>
              <a:t/>
            </a:r>
            <a:endParaRPr/>
          </a:p>
        </p:txBody>
      </p:sp>
      <p:sp>
        <p:nvSpPr>
          <p:cNvPr id="218" name="Google Shape;218;p22"/>
          <p:cNvSpPr txBox="1"/>
          <p:nvPr>
            <p:ph idx="1" type="body"/>
          </p:nvPr>
        </p:nvSpPr>
        <p:spPr>
          <a:xfrm>
            <a:off x="1297500" y="9635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Utilizamos la columna “place_with_parent_names”, la cual contenía  información acerca de la locación de cada inmueble en formato |País|Provincia|Ciudad|. </a:t>
            </a:r>
            <a:endParaRPr/>
          </a:p>
          <a:p>
            <a:pPr indent="0" lvl="0" marL="0" rtl="0" algn="l">
              <a:spcBef>
                <a:spcPts val="1600"/>
              </a:spcBef>
              <a:spcAft>
                <a:spcPts val="0"/>
              </a:spcAft>
              <a:buNone/>
            </a:pPr>
            <a:r>
              <a:rPr lang="es-419"/>
              <a:t>Para poder aprovechar la misma hicimos uso de expresiones regulares para para extraer cada uno de los datos y llevarlos hacia nuevas columnas</a:t>
            </a:r>
            <a:endParaRPr/>
          </a:p>
          <a:p>
            <a:pPr indent="0" lvl="0" marL="0" rtl="0" algn="l">
              <a:spcBef>
                <a:spcPts val="1600"/>
              </a:spcBef>
              <a:spcAft>
                <a:spcPts val="1600"/>
              </a:spcAft>
              <a:buNone/>
            </a:pPr>
            <a:r>
              <a:rPr lang="es-419"/>
              <a:t>Una vez realizado esto usamos las funciones groupby y pivot table.</a:t>
            </a:r>
            <a:endParaRPr/>
          </a:p>
        </p:txBody>
      </p:sp>
      <p:pic>
        <p:nvPicPr>
          <p:cNvPr id="219" name="Google Shape;219;p22"/>
          <p:cNvPicPr preferRelativeResize="0"/>
          <p:nvPr/>
        </p:nvPicPr>
        <p:blipFill rotWithShape="1">
          <a:blip r:embed="rId3">
            <a:alphaModFix/>
          </a:blip>
          <a:srcRect b="31301" l="29934" r="26173" t="27224"/>
          <a:stretch/>
        </p:blipFill>
        <p:spPr>
          <a:xfrm>
            <a:off x="2565250" y="2649675"/>
            <a:ext cx="4013496" cy="2133377"/>
          </a:xfrm>
          <a:prstGeom prst="rect">
            <a:avLst/>
          </a:prstGeom>
          <a:noFill/>
          <a:ln>
            <a:noFill/>
          </a:ln>
        </p:spPr>
      </p:pic>
      <p:pic>
        <p:nvPicPr>
          <p:cNvPr id="220" name="Google Shape;220;p22"/>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221" name="Google Shape;221;p22"/>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sz="1900">
                <a:latin typeface="Lato"/>
                <a:ea typeface="Lato"/>
                <a:cs typeface="Lato"/>
                <a:sym typeface="Lato"/>
              </a:rPr>
              <a:t>Calculamos el promedio del metro cuadrado de cada localidad.</a:t>
            </a:r>
            <a:endParaRPr sz="3000"/>
          </a:p>
        </p:txBody>
      </p:sp>
      <p:sp>
        <p:nvSpPr>
          <p:cNvPr id="227" name="Google Shape;227;p23"/>
          <p:cNvSpPr txBox="1"/>
          <p:nvPr>
            <p:ph idx="1" type="body"/>
          </p:nvPr>
        </p:nvSpPr>
        <p:spPr>
          <a:xfrm>
            <a:off x="1297500" y="914875"/>
            <a:ext cx="4927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s-419"/>
              <a:t>Teniendo en cuenta solamente las filas </a:t>
            </a:r>
            <a:r>
              <a:rPr b="1" lang="es-419"/>
              <a:t>sin</a:t>
            </a:r>
            <a:r>
              <a:rPr lang="es-419"/>
              <a:t> valores nulos, calculamos el promedio por cada localidad para lograr tener un nivel mayor de desagregación y disminuir la varianza</a:t>
            </a:r>
            <a:endParaRPr/>
          </a:p>
          <a:p>
            <a:pPr indent="0" lvl="0" marL="0" rtl="0" algn="l">
              <a:spcBef>
                <a:spcPts val="1600"/>
              </a:spcBef>
              <a:spcAft>
                <a:spcPts val="0"/>
              </a:spcAft>
              <a:buNone/>
            </a:pPr>
            <a:r>
              <a:t/>
            </a:r>
            <a:endParaRPr/>
          </a:p>
          <a:p>
            <a:pPr indent="-311150" lvl="0" marL="457200" rtl="0" algn="l">
              <a:spcBef>
                <a:spcPts val="1600"/>
              </a:spcBef>
              <a:spcAft>
                <a:spcPts val="0"/>
              </a:spcAft>
              <a:buSzPts val="1300"/>
              <a:buChar char="●"/>
            </a:pPr>
            <a:r>
              <a:rPr lang="es-419"/>
              <a:t>Esto servirá para imputar aquellas filas con valores nulos en ese campo en el próximo paso</a:t>
            </a:r>
            <a:endParaRPr/>
          </a:p>
        </p:txBody>
      </p:sp>
      <p:pic>
        <p:nvPicPr>
          <p:cNvPr id="228" name="Google Shape;228;p23"/>
          <p:cNvPicPr preferRelativeResize="0"/>
          <p:nvPr/>
        </p:nvPicPr>
        <p:blipFill rotWithShape="1">
          <a:blip r:embed="rId3">
            <a:alphaModFix/>
          </a:blip>
          <a:srcRect b="31941" l="67155" r="27518" t="31128"/>
          <a:stretch/>
        </p:blipFill>
        <p:spPr>
          <a:xfrm>
            <a:off x="6653425" y="914875"/>
            <a:ext cx="944927" cy="3685173"/>
          </a:xfrm>
          <a:prstGeom prst="rect">
            <a:avLst/>
          </a:prstGeom>
          <a:noFill/>
          <a:ln>
            <a:noFill/>
          </a:ln>
        </p:spPr>
      </p:pic>
      <p:pic>
        <p:nvPicPr>
          <p:cNvPr id="229" name="Google Shape;229;p23"/>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230" name="Google Shape;230;p23"/>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s-419" sz="2000">
                <a:latin typeface="Lato"/>
                <a:ea typeface="Lato"/>
                <a:cs typeface="Lato"/>
                <a:sym typeface="Lato"/>
              </a:rPr>
              <a:t>Imputamos ese promedio a los valores faltantes de cada una respectivamente.</a:t>
            </a:r>
            <a:endParaRPr sz="2000">
              <a:latin typeface="Lato"/>
              <a:ea typeface="Lato"/>
              <a:cs typeface="Lato"/>
              <a:sym typeface="Lato"/>
            </a:endParaRPr>
          </a:p>
          <a:p>
            <a:pPr indent="0" lvl="0" marL="0" rtl="0" algn="l">
              <a:spcBef>
                <a:spcPts val="1600"/>
              </a:spcBef>
              <a:spcAft>
                <a:spcPts val="0"/>
              </a:spcAft>
              <a:buNone/>
            </a:pPr>
            <a:r>
              <a:t/>
            </a:r>
            <a:endParaRPr/>
          </a:p>
        </p:txBody>
      </p:sp>
      <p:sp>
        <p:nvSpPr>
          <p:cNvPr id="236" name="Google Shape;236;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Herramientas: Diccionarios y .fillna()</a:t>
            </a:r>
            <a:endParaRPr/>
          </a:p>
          <a:p>
            <a:pPr indent="0" lvl="0" marL="0" rtl="0" algn="l">
              <a:spcBef>
                <a:spcPts val="1600"/>
              </a:spcBef>
              <a:spcAft>
                <a:spcPts val="0"/>
              </a:spcAft>
              <a:buNone/>
            </a:pPr>
            <a:r>
              <a:rPr lang="es-419"/>
              <a:t>Registros nulos iniciales: 33.000</a:t>
            </a:r>
            <a:endParaRPr/>
          </a:p>
          <a:p>
            <a:pPr indent="0" lvl="0" marL="0" rtl="0" algn="l">
              <a:spcBef>
                <a:spcPts val="1600"/>
              </a:spcBef>
              <a:spcAft>
                <a:spcPts val="0"/>
              </a:spcAft>
              <a:buNone/>
            </a:pPr>
            <a:r>
              <a:rPr lang="es-419"/>
              <a:t>Una vez obtenidos los promedios por localidad volcamos esa </a:t>
            </a:r>
            <a:r>
              <a:rPr lang="es-419"/>
              <a:t>información</a:t>
            </a:r>
            <a:r>
              <a:rPr lang="es-419"/>
              <a:t> a un diccionario en donde la clave es la localidad y el valor es el promedio obtenido anteriormente y, utilizando ese </a:t>
            </a:r>
            <a:r>
              <a:rPr lang="es-419"/>
              <a:t>diccionario</a:t>
            </a:r>
            <a:r>
              <a:rPr lang="es-419"/>
              <a:t> como input de la </a:t>
            </a:r>
            <a:r>
              <a:rPr lang="es-419"/>
              <a:t>función</a:t>
            </a:r>
            <a:r>
              <a:rPr lang="es-419"/>
              <a:t> .fillna() para que esta impute el valor correcto </a:t>
            </a:r>
            <a:r>
              <a:rPr lang="es-419"/>
              <a:t>según</a:t>
            </a:r>
            <a:r>
              <a:rPr lang="es-419"/>
              <a:t> la localidad en la que se encuentre la propiedad</a:t>
            </a:r>
            <a:endParaRPr/>
          </a:p>
          <a:p>
            <a:pPr indent="0" lvl="0" marL="0" rtl="0" algn="l">
              <a:spcBef>
                <a:spcPts val="1600"/>
              </a:spcBef>
              <a:spcAft>
                <a:spcPts val="0"/>
              </a:spcAft>
              <a:buNone/>
            </a:pPr>
            <a:r>
              <a:rPr lang="es-419"/>
              <a:t>Registros nulos finales: 400, pero fueron eliminados dado que representaban un porcentaje menor al 1% original.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237" name="Google Shape;237;p24"/>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238" name="Google Shape;238;p24"/>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Precio promedio por metro cuadrado</a:t>
            </a:r>
            <a:endParaRPr/>
          </a:p>
          <a:p>
            <a:pPr indent="0" lvl="0" marL="0" rtl="0" algn="l">
              <a:spcBef>
                <a:spcPts val="0"/>
              </a:spcBef>
              <a:spcAft>
                <a:spcPts val="0"/>
              </a:spcAft>
              <a:buNone/>
            </a:pPr>
            <a:r>
              <a:t/>
            </a:r>
            <a:endParaRPr/>
          </a:p>
        </p:txBody>
      </p:sp>
      <p:pic>
        <p:nvPicPr>
          <p:cNvPr id="244" name="Google Shape;244;p25"/>
          <p:cNvPicPr preferRelativeResize="0"/>
          <p:nvPr/>
        </p:nvPicPr>
        <p:blipFill>
          <a:blip r:embed="rId3">
            <a:alphaModFix/>
          </a:blip>
          <a:stretch>
            <a:fillRect/>
          </a:stretch>
        </p:blipFill>
        <p:spPr>
          <a:xfrm>
            <a:off x="817725" y="1188450"/>
            <a:ext cx="7781326" cy="2890700"/>
          </a:xfrm>
          <a:prstGeom prst="rect">
            <a:avLst/>
          </a:prstGeom>
          <a:noFill/>
          <a:ln>
            <a:noFill/>
          </a:ln>
        </p:spPr>
      </p:pic>
      <p:pic>
        <p:nvPicPr>
          <p:cNvPr id="245" name="Google Shape;245;p25"/>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246" name="Google Shape;246;p25"/>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297500" y="2671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Conclusiones</a:t>
            </a:r>
            <a:endParaRPr/>
          </a:p>
        </p:txBody>
      </p:sp>
      <p:sp>
        <p:nvSpPr>
          <p:cNvPr id="252" name="Google Shape;252;p26"/>
          <p:cNvSpPr txBox="1"/>
          <p:nvPr>
            <p:ph idx="1" type="body"/>
          </p:nvPr>
        </p:nvSpPr>
        <p:spPr>
          <a:xfrm>
            <a:off x="1297500" y="15903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419" sz="1400"/>
              <a:t>Mediante los procesos realizados sobre se </a:t>
            </a:r>
            <a:r>
              <a:rPr lang="es-419" sz="1400"/>
              <a:t>logró</a:t>
            </a:r>
            <a:r>
              <a:rPr lang="es-419" sz="1400"/>
              <a:t> reducir la cantidad de registros nulos presentes en lo que es a nuestro entender la variable </a:t>
            </a:r>
            <a:r>
              <a:rPr lang="es-419" sz="1400"/>
              <a:t>más</a:t>
            </a:r>
            <a:r>
              <a:rPr lang="es-419" sz="1400"/>
              <a:t> importante del dataset. Esto </a:t>
            </a:r>
            <a:r>
              <a:rPr lang="es-419" sz="1400"/>
              <a:t>permitirá</a:t>
            </a:r>
            <a:r>
              <a:rPr lang="es-419" sz="1400"/>
              <a:t> que el dataset sea utilizado con fines predictivos en un futuro.</a:t>
            </a:r>
            <a:endParaRPr sz="1400"/>
          </a:p>
          <a:p>
            <a:pPr indent="0" lvl="0" marL="0" rtl="0" algn="ctr">
              <a:spcBef>
                <a:spcPts val="1600"/>
              </a:spcBef>
              <a:spcAft>
                <a:spcPts val="0"/>
              </a:spcAft>
              <a:buNone/>
            </a:pPr>
            <a:r>
              <a:t/>
            </a:r>
            <a:endParaRPr/>
          </a:p>
          <a:p>
            <a:pPr indent="0" lvl="0" marL="0" rtl="0" algn="ctr">
              <a:spcBef>
                <a:spcPts val="1600"/>
              </a:spcBef>
              <a:spcAft>
                <a:spcPts val="1600"/>
              </a:spcAft>
              <a:buNone/>
            </a:pPr>
            <a:r>
              <a:t/>
            </a:r>
            <a:endParaRPr/>
          </a:p>
        </p:txBody>
      </p:sp>
      <p:pic>
        <p:nvPicPr>
          <p:cNvPr id="253" name="Google Shape;253;p26"/>
          <p:cNvPicPr preferRelativeResize="0"/>
          <p:nvPr/>
        </p:nvPicPr>
        <p:blipFill>
          <a:blip r:embed="rId3">
            <a:alphaModFix/>
          </a:blip>
          <a:stretch>
            <a:fillRect/>
          </a:stretch>
        </p:blipFill>
        <p:spPr>
          <a:xfrm>
            <a:off x="2931625" y="2708025"/>
            <a:ext cx="3546452" cy="1551575"/>
          </a:xfrm>
          <a:prstGeom prst="rect">
            <a:avLst/>
          </a:prstGeom>
          <a:noFill/>
          <a:ln>
            <a:noFill/>
          </a:ln>
        </p:spPr>
      </p:pic>
      <p:pic>
        <p:nvPicPr>
          <p:cNvPr id="254" name="Google Shape;254;p26"/>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255" name="Google Shape;255;p26"/>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93750"/>
            <a:ext cx="64164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Introducción </a:t>
            </a:r>
            <a:endParaRPr/>
          </a:p>
        </p:txBody>
      </p:sp>
      <p:sp>
        <p:nvSpPr>
          <p:cNvPr id="144" name="Google Shape;144;p1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Se trabajó sobre un dataset de la empresa Properati el cual contiene información acerca de las propiedades en venta en todo el país durante el año 2017.</a:t>
            </a:r>
            <a:endParaRPr/>
          </a:p>
          <a:p>
            <a:pPr indent="0" lvl="0" marL="0" rtl="0" algn="l">
              <a:spcBef>
                <a:spcPts val="1600"/>
              </a:spcBef>
              <a:spcAft>
                <a:spcPts val="0"/>
              </a:spcAft>
              <a:buNone/>
            </a:pPr>
            <a:r>
              <a:rPr lang="es-419"/>
              <a:t>En principio observamos la falta de valores en columnas fundamentales para un posterior modelo predictivo, en particular en la columna de precio por metro cuadrado.</a:t>
            </a:r>
            <a:endParaRPr/>
          </a:p>
          <a:p>
            <a:pPr indent="0" lvl="0" marL="0" rtl="0" algn="l">
              <a:spcBef>
                <a:spcPts val="1600"/>
              </a:spcBef>
              <a:spcAft>
                <a:spcPts val="0"/>
              </a:spcAft>
              <a:buNone/>
            </a:pPr>
            <a:r>
              <a:rPr lang="es-419"/>
              <a:t>Entonces nos planteamos como objetivo imputar los valores faltantes en esta columna siguiendo </a:t>
            </a:r>
            <a:r>
              <a:rPr lang="es-419"/>
              <a:t>algún</a:t>
            </a:r>
            <a:r>
              <a:rPr lang="es-419"/>
              <a:t> criterio que tenga en cuenta las diferencias en este campo según la ubicación del inmueble.</a:t>
            </a:r>
            <a:endParaRPr/>
          </a:p>
          <a:p>
            <a:pPr indent="0" lvl="0" marL="0" rtl="0" algn="l">
              <a:spcBef>
                <a:spcPts val="1600"/>
              </a:spcBef>
              <a:spcAft>
                <a:spcPts val="1600"/>
              </a:spcAft>
              <a:buNone/>
            </a:pPr>
            <a:r>
              <a:t/>
            </a:r>
            <a:endParaRPr/>
          </a:p>
        </p:txBody>
      </p:sp>
      <p:pic>
        <p:nvPicPr>
          <p:cNvPr id="145" name="Google Shape;145;p14"/>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146" name="Google Shape;146;p14"/>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Descripción</a:t>
            </a:r>
            <a:r>
              <a:rPr lang="es-419"/>
              <a:t> del dataset</a:t>
            </a:r>
            <a:endParaRPr/>
          </a:p>
        </p:txBody>
      </p:sp>
      <p:sp>
        <p:nvSpPr>
          <p:cNvPr id="152" name="Google Shape;152;p15"/>
          <p:cNvSpPr txBox="1"/>
          <p:nvPr>
            <p:ph idx="1" type="body"/>
          </p:nvPr>
        </p:nvSpPr>
        <p:spPr>
          <a:xfrm>
            <a:off x="1297500" y="1209225"/>
            <a:ext cx="7038900" cy="31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Primeros problemas e inconvenientes detectados:</a:t>
            </a:r>
            <a:endParaRPr/>
          </a:p>
          <a:p>
            <a:pPr indent="-311150" lvl="0" marL="457200" rtl="0" algn="l">
              <a:spcBef>
                <a:spcPts val="1600"/>
              </a:spcBef>
              <a:spcAft>
                <a:spcPts val="0"/>
              </a:spcAft>
              <a:buSzPts val="1300"/>
              <a:buChar char="●"/>
            </a:pPr>
            <a:r>
              <a:rPr lang="es-419"/>
              <a:t>Gran cantidad de valores faltantes en las variables </a:t>
            </a:r>
            <a:r>
              <a:rPr lang="es-419"/>
              <a:t>más</a:t>
            </a:r>
            <a:r>
              <a:rPr lang="es-419"/>
              <a:t> </a:t>
            </a:r>
            <a:r>
              <a:rPr lang="es-419"/>
              <a:t>relevantes</a:t>
            </a:r>
            <a:r>
              <a:rPr lang="es-419"/>
              <a:t>. Particularmente en la columna de</a:t>
            </a:r>
            <a:r>
              <a:rPr i="1" lang="es-419"/>
              <a:t> </a:t>
            </a:r>
            <a:r>
              <a:rPr b="1" i="1" lang="es-419"/>
              <a:t>precio por metro cuadrado</a:t>
            </a:r>
            <a:r>
              <a:rPr lang="es-419"/>
              <a:t>.</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s-419"/>
              <a:t>Columnas que </a:t>
            </a:r>
            <a:r>
              <a:rPr b="1" i="1" lang="es-419"/>
              <a:t>a priori</a:t>
            </a:r>
            <a:r>
              <a:rPr lang="es-419"/>
              <a:t> no </a:t>
            </a:r>
            <a:r>
              <a:rPr lang="es-419"/>
              <a:t>no aportan información relevante para objetivo que nos planteamos (ej.: cantidad de habitaciones, expensas, latitud y longitud, etc). </a:t>
            </a:r>
            <a:endParaRPr/>
          </a:p>
          <a:p>
            <a:pPr indent="0" lvl="0" marL="457200" rtl="0" algn="l">
              <a:spcBef>
                <a:spcPts val="1600"/>
              </a:spcBef>
              <a:spcAft>
                <a:spcPts val="0"/>
              </a:spcAft>
              <a:buNone/>
            </a:pPr>
            <a:r>
              <a:t/>
            </a:r>
            <a:endParaRPr/>
          </a:p>
          <a:p>
            <a:pPr indent="-311150" lvl="0" marL="457200" rtl="0" algn="l">
              <a:spcBef>
                <a:spcPts val="1600"/>
              </a:spcBef>
              <a:spcAft>
                <a:spcPts val="0"/>
              </a:spcAft>
              <a:buSzPts val="1300"/>
              <a:buChar char="●"/>
            </a:pPr>
            <a:r>
              <a:rPr lang="es-419"/>
              <a:t>Columnas con caracteres no alfanuméricos.</a:t>
            </a:r>
            <a:endParaRPr/>
          </a:p>
        </p:txBody>
      </p:sp>
      <p:pic>
        <p:nvPicPr>
          <p:cNvPr id="153" name="Google Shape;153;p15"/>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154" name="Google Shape;154;p15"/>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Análisis</a:t>
            </a:r>
            <a:r>
              <a:rPr lang="es-419"/>
              <a:t> del dataset</a:t>
            </a:r>
            <a:endParaRPr/>
          </a:p>
        </p:txBody>
      </p:sp>
      <p:sp>
        <p:nvSpPr>
          <p:cNvPr id="160" name="Google Shape;160;p16"/>
          <p:cNvSpPr txBox="1"/>
          <p:nvPr>
            <p:ph idx="1" type="body"/>
          </p:nvPr>
        </p:nvSpPr>
        <p:spPr>
          <a:xfrm>
            <a:off x="1355950" y="934350"/>
            <a:ext cx="7038900" cy="6339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s-419"/>
              <a:t>En primer lugar nos propusimos averiguar la cantidad de valores nulos que contiene cada una de las variables.</a:t>
            </a:r>
            <a:endParaRPr/>
          </a:p>
        </p:txBody>
      </p:sp>
      <p:pic>
        <p:nvPicPr>
          <p:cNvPr id="161" name="Google Shape;161;p16"/>
          <p:cNvPicPr preferRelativeResize="0"/>
          <p:nvPr/>
        </p:nvPicPr>
        <p:blipFill>
          <a:blip r:embed="rId3">
            <a:alphaModFix/>
          </a:blip>
          <a:stretch>
            <a:fillRect/>
          </a:stretch>
        </p:blipFill>
        <p:spPr>
          <a:xfrm>
            <a:off x="4675175" y="1797125"/>
            <a:ext cx="4025098" cy="2303149"/>
          </a:xfrm>
          <a:prstGeom prst="rect">
            <a:avLst/>
          </a:prstGeom>
          <a:noFill/>
          <a:ln>
            <a:noFill/>
          </a:ln>
        </p:spPr>
      </p:pic>
      <p:pic>
        <p:nvPicPr>
          <p:cNvPr id="162" name="Google Shape;162;p16"/>
          <p:cNvPicPr preferRelativeResize="0"/>
          <p:nvPr/>
        </p:nvPicPr>
        <p:blipFill>
          <a:blip r:embed="rId4">
            <a:alphaModFix/>
          </a:blip>
          <a:stretch>
            <a:fillRect/>
          </a:stretch>
        </p:blipFill>
        <p:spPr>
          <a:xfrm>
            <a:off x="457975" y="1797125"/>
            <a:ext cx="3896700" cy="2303150"/>
          </a:xfrm>
          <a:prstGeom prst="rect">
            <a:avLst/>
          </a:prstGeom>
          <a:noFill/>
          <a:ln>
            <a:noFill/>
          </a:ln>
        </p:spPr>
      </p:pic>
      <p:pic>
        <p:nvPicPr>
          <p:cNvPr id="163" name="Google Shape;163;p16"/>
          <p:cNvPicPr preferRelativeResize="0"/>
          <p:nvPr/>
        </p:nvPicPr>
        <p:blipFill>
          <a:blip r:embed="rId5">
            <a:alphaModFix/>
          </a:blip>
          <a:stretch>
            <a:fillRect/>
          </a:stretch>
        </p:blipFill>
        <p:spPr>
          <a:xfrm>
            <a:off x="117627" y="4478750"/>
            <a:ext cx="731833" cy="534425"/>
          </a:xfrm>
          <a:prstGeom prst="rect">
            <a:avLst/>
          </a:prstGeom>
          <a:noFill/>
          <a:ln>
            <a:noFill/>
          </a:ln>
        </p:spPr>
      </p:pic>
      <p:pic>
        <p:nvPicPr>
          <p:cNvPr id="164" name="Google Shape;164;p16"/>
          <p:cNvPicPr preferRelativeResize="0"/>
          <p:nvPr/>
        </p:nvPicPr>
        <p:blipFill>
          <a:blip r:embed="rId6">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idx="1" type="body"/>
          </p:nvPr>
        </p:nvSpPr>
        <p:spPr>
          <a:xfrm>
            <a:off x="1470975" y="194850"/>
            <a:ext cx="7038900" cy="6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En particular nos resultó relevante el %27 de valores faltantes en la columna “price_usd_per_m2”.</a:t>
            </a:r>
            <a:endParaRPr/>
          </a:p>
          <a:p>
            <a:pPr indent="0" lvl="0" marL="0" rtl="0" algn="l">
              <a:spcBef>
                <a:spcPts val="1600"/>
              </a:spcBef>
              <a:spcAft>
                <a:spcPts val="1600"/>
              </a:spcAft>
              <a:buNone/>
            </a:pPr>
            <a:r>
              <a:t/>
            </a:r>
            <a:endParaRPr/>
          </a:p>
        </p:txBody>
      </p:sp>
      <p:pic>
        <p:nvPicPr>
          <p:cNvPr id="170" name="Google Shape;170;p17"/>
          <p:cNvPicPr preferRelativeResize="0"/>
          <p:nvPr/>
        </p:nvPicPr>
        <p:blipFill>
          <a:blip r:embed="rId3">
            <a:alphaModFix/>
          </a:blip>
          <a:stretch>
            <a:fillRect/>
          </a:stretch>
        </p:blipFill>
        <p:spPr>
          <a:xfrm>
            <a:off x="152400" y="1368600"/>
            <a:ext cx="8839198" cy="2633049"/>
          </a:xfrm>
          <a:prstGeom prst="rect">
            <a:avLst/>
          </a:prstGeom>
          <a:noFill/>
          <a:ln>
            <a:noFill/>
          </a:ln>
        </p:spPr>
      </p:pic>
      <p:pic>
        <p:nvPicPr>
          <p:cNvPr id="171" name="Google Shape;171;p17"/>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172" name="Google Shape;172;p17"/>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8"/>
          <p:cNvSpPr txBox="1"/>
          <p:nvPr>
            <p:ph type="title"/>
          </p:nvPr>
        </p:nvSpPr>
        <p:spPr>
          <a:xfrm>
            <a:off x="1275200" y="450275"/>
            <a:ext cx="7038900" cy="54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Estrategia para resolver el problema</a:t>
            </a:r>
            <a:endParaRPr/>
          </a:p>
        </p:txBody>
      </p:sp>
      <p:sp>
        <p:nvSpPr>
          <p:cNvPr id="178" name="Google Shape;178;p18"/>
          <p:cNvSpPr txBox="1"/>
          <p:nvPr>
            <p:ph idx="1" type="body"/>
          </p:nvPr>
        </p:nvSpPr>
        <p:spPr>
          <a:xfrm>
            <a:off x="1052550" y="11812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Llevamos </a:t>
            </a:r>
            <a:r>
              <a:rPr lang="es-419"/>
              <a:t>a cabo</a:t>
            </a:r>
            <a:r>
              <a:rPr lang="es-419"/>
              <a:t> los siguientes pasos:</a:t>
            </a:r>
            <a:endParaRPr/>
          </a:p>
          <a:p>
            <a:pPr indent="-311150" lvl="0" marL="457200" rtl="0" algn="l">
              <a:lnSpc>
                <a:spcPct val="150000"/>
              </a:lnSpc>
              <a:spcBef>
                <a:spcPts val="1600"/>
              </a:spcBef>
              <a:spcAft>
                <a:spcPts val="0"/>
              </a:spcAft>
              <a:buSzPts val="1300"/>
              <a:buChar char="●"/>
            </a:pPr>
            <a:r>
              <a:rPr lang="es-419"/>
              <a:t>Identificamos las variables originales</a:t>
            </a:r>
            <a:endParaRPr/>
          </a:p>
          <a:p>
            <a:pPr indent="-311150" lvl="0" marL="457200" rtl="0" algn="l">
              <a:lnSpc>
                <a:spcPct val="150000"/>
              </a:lnSpc>
              <a:spcBef>
                <a:spcPts val="0"/>
              </a:spcBef>
              <a:spcAft>
                <a:spcPts val="0"/>
              </a:spcAft>
              <a:buSzPts val="1300"/>
              <a:buChar char="●"/>
            </a:pPr>
            <a:r>
              <a:rPr lang="es-419"/>
              <a:t>Eliminamos las columnas innecesarias.</a:t>
            </a:r>
            <a:endParaRPr/>
          </a:p>
          <a:p>
            <a:pPr indent="-311150" lvl="0" marL="457200" rtl="0" algn="l">
              <a:lnSpc>
                <a:spcPct val="150000"/>
              </a:lnSpc>
              <a:spcBef>
                <a:spcPts val="0"/>
              </a:spcBef>
              <a:spcAft>
                <a:spcPts val="0"/>
              </a:spcAft>
              <a:buSzPts val="1300"/>
              <a:buChar char="●"/>
            </a:pPr>
            <a:r>
              <a:rPr lang="es-419"/>
              <a:t>Reemplazamos el valor de la columna precio en </a:t>
            </a:r>
            <a:r>
              <a:rPr lang="es-419"/>
              <a:t>dólares</a:t>
            </a:r>
            <a:r>
              <a:rPr lang="es-419"/>
              <a:t> por metro cuadrado por la división de los valores de la columna precio en dolares y superficie.</a:t>
            </a:r>
            <a:endParaRPr/>
          </a:p>
          <a:p>
            <a:pPr indent="-311150" lvl="0" marL="457200" rtl="0" algn="l">
              <a:lnSpc>
                <a:spcPct val="150000"/>
              </a:lnSpc>
              <a:spcBef>
                <a:spcPts val="0"/>
              </a:spcBef>
              <a:spcAft>
                <a:spcPts val="0"/>
              </a:spcAft>
              <a:buSzPts val="1300"/>
              <a:buChar char="●"/>
            </a:pPr>
            <a:r>
              <a:rPr lang="es-419"/>
              <a:t>Agrupamos los registros según su locación.</a:t>
            </a:r>
            <a:endParaRPr/>
          </a:p>
          <a:p>
            <a:pPr indent="-311150" lvl="0" marL="457200" rtl="0" algn="l">
              <a:lnSpc>
                <a:spcPct val="150000"/>
              </a:lnSpc>
              <a:spcBef>
                <a:spcPts val="0"/>
              </a:spcBef>
              <a:spcAft>
                <a:spcPts val="0"/>
              </a:spcAft>
              <a:buSzPts val="1300"/>
              <a:buChar char="●"/>
            </a:pPr>
            <a:r>
              <a:rPr lang="es-419"/>
              <a:t>Calculamos el promedio del metro cuadrado de cada localidad.</a:t>
            </a:r>
            <a:endParaRPr/>
          </a:p>
          <a:p>
            <a:pPr indent="-311150" lvl="0" marL="457200" rtl="0" algn="l">
              <a:lnSpc>
                <a:spcPct val="150000"/>
              </a:lnSpc>
              <a:spcBef>
                <a:spcPts val="0"/>
              </a:spcBef>
              <a:spcAft>
                <a:spcPts val="0"/>
              </a:spcAft>
              <a:buSzPts val="1300"/>
              <a:buChar char="●"/>
            </a:pPr>
            <a:r>
              <a:rPr lang="es-419"/>
              <a:t>Imputamos ese promedio a los valores </a:t>
            </a:r>
            <a:r>
              <a:rPr lang="es-419"/>
              <a:t>faltantes</a:t>
            </a:r>
            <a:r>
              <a:rPr lang="es-419"/>
              <a:t> de cada una respectivamente.</a:t>
            </a:r>
            <a:endParaRPr/>
          </a:p>
          <a:p>
            <a:pPr indent="0" lvl="0" marL="0" rtl="0" algn="l">
              <a:spcBef>
                <a:spcPts val="1600"/>
              </a:spcBef>
              <a:spcAft>
                <a:spcPts val="0"/>
              </a:spcAft>
              <a:buNone/>
            </a:pPr>
            <a:r>
              <a:rPr lang="es-419"/>
              <a:t>De esta manera logramos reducir la cantidad de registros faltantes de </a:t>
            </a:r>
            <a:r>
              <a:rPr lang="es-419"/>
              <a:t>33560</a:t>
            </a:r>
            <a:r>
              <a:rPr lang="es-419"/>
              <a:t> a 400.</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79" name="Google Shape;179;p18"/>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180" name="Google Shape;180;p18"/>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Identificamos las variables originales</a:t>
            </a:r>
            <a:endParaRPr/>
          </a:p>
        </p:txBody>
      </p:sp>
      <p:sp>
        <p:nvSpPr>
          <p:cNvPr id="186" name="Google Shape;186;p19"/>
          <p:cNvSpPr txBox="1"/>
          <p:nvPr>
            <p:ph idx="1" type="body"/>
          </p:nvPr>
        </p:nvSpPr>
        <p:spPr>
          <a:xfrm>
            <a:off x="1297500" y="11730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Primer paso: Observamos, Identificamos y Relacionamos las variables.</a:t>
            </a:r>
            <a:endParaRPr/>
          </a:p>
          <a:p>
            <a:pPr indent="0" lvl="0" marL="0" rtl="0" algn="l">
              <a:spcBef>
                <a:spcPts val="1600"/>
              </a:spcBef>
              <a:spcAft>
                <a:spcPts val="1600"/>
              </a:spcAft>
              <a:buNone/>
            </a:pPr>
            <a:r>
              <a:rPr lang="es-419"/>
              <a:t>Ejemplo: Los valores de las columnas country_name, state_name, y place_name, que cuenta con valores nulos, están incluidas dentro del valor de la variable place_with_parent_names que </a:t>
            </a:r>
            <a:r>
              <a:rPr b="1" i="1" lang="es-419" u="sng"/>
              <a:t>no</a:t>
            </a:r>
            <a:r>
              <a:rPr lang="es-419"/>
              <a:t> cuenta con valores nulos. </a:t>
            </a:r>
            <a:endParaRPr/>
          </a:p>
        </p:txBody>
      </p:sp>
      <p:pic>
        <p:nvPicPr>
          <p:cNvPr id="187" name="Google Shape;187;p19"/>
          <p:cNvPicPr preferRelativeResize="0"/>
          <p:nvPr/>
        </p:nvPicPr>
        <p:blipFill>
          <a:blip r:embed="rId3">
            <a:alphaModFix/>
          </a:blip>
          <a:stretch>
            <a:fillRect/>
          </a:stretch>
        </p:blipFill>
        <p:spPr>
          <a:xfrm>
            <a:off x="3425806" y="2712650"/>
            <a:ext cx="2203000" cy="2129249"/>
          </a:xfrm>
          <a:prstGeom prst="rect">
            <a:avLst/>
          </a:prstGeom>
          <a:noFill/>
          <a:ln>
            <a:noFill/>
          </a:ln>
        </p:spPr>
      </p:pic>
      <p:pic>
        <p:nvPicPr>
          <p:cNvPr id="188" name="Google Shape;188;p19"/>
          <p:cNvPicPr preferRelativeResize="0"/>
          <p:nvPr/>
        </p:nvPicPr>
        <p:blipFill>
          <a:blip r:embed="rId4">
            <a:alphaModFix/>
          </a:blip>
          <a:stretch>
            <a:fillRect/>
          </a:stretch>
        </p:blipFill>
        <p:spPr>
          <a:xfrm>
            <a:off x="117627" y="4478750"/>
            <a:ext cx="731833" cy="534425"/>
          </a:xfrm>
          <a:prstGeom prst="rect">
            <a:avLst/>
          </a:prstGeom>
          <a:noFill/>
          <a:ln>
            <a:noFill/>
          </a:ln>
        </p:spPr>
      </p:pic>
      <p:pic>
        <p:nvPicPr>
          <p:cNvPr id="189" name="Google Shape;189;p19"/>
          <p:cNvPicPr preferRelativeResize="0"/>
          <p:nvPr/>
        </p:nvPicPr>
        <p:blipFill>
          <a:blip r:embed="rId5">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a:t>Evaluación y eliminación de columnas.</a:t>
            </a:r>
            <a:endParaRPr/>
          </a:p>
        </p:txBody>
      </p:sp>
      <p:sp>
        <p:nvSpPr>
          <p:cNvPr id="195" name="Google Shape;195;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es-419"/>
              <a:t> Verificamos cuales eran las columnas con más porcentaje de valores nulos.</a:t>
            </a:r>
            <a:endParaRPr/>
          </a:p>
          <a:p>
            <a:pPr indent="-311150" lvl="0" marL="457200" rtl="0" algn="l">
              <a:lnSpc>
                <a:spcPct val="200000"/>
              </a:lnSpc>
              <a:spcBef>
                <a:spcPts val="0"/>
              </a:spcBef>
              <a:spcAft>
                <a:spcPts val="0"/>
              </a:spcAft>
              <a:buSzPts val="1300"/>
              <a:buChar char="●"/>
            </a:pPr>
            <a:r>
              <a:rPr lang="es-419"/>
              <a:t>Constatamos cuales eran las columnas que no </a:t>
            </a:r>
            <a:r>
              <a:rPr lang="es-419"/>
              <a:t>contenían</a:t>
            </a:r>
            <a:r>
              <a:rPr lang="es-419"/>
              <a:t> </a:t>
            </a:r>
            <a:r>
              <a:rPr lang="es-419"/>
              <a:t>información</a:t>
            </a:r>
            <a:r>
              <a:rPr lang="es-419"/>
              <a:t> relevante para nuestro objetivo principal.</a:t>
            </a:r>
            <a:endParaRPr/>
          </a:p>
          <a:p>
            <a:pPr indent="-311150" lvl="0" marL="457200" rtl="0" algn="l">
              <a:lnSpc>
                <a:spcPct val="200000"/>
              </a:lnSpc>
              <a:spcBef>
                <a:spcPts val="0"/>
              </a:spcBef>
              <a:spcAft>
                <a:spcPts val="0"/>
              </a:spcAft>
              <a:buSzPts val="1300"/>
              <a:buChar char="●"/>
            </a:pPr>
            <a:r>
              <a:rPr lang="es-419"/>
              <a:t>Eliminamos columnas como ( ‘Unnamed:’ ‘lat’, ‘lon’, expenses, etc</a:t>
            </a:r>
            <a:r>
              <a:rPr lang="es-419" sz="1050">
                <a:solidFill>
                  <a:srgbClr val="E8E6E3"/>
                </a:solidFill>
                <a:highlight>
                  <a:srgbClr val="181A1B"/>
                </a:highlight>
                <a:latin typeface="Arial"/>
                <a:ea typeface="Arial"/>
                <a:cs typeface="Arial"/>
                <a:sym typeface="Arial"/>
              </a:rPr>
              <a:t>') </a:t>
            </a:r>
            <a:r>
              <a:rPr lang="es-419"/>
              <a:t>de acuerdo al análisis realizado anteriormente.</a:t>
            </a:r>
            <a:endParaRPr/>
          </a:p>
        </p:txBody>
      </p:sp>
      <p:pic>
        <p:nvPicPr>
          <p:cNvPr id="196" name="Google Shape;196;p20"/>
          <p:cNvPicPr preferRelativeResize="0"/>
          <p:nvPr/>
        </p:nvPicPr>
        <p:blipFill>
          <a:blip r:embed="rId3">
            <a:alphaModFix/>
          </a:blip>
          <a:stretch>
            <a:fillRect/>
          </a:stretch>
        </p:blipFill>
        <p:spPr>
          <a:xfrm>
            <a:off x="117627" y="4478750"/>
            <a:ext cx="731833" cy="534425"/>
          </a:xfrm>
          <a:prstGeom prst="rect">
            <a:avLst/>
          </a:prstGeom>
          <a:noFill/>
          <a:ln>
            <a:noFill/>
          </a:ln>
        </p:spPr>
      </p:pic>
      <p:pic>
        <p:nvPicPr>
          <p:cNvPr id="197" name="Google Shape;197;p20"/>
          <p:cNvPicPr preferRelativeResize="0"/>
          <p:nvPr/>
        </p:nvPicPr>
        <p:blipFill>
          <a:blip r:embed="rId4">
            <a:alphaModFix/>
          </a:blip>
          <a:stretch>
            <a:fillRect/>
          </a:stretch>
        </p:blipFill>
        <p:spPr>
          <a:xfrm>
            <a:off x="1040025" y="4438163"/>
            <a:ext cx="650774" cy="615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419"/>
              <a:t>Imputación a partir de los datos disponibles</a:t>
            </a:r>
            <a:endParaRPr/>
          </a:p>
        </p:txBody>
      </p:sp>
      <p:sp>
        <p:nvSpPr>
          <p:cNvPr id="203" name="Google Shape;203;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419"/>
              <a:t>Utilizamos el cociente de la columna con los precios de las propiedades en dólares por sus respectivas superficies para imputar los datos faltantes en la columna “precio en dólares por metro cuadrado”</a:t>
            </a:r>
            <a:endParaRPr/>
          </a:p>
        </p:txBody>
      </p:sp>
      <p:pic>
        <p:nvPicPr>
          <p:cNvPr id="204" name="Google Shape;204;p21"/>
          <p:cNvPicPr preferRelativeResize="0"/>
          <p:nvPr/>
        </p:nvPicPr>
        <p:blipFill>
          <a:blip r:embed="rId3">
            <a:alphaModFix/>
          </a:blip>
          <a:stretch>
            <a:fillRect/>
          </a:stretch>
        </p:blipFill>
        <p:spPr>
          <a:xfrm>
            <a:off x="308350" y="2497550"/>
            <a:ext cx="4857750" cy="1567525"/>
          </a:xfrm>
          <a:prstGeom prst="rect">
            <a:avLst/>
          </a:prstGeom>
          <a:noFill/>
          <a:ln>
            <a:noFill/>
          </a:ln>
        </p:spPr>
      </p:pic>
      <p:sp>
        <p:nvSpPr>
          <p:cNvPr id="205" name="Google Shape;205;p21"/>
          <p:cNvSpPr/>
          <p:nvPr/>
        </p:nvSpPr>
        <p:spPr>
          <a:xfrm>
            <a:off x="308350" y="3285075"/>
            <a:ext cx="4758300" cy="49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5397500" y="3285075"/>
            <a:ext cx="968400" cy="494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7" name="Google Shape;207;p21"/>
          <p:cNvPicPr preferRelativeResize="0"/>
          <p:nvPr/>
        </p:nvPicPr>
        <p:blipFill rotWithShape="1">
          <a:blip r:embed="rId3">
            <a:alphaModFix/>
          </a:blip>
          <a:srcRect b="0" l="71884" r="0" t="0"/>
          <a:stretch/>
        </p:blipFill>
        <p:spPr>
          <a:xfrm>
            <a:off x="6597300" y="2497550"/>
            <a:ext cx="1365749" cy="1567525"/>
          </a:xfrm>
          <a:prstGeom prst="rect">
            <a:avLst/>
          </a:prstGeom>
          <a:noFill/>
          <a:ln>
            <a:noFill/>
          </a:ln>
        </p:spPr>
      </p:pic>
      <p:pic>
        <p:nvPicPr>
          <p:cNvPr id="208" name="Google Shape;208;p21"/>
          <p:cNvPicPr preferRelativeResize="0"/>
          <p:nvPr/>
        </p:nvPicPr>
        <p:blipFill>
          <a:blip r:embed="rId4">
            <a:alphaModFix/>
          </a:blip>
          <a:stretch>
            <a:fillRect/>
          </a:stretch>
        </p:blipFill>
        <p:spPr>
          <a:xfrm>
            <a:off x="7244625" y="3514825"/>
            <a:ext cx="646075" cy="264650"/>
          </a:xfrm>
          <a:prstGeom prst="rect">
            <a:avLst/>
          </a:prstGeom>
          <a:noFill/>
          <a:ln>
            <a:noFill/>
          </a:ln>
        </p:spPr>
      </p:pic>
      <p:pic>
        <p:nvPicPr>
          <p:cNvPr id="209" name="Google Shape;209;p21"/>
          <p:cNvPicPr preferRelativeResize="0"/>
          <p:nvPr/>
        </p:nvPicPr>
        <p:blipFill>
          <a:blip r:embed="rId5">
            <a:alphaModFix/>
          </a:blip>
          <a:stretch>
            <a:fillRect/>
          </a:stretch>
        </p:blipFill>
        <p:spPr>
          <a:xfrm>
            <a:off x="6935525" y="3285075"/>
            <a:ext cx="1027525" cy="229750"/>
          </a:xfrm>
          <a:prstGeom prst="rect">
            <a:avLst/>
          </a:prstGeom>
          <a:noFill/>
          <a:ln>
            <a:noFill/>
          </a:ln>
        </p:spPr>
      </p:pic>
      <p:sp>
        <p:nvSpPr>
          <p:cNvPr id="210" name="Google Shape;210;p21"/>
          <p:cNvSpPr/>
          <p:nvPr/>
        </p:nvSpPr>
        <p:spPr>
          <a:xfrm>
            <a:off x="6622275" y="3285075"/>
            <a:ext cx="1315800" cy="494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1" name="Google Shape;211;p21"/>
          <p:cNvPicPr preferRelativeResize="0"/>
          <p:nvPr/>
        </p:nvPicPr>
        <p:blipFill>
          <a:blip r:embed="rId6">
            <a:alphaModFix/>
          </a:blip>
          <a:stretch>
            <a:fillRect/>
          </a:stretch>
        </p:blipFill>
        <p:spPr>
          <a:xfrm>
            <a:off x="117627" y="4478750"/>
            <a:ext cx="731833" cy="534425"/>
          </a:xfrm>
          <a:prstGeom prst="rect">
            <a:avLst/>
          </a:prstGeom>
          <a:noFill/>
          <a:ln>
            <a:noFill/>
          </a:ln>
        </p:spPr>
      </p:pic>
      <p:pic>
        <p:nvPicPr>
          <p:cNvPr id="212" name="Google Shape;212;p21"/>
          <p:cNvPicPr preferRelativeResize="0"/>
          <p:nvPr/>
        </p:nvPicPr>
        <p:blipFill>
          <a:blip r:embed="rId7">
            <a:alphaModFix/>
          </a:blip>
          <a:stretch>
            <a:fillRect/>
          </a:stretch>
        </p:blipFill>
        <p:spPr>
          <a:xfrm>
            <a:off x="1040025" y="4438163"/>
            <a:ext cx="650774" cy="615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