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82" r:id="rId13"/>
    <p:sldId id="265" r:id="rId14"/>
    <p:sldId id="266" r:id="rId15"/>
    <p:sldId id="270" r:id="rId16"/>
    <p:sldId id="271" r:id="rId17"/>
    <p:sldId id="283" r:id="rId18"/>
    <p:sldId id="269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9" r:id="rId32"/>
    <p:sldId id="290" r:id="rId33"/>
    <p:sldId id="286" r:id="rId34"/>
    <p:sldId id="287" r:id="rId35"/>
    <p:sldId id="288" r:id="rId36"/>
    <p:sldId id="291" r:id="rId37"/>
    <p:sldId id="292" r:id="rId38"/>
    <p:sldId id="293" r:id="rId39"/>
    <p:sldId id="297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fio Roldán Huayllasco" initials="ERH" lastIdx="1" clrIdx="0">
    <p:extLst>
      <p:ext uri="{19B8F6BF-5375-455C-9EA6-DF929625EA0E}">
        <p15:presenceInfo xmlns:p15="http://schemas.microsoft.com/office/powerpoint/2012/main" userId="Elifio Roldán Huaylla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41" autoAdjust="0"/>
  </p:normalViewPr>
  <p:slideViewPr>
    <p:cSldViewPr snapToGrid="0">
      <p:cViewPr varScale="1">
        <p:scale>
          <a:sx n="71" d="100"/>
          <a:sy n="7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B0D06-3B84-4C6A-92CB-FCEB8BDCF52B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D520A-2430-4F48-A72B-48145B1BB1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875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MiPrimerProyecto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("Ingrese la base");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baseTriangulo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double.Parse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("Ingrese la altura");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alturaTriangulo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double.Parse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baseTriangulo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alturaTriangulo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)/2;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("El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triangulo es : " +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2886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MiPrimerProyecto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 31, 37, 34, 46, 20,42 };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numero in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(numero &gt; 18 &amp;&amp; numero &lt; 35)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(numero);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5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("" + calculo(5, 6));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("" + calculo(8, 5));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calculo(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num1,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num2)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(num1 + num2)-(num1* num2) + (num1 - num2);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562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System.IO;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MiPrimerProyecto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("" + operaciones(5, 6,'+'));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("" + operaciones(8, 5,'-'));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operaciones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num1,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num2 , char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caracter.Equals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('+'))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num1 + num2;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caracter.Equals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('-'))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num1 + num2;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caracter.Equals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('*'))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num1 * num2;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num1 / num2;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2338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numeros1 = { 11, 19, 16, 18, 20, 13 };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cantidadPares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(numeros1));      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cantidadPares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c=0;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2 == 0)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958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System.IO;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MiPrimerProyecto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imprimirNumeroLetras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imprimirNumeroLetras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numero)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(numero)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1: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("Lunes");break;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2: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break;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3: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Miercoles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4: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Jueves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5: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("Viernes"); break;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40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7828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"Chile", "Colombia", "Ecuador" };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imprimirArray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imprimirArray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elementos)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in elementos)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(el);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42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022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MiPrimerProyecto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("Ingrese numero");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numero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int.Parse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(numero % 2 == 0)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("Es par");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("Es impar");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868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("El sueldo del empleado es :");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sueldo=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double.Parse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("Ingrese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aumento;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case "A": aumento = 500;break;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case "B": aumento = 300;break;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case "C": aumento = 100;break;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default: aumento = 10;break;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= sueldo + aumento;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("El total a pagar es " + total);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068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respuesta;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1; i &lt;= 12; i++)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respuesta = 2 * i;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("2 x " + i + " = " + respuesta);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04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("Ingrese numero");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numero=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int.Parse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suma=0;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1; i &lt; numero; i++)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suma =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suma+i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("La suma es : " + suma);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405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MiPrimerProyecto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("Ingrese rango 1");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rango1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int.Parse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("Ingrese rango 2");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rango2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int.Parse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rango1; i &lt;= rango2; i++)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 % 2 == 0)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721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MiPrimerProyecto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{"Jose" ,"Pedro","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Luis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Damian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","Fernando"};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nombre in nombres)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(nombre);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30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MiPrimerProyecto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 11, 17, 4, 16, 10 };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decimal[] decimales = { 10.5m, 20.7m, 15.8m };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double[] numDouble = { 20.9, 10.4, 15.8, 21.9 };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94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System.IO;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MiPrimerProyecto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[4];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 =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 = "Chile";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 = "Colombia";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 = "Ecuador";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//Imprimir los valores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520A-2430-4F48-A72B-48145B1BB10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37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879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3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603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98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876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582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00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8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42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374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1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0252-5F57-4800-BE3B-CEF56D6637CD}" type="datetimeFigureOut">
              <a:rPr lang="es-PE" smtClean="0"/>
              <a:t>10/06/2019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44D2-48B8-49B3-9773-65E82B2B3C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94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1.1 Creando un Proyecto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0" y="1070201"/>
            <a:ext cx="10648950" cy="454342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 flipV="1">
            <a:off x="2514600" y="1763486"/>
            <a:ext cx="947057" cy="598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320142" y="2362200"/>
            <a:ext cx="1480457" cy="31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Click</a:t>
            </a:r>
            <a:r>
              <a:rPr lang="es-PE" b="1" dirty="0" smtClean="0"/>
              <a:t> en</a:t>
            </a:r>
            <a:endParaRPr lang="es-PE" b="1" dirty="0"/>
          </a:p>
        </p:txBody>
      </p:sp>
      <p:sp>
        <p:nvSpPr>
          <p:cNvPr id="11" name="Rectángulo 10"/>
          <p:cNvSpPr/>
          <p:nvPr/>
        </p:nvSpPr>
        <p:spPr>
          <a:xfrm>
            <a:off x="9329056" y="2062843"/>
            <a:ext cx="1480457" cy="31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Click</a:t>
            </a:r>
            <a:r>
              <a:rPr lang="es-PE" b="1" dirty="0" smtClean="0"/>
              <a:t> en</a:t>
            </a:r>
            <a:endParaRPr lang="es-PE" b="1" dirty="0"/>
          </a:p>
        </p:txBody>
      </p:sp>
      <p:cxnSp>
        <p:nvCxnSpPr>
          <p:cNvPr id="12" name="Conector recto de flecha 11"/>
          <p:cNvCxnSpPr>
            <a:stCxn id="11" idx="0"/>
          </p:cNvCxnSpPr>
          <p:nvPr/>
        </p:nvCxnSpPr>
        <p:spPr>
          <a:xfrm flipH="1" flipV="1">
            <a:off x="8957580" y="1682863"/>
            <a:ext cx="1111705" cy="37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09708"/>
          </a:xfrm>
        </p:spPr>
        <p:txBody>
          <a:bodyPr/>
          <a:lstStyle/>
          <a:p>
            <a:r>
              <a:rPr lang="es-PE" b="1" dirty="0" smtClean="0"/>
              <a:t>toString()</a:t>
            </a:r>
          </a:p>
          <a:p>
            <a:pPr marL="0" indent="0">
              <a:buNone/>
            </a:pPr>
            <a:r>
              <a:rPr lang="es-PE" dirty="0" smtClean="0"/>
              <a:t>Nos permite convertir De numero (short , int , long , doublé , decimal , float) , a tipo de dato string , para eso se usa el método toString()</a:t>
            </a:r>
          </a:p>
          <a:p>
            <a:pPr marL="0" indent="0">
              <a:buNone/>
            </a:pPr>
            <a:endParaRPr lang="es-PE" dirty="0" smtClean="0"/>
          </a:p>
          <a:p>
            <a:r>
              <a:rPr lang="es-PE" b="1" dirty="0" smtClean="0"/>
              <a:t>De String a un determinado tipo de datos</a:t>
            </a:r>
          </a:p>
          <a:p>
            <a:pPr marL="0" indent="0">
              <a:buNone/>
            </a:pPr>
            <a:r>
              <a:rPr lang="es-PE" dirty="0" smtClean="0"/>
              <a:t>    [Tipo de dato que se desea convertir].parse(string)</a:t>
            </a:r>
          </a:p>
          <a:p>
            <a:pPr marL="0" indent="0">
              <a:buNone/>
            </a:pPr>
            <a:r>
              <a:rPr lang="es-PE" dirty="0" smtClean="0"/>
              <a:t>-&gt; En este caso se indica el tipo de dato que se desea convertir , seguido del parse y como parámetro se pasa la cadena que se desea</a:t>
            </a:r>
          </a:p>
          <a:p>
            <a:pPr marL="0" indent="0">
              <a:buNone/>
            </a:pPr>
            <a:r>
              <a:rPr lang="es-PE" dirty="0" smtClean="0"/>
              <a:t>convertir.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1.7 Convertir tipos de datos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656" y="756745"/>
            <a:ext cx="11939177" cy="792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b="1" dirty="0" smtClean="0"/>
              <a:t>Ejercicio01: Ingrese 2 números y calcule su suma , y los datos deben ser ingresado por el usuario.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1.8 Mi primer programa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20" y="1548961"/>
            <a:ext cx="6918294" cy="5235466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8083603" y="3153103"/>
            <a:ext cx="935421" cy="50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8355559" y="4348609"/>
            <a:ext cx="859220" cy="111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019024" y="2364828"/>
            <a:ext cx="3004810" cy="106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Leemos el valor ingresado pero lo lee como cadena por eso lo transformamos a entero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9176680" y="3657599"/>
            <a:ext cx="2847154" cy="132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mtClean="0"/>
              <a:t>Leemos el valor ingresado pero lo lee como cadena por eso lo transformamos a entero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40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664028"/>
            <a:ext cx="12192000" cy="6193971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Elaborar un programa que me permita calcular  el área de un triangulo.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                                    Formula : (base * altura)/2</a:t>
            </a: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1.9 Área de un </a:t>
            </a:r>
            <a:r>
              <a:rPr lang="es-PE" b="1" dirty="0" err="1" smtClean="0">
                <a:solidFill>
                  <a:schemeClr val="bg1"/>
                </a:solidFill>
              </a:rPr>
              <a:t>Rectangulo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2" y="1794100"/>
            <a:ext cx="91725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1.10 Ejercicio Descuento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31228" y="663575"/>
            <a:ext cx="11845158" cy="551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b="1" dirty="0" smtClean="0"/>
              <a:t>Ejercicio02: Una tiende vende sus productos a un determinado precio , pero esta ofreciendo sus productos a un 20% de descuento. Elaborar un sistema que permita ingresar el precio e imprimir el descuento y el total a pagar.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" y="2089917"/>
            <a:ext cx="8667750" cy="398145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8266716" y="3420269"/>
            <a:ext cx="863490" cy="347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5" idx="1"/>
          </p:cNvCxnSpPr>
          <p:nvPr/>
        </p:nvCxnSpPr>
        <p:spPr>
          <a:xfrm flipH="1" flipV="1">
            <a:off x="6853897" y="4254176"/>
            <a:ext cx="2276309" cy="52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6422152" y="4616782"/>
            <a:ext cx="2708054" cy="176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9130206" y="3154572"/>
            <a:ext cx="2886732" cy="49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Leemos el valor ingresado en la consola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9130206" y="4057277"/>
            <a:ext cx="2886732" cy="49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Calculamos el descuento</a:t>
            </a:r>
            <a:endParaRPr lang="es-PE" dirty="0"/>
          </a:p>
        </p:txBody>
      </p:sp>
      <p:sp>
        <p:nvSpPr>
          <p:cNvPr id="17" name="Rectángulo 16"/>
          <p:cNvSpPr/>
          <p:nvPr/>
        </p:nvSpPr>
        <p:spPr>
          <a:xfrm>
            <a:off x="9130206" y="4743155"/>
            <a:ext cx="2886732" cy="49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Calculamos el nuevo valor del total a pagar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939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267162"/>
              </p:ext>
            </p:extLst>
          </p:nvPr>
        </p:nvGraphicFramePr>
        <p:xfrm>
          <a:off x="2267606" y="743060"/>
          <a:ext cx="63403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83">
                  <a:extLst>
                    <a:ext uri="{9D8B030D-6E8A-4147-A177-3AD203B41FA5}">
                      <a16:colId xmlns:a16="http://schemas.microsoft.com/office/drawing/2014/main" val="3607663339"/>
                    </a:ext>
                  </a:extLst>
                </a:gridCol>
                <a:gridCol w="3170183">
                  <a:extLst>
                    <a:ext uri="{9D8B030D-6E8A-4147-A177-3AD203B41FA5}">
                      <a16:colId xmlns:a16="http://schemas.microsoft.com/office/drawing/2014/main" val="15461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Operadores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Significa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6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&gt;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Mayor</a:t>
                      </a:r>
                      <a:r>
                        <a:rPr lang="es-PE" baseline="0" dirty="0" smtClean="0"/>
                        <a:t> que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&lt;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Menor que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5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&gt;=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Mayor o igual que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4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&lt;=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Menor o igual que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3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==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Igual que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equals</a:t>
                      </a:r>
                      <a:r>
                        <a:rPr lang="es-PE" dirty="0" smtClean="0"/>
                        <a:t>()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Usado</a:t>
                      </a:r>
                      <a:r>
                        <a:rPr lang="es-PE" baseline="0" dirty="0" smtClean="0"/>
                        <a:t> para comparar cadena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40878"/>
                  </a:ext>
                </a:extLst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2.1 Operadores Lógicos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939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2.2 Sentencia IF - ELSE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493987"/>
            <a:ext cx="10607566" cy="244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800" dirty="0" smtClean="0"/>
              <a:t>If(</a:t>
            </a:r>
            <a:r>
              <a:rPr lang="es-PE" sz="2800" dirty="0" err="1" smtClean="0"/>
              <a:t>condicion</a:t>
            </a:r>
            <a:r>
              <a:rPr lang="es-PE" sz="2800" dirty="0" smtClean="0"/>
              <a:t>){         -&gt; En el caso que no entre en el if , entra al else</a:t>
            </a:r>
          </a:p>
          <a:p>
            <a:r>
              <a:rPr lang="es-PE" sz="2800" dirty="0"/>
              <a:t> </a:t>
            </a:r>
            <a:r>
              <a:rPr lang="es-PE" sz="2800" dirty="0" smtClean="0"/>
              <a:t>       sentencia1;</a:t>
            </a:r>
            <a:endParaRPr lang="es-PE" sz="2800" dirty="0"/>
          </a:p>
          <a:p>
            <a:r>
              <a:rPr lang="es-PE" sz="2800" dirty="0" smtClean="0"/>
              <a:t>}else{</a:t>
            </a:r>
          </a:p>
          <a:p>
            <a:r>
              <a:rPr lang="es-PE" sz="2800" dirty="0" smtClean="0"/>
              <a:t>       sentencia 2;</a:t>
            </a:r>
            <a:endParaRPr lang="es-PE" sz="2800" dirty="0"/>
          </a:p>
          <a:p>
            <a:r>
              <a:rPr lang="es-PE" sz="2800" dirty="0" smtClean="0"/>
              <a:t>}</a:t>
            </a:r>
            <a:endParaRPr lang="es-PE" sz="2800" dirty="0"/>
          </a:p>
        </p:txBody>
      </p:sp>
      <p:pic>
        <p:nvPicPr>
          <p:cNvPr id="6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42897"/>
            <a:ext cx="4877062" cy="3915103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2848303" y="4267200"/>
            <a:ext cx="1524000" cy="35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4267200" y="3978166"/>
            <a:ext cx="2921876" cy="61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 el caso que se cumpla entra en las llaves.</a:t>
            </a:r>
            <a:endParaRPr lang="es-PE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5379983" y="5546834"/>
            <a:ext cx="1524000" cy="35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903983" y="5239406"/>
            <a:ext cx="2921876" cy="61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 el caso que no cumpla entra en el else.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67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2.3 Ejercicio mayor de edad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77" y="472967"/>
            <a:ext cx="1178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Elaborar un programa que me permita saber si una persona es o no es mayor de edad . Una persona es mayor de edad si tiene una edad mayor o igual de 18 años.</a:t>
            </a:r>
            <a:endParaRPr lang="es-PE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01" y="1180853"/>
            <a:ext cx="7921013" cy="56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8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100" y="609600"/>
            <a:ext cx="11188700" cy="5567363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Elaborar un sistema que me permita ingresar un numero , y me permita identificar si es par o impar.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2.4 Ejercicio par o impar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04" y="1467885"/>
            <a:ext cx="7630806" cy="51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2.5 Ejercicio Descuento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4592" y="609601"/>
            <a:ext cx="1178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Elaborar un programa que me permita ingresar el total de una venta , en el caso que el total de la venta sea mayor a 500 ofrecer un descuento del 20% , en caso contrario ofrecer un descuento del 10%.</a:t>
            </a:r>
            <a:endParaRPr lang="es-PE" sz="20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3" y="1590263"/>
            <a:ext cx="8020050" cy="4276725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H="1">
            <a:off x="3415863" y="2627586"/>
            <a:ext cx="2564522" cy="15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7" idx="1"/>
          </p:cNvCxnSpPr>
          <p:nvPr/>
        </p:nvCxnSpPr>
        <p:spPr>
          <a:xfrm flipH="1" flipV="1">
            <a:off x="5202622" y="3363311"/>
            <a:ext cx="893378" cy="121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980385" y="2405677"/>
            <a:ext cx="2706743" cy="322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Definimos una condición</a:t>
            </a:r>
            <a:endParaRPr lang="es-PE" dirty="0"/>
          </a:p>
        </p:txBody>
      </p:sp>
      <p:sp>
        <p:nvSpPr>
          <p:cNvPr id="17" name="Rectángulo 16"/>
          <p:cNvSpPr/>
          <p:nvPr/>
        </p:nvSpPr>
        <p:spPr>
          <a:xfrm>
            <a:off x="6096000" y="3187919"/>
            <a:ext cx="3037490" cy="59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 es mayor a 500 , entonces aplicamos un 20%</a:t>
            </a:r>
            <a:endParaRPr lang="es-PE" dirty="0"/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5202622" y="4615149"/>
            <a:ext cx="893378" cy="121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6096000" y="4527453"/>
            <a:ext cx="3037490" cy="59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 es mayor a 500 , entonces aplicamos un 20%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39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72967"/>
            <a:ext cx="11918731" cy="556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400" dirty="0" smtClean="0"/>
              <a:t>Elaborar que permita ingresar una nota a un usuario , y que se imprima </a:t>
            </a:r>
          </a:p>
          <a:p>
            <a:pPr marL="0" indent="0" algn="just">
              <a:buNone/>
            </a:pPr>
            <a:r>
              <a:rPr lang="es-PE" sz="2400" dirty="0" smtClean="0"/>
              <a:t>“El usuario </a:t>
            </a:r>
            <a:r>
              <a:rPr lang="es-PE" sz="2400" dirty="0" err="1" smtClean="0"/>
              <a:t>aprobo</a:t>
            </a:r>
            <a:r>
              <a:rPr lang="es-PE" sz="2400" dirty="0" smtClean="0"/>
              <a:t>” en el caso que ingreso “A” , “El usuario necesita reforzamiento” si ingreso “B” , “El usuario </a:t>
            </a:r>
            <a:r>
              <a:rPr lang="es-PE" sz="2400" dirty="0" err="1" smtClean="0"/>
              <a:t>desaprobo</a:t>
            </a:r>
            <a:r>
              <a:rPr lang="es-PE" sz="2400" dirty="0" smtClean="0"/>
              <a:t>” si ingreso C . Si ingresa un valor distinto , deberá imprimir “Error”</a:t>
            </a:r>
            <a:endParaRPr lang="es-PE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2.6 Ejercicio </a:t>
            </a:r>
            <a:r>
              <a:rPr lang="es-PE" b="1" dirty="0" err="1" smtClean="0">
                <a:solidFill>
                  <a:schemeClr val="bg1"/>
                </a:solidFill>
              </a:rPr>
              <a:t>Categoria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54" y="1773237"/>
            <a:ext cx="6553853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1.1 Creando un nombre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483" y="1009196"/>
            <a:ext cx="9219575" cy="514123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 flipV="1">
            <a:off x="2100943" y="2601686"/>
            <a:ext cx="762000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2775858" y="2846614"/>
            <a:ext cx="370114" cy="33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 flipV="1">
            <a:off x="8512629" y="2465615"/>
            <a:ext cx="762000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9274629" y="2846614"/>
            <a:ext cx="370114" cy="33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5182270" y="4659086"/>
            <a:ext cx="913730" cy="25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7445829" y="5769430"/>
            <a:ext cx="370114" cy="33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7859486" y="5938159"/>
            <a:ext cx="653143" cy="5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248400" y="4642757"/>
            <a:ext cx="370114" cy="33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346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3.1 Sentencia </a:t>
            </a:r>
            <a:r>
              <a:rPr lang="es-PE" b="1" dirty="0" err="1" smtClean="0">
                <a:solidFill>
                  <a:schemeClr val="bg1"/>
                </a:solidFill>
              </a:rPr>
              <a:t>Switch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85242" y="588580"/>
            <a:ext cx="5654565" cy="367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/>
              <a:t>switch</a:t>
            </a:r>
            <a:r>
              <a:rPr lang="es-PE" dirty="0"/>
              <a:t> (</a:t>
            </a:r>
            <a:r>
              <a:rPr lang="es-PE" dirty="0" err="1"/>
              <a:t>caseSwitch</a:t>
            </a:r>
            <a:r>
              <a:rPr lang="es-PE" dirty="0"/>
              <a:t>)</a:t>
            </a:r>
          </a:p>
          <a:p>
            <a:r>
              <a:rPr lang="es-PE" dirty="0"/>
              <a:t>      {</a:t>
            </a:r>
          </a:p>
          <a:p>
            <a:r>
              <a:rPr lang="es-PE" dirty="0"/>
              <a:t>          case 1:</a:t>
            </a:r>
          </a:p>
          <a:p>
            <a:r>
              <a:rPr lang="es-PE" dirty="0"/>
              <a:t>              </a:t>
            </a:r>
            <a:r>
              <a:rPr lang="es-PE" dirty="0" err="1"/>
              <a:t>Console.WriteLine</a:t>
            </a:r>
            <a:r>
              <a:rPr lang="es-PE" dirty="0"/>
              <a:t>("Case 1");</a:t>
            </a:r>
          </a:p>
          <a:p>
            <a:r>
              <a:rPr lang="es-PE" dirty="0"/>
              <a:t>              break;</a:t>
            </a:r>
          </a:p>
          <a:p>
            <a:r>
              <a:rPr lang="es-PE" dirty="0"/>
              <a:t>          case 2:</a:t>
            </a:r>
          </a:p>
          <a:p>
            <a:r>
              <a:rPr lang="es-PE" dirty="0"/>
              <a:t>              </a:t>
            </a:r>
            <a:r>
              <a:rPr lang="es-PE" dirty="0" err="1"/>
              <a:t>Console.WriteLine</a:t>
            </a:r>
            <a:r>
              <a:rPr lang="es-PE" dirty="0"/>
              <a:t>("Case 2");</a:t>
            </a:r>
          </a:p>
          <a:p>
            <a:r>
              <a:rPr lang="es-PE" dirty="0"/>
              <a:t>              break;</a:t>
            </a:r>
          </a:p>
          <a:p>
            <a:r>
              <a:rPr lang="es-PE" dirty="0"/>
              <a:t>          default:</a:t>
            </a:r>
          </a:p>
          <a:p>
            <a:r>
              <a:rPr lang="es-PE" dirty="0"/>
              <a:t>              </a:t>
            </a:r>
            <a:r>
              <a:rPr lang="es-PE" dirty="0" err="1"/>
              <a:t>Console.WriteLine</a:t>
            </a:r>
            <a:r>
              <a:rPr lang="es-PE" dirty="0"/>
              <a:t>("Default case");</a:t>
            </a:r>
          </a:p>
          <a:p>
            <a:r>
              <a:rPr lang="es-PE" dirty="0"/>
              <a:t>              break;</a:t>
            </a:r>
          </a:p>
          <a:p>
            <a:r>
              <a:rPr lang="es-PE" dirty="0"/>
              <a:t>      }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4750676" y="903890"/>
            <a:ext cx="3331779" cy="336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070538" y="1555532"/>
            <a:ext cx="1161394" cy="35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2204545" y="2249213"/>
            <a:ext cx="1161394" cy="35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204545" y="3216165"/>
            <a:ext cx="1161394" cy="35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082454" y="1098331"/>
            <a:ext cx="259605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indica la </a:t>
            </a:r>
            <a:r>
              <a:rPr lang="es-PE" dirty="0" err="1" smtClean="0"/>
              <a:t>condicion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55181" y="1792012"/>
            <a:ext cx="2015358" cy="457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indica los opciones</a:t>
            </a:r>
            <a:endParaRPr lang="es-PE" dirty="0"/>
          </a:p>
        </p:txBody>
      </p:sp>
      <p:sp>
        <p:nvSpPr>
          <p:cNvPr id="14" name="Rectángulo 13"/>
          <p:cNvSpPr/>
          <p:nvPr/>
        </p:nvSpPr>
        <p:spPr>
          <a:xfrm>
            <a:off x="122184" y="2538247"/>
            <a:ext cx="2015358" cy="457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indica los opciones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189187" y="3376448"/>
            <a:ext cx="2015358" cy="457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indica los opciones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913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000" y="584200"/>
            <a:ext cx="11849100" cy="614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 smtClean="0"/>
              <a:t>Elaborar un programa que nos permita ingresar un numero del 1 al 7 . Si se ingresa 1 , escribir Lunes . Si ingresa 2 , escribir martes . Si ingresa 3 , escribir miércoles….. Y </a:t>
            </a:r>
            <a:r>
              <a:rPr lang="es-PE" sz="2400" dirty="0" err="1" smtClean="0"/>
              <a:t>asi</a:t>
            </a:r>
            <a:r>
              <a:rPr lang="es-PE" sz="2400" dirty="0" smtClean="0"/>
              <a:t> hasta 7 escribir domingo . En caso que no se ingreso un numero de 1 al 7 , escribir numero incorrecto.</a:t>
            </a:r>
            <a:endParaRPr lang="es-PE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3.2 Ejercicio Día Semana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640644"/>
            <a:ext cx="7239000" cy="51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5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900" y="472966"/>
            <a:ext cx="11887200" cy="6385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 smtClean="0"/>
              <a:t>Elaborar un programa que permita ingresar un sueldo y una categoría. Si su categoría es “A” el aumento es 500 . Si su categoría es “B” aumento es 300 . Si es “C” aumento 100 . Si es otra categoría diferente a las mencionadas el aumento es de 10 .</a:t>
            </a:r>
          </a:p>
          <a:p>
            <a:pPr marL="0" indent="0">
              <a:buNone/>
            </a:pPr>
            <a:endParaRPr lang="es-PE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3.3 Ejercicio Descuento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491744"/>
            <a:ext cx="6756400" cy="53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4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647700"/>
            <a:ext cx="11849100" cy="6083300"/>
          </a:xfrm>
        </p:spPr>
        <p:txBody>
          <a:bodyPr/>
          <a:lstStyle/>
          <a:p>
            <a:pPr marL="0" indent="0">
              <a:buNone/>
            </a:pPr>
            <a:r>
              <a:rPr lang="es-PE" sz="2000" dirty="0"/>
              <a:t>La instrucción </a:t>
            </a:r>
            <a:r>
              <a:rPr lang="es-PE" sz="2000" dirty="0" err="1"/>
              <a:t>for</a:t>
            </a:r>
            <a:r>
              <a:rPr lang="es-PE" sz="2000" dirty="0"/>
              <a:t> ejecuta una instrucción o un bloque de instrucciones mientras una expresión booleana especificada se evalúa como true.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Estructura:</a:t>
            </a: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>
                <a:solidFill>
                  <a:schemeClr val="bg1"/>
                </a:solidFill>
              </a:rPr>
              <a:t>4</a:t>
            </a:r>
            <a:r>
              <a:rPr lang="es-PE" b="1" dirty="0" smtClean="0">
                <a:solidFill>
                  <a:schemeClr val="bg1"/>
                </a:solidFill>
              </a:rPr>
              <a:t>.1 Sentencia </a:t>
            </a:r>
            <a:r>
              <a:rPr lang="es-PE" b="1" dirty="0" err="1" smtClean="0">
                <a:solidFill>
                  <a:schemeClr val="bg1"/>
                </a:solidFill>
              </a:rPr>
              <a:t>For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09700" y="2413000"/>
            <a:ext cx="7112000" cy="339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3600" dirty="0"/>
              <a:t>for (int i = </a:t>
            </a:r>
            <a:r>
              <a:rPr lang="nn-NO" sz="3600" dirty="0" smtClean="0"/>
              <a:t>inicio; </a:t>
            </a:r>
            <a:r>
              <a:rPr lang="nn-NO" sz="3600" dirty="0"/>
              <a:t>i &lt; </a:t>
            </a:r>
            <a:r>
              <a:rPr lang="nn-NO" sz="3600" dirty="0" smtClean="0"/>
              <a:t>fin; </a:t>
            </a:r>
            <a:r>
              <a:rPr lang="nn-NO" sz="3600" dirty="0"/>
              <a:t>i++)</a:t>
            </a:r>
          </a:p>
          <a:p>
            <a:r>
              <a:rPr lang="nn-NO" sz="3600" dirty="0"/>
              <a:t>{</a:t>
            </a:r>
          </a:p>
          <a:p>
            <a:r>
              <a:rPr lang="nn-NO" sz="3600" dirty="0"/>
              <a:t>    Console.WriteLine(i);</a:t>
            </a:r>
          </a:p>
          <a:p>
            <a:r>
              <a:rPr lang="nn-NO" sz="3600" dirty="0"/>
              <a:t>}</a:t>
            </a:r>
            <a:endParaRPr lang="es-PE" sz="36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327400" y="2238267"/>
            <a:ext cx="2667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349500" y="1778000"/>
            <a:ext cx="1663700" cy="4475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Indicas el inicio</a:t>
            </a:r>
            <a:endParaRPr lang="es-PE" b="1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5334000" y="2238267"/>
            <a:ext cx="469900" cy="901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521200" y="1485901"/>
            <a:ext cx="2108200" cy="761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Indicas el fin , cuando no cumpla </a:t>
            </a:r>
            <a:r>
              <a:rPr lang="es-PE" b="1" dirty="0" err="1" smtClean="0"/>
              <a:t>saldra</a:t>
            </a:r>
            <a:r>
              <a:rPr lang="es-PE" b="1" dirty="0" smtClean="0"/>
              <a:t> del bucle</a:t>
            </a:r>
            <a:endParaRPr lang="es-PE" b="1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6299200" y="2260385"/>
            <a:ext cx="1143000" cy="892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258050" y="1485900"/>
            <a:ext cx="1860550" cy="774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Indicas de cuanto en cuanto avanza</a:t>
            </a:r>
            <a:endParaRPr lang="es-PE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5886450" y="4203700"/>
            <a:ext cx="1238250" cy="14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156450" y="4025685"/>
            <a:ext cx="2330450" cy="739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Se ejecuta mientras la condición se cumple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9005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660400"/>
            <a:ext cx="11861800" cy="5930900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Elaborar un programa que me imprima la tabla del 2 :</a:t>
            </a:r>
          </a:p>
          <a:p>
            <a:pPr marL="0" indent="0">
              <a:buNone/>
            </a:pPr>
            <a:r>
              <a:rPr lang="es-PE" dirty="0" smtClean="0"/>
              <a:t>Ejemplo: El programa me deberá de imprimir lo siguiente: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         2 x 1= 2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 </a:t>
            </a:r>
            <a:r>
              <a:rPr lang="es-PE" dirty="0"/>
              <a:t> </a:t>
            </a:r>
            <a:r>
              <a:rPr lang="es-PE" dirty="0" smtClean="0"/>
              <a:t>       2 </a:t>
            </a:r>
            <a:r>
              <a:rPr lang="es-PE" dirty="0"/>
              <a:t>x </a:t>
            </a:r>
            <a:r>
              <a:rPr lang="es-PE" dirty="0" smtClean="0"/>
              <a:t>2= 4</a:t>
            </a:r>
          </a:p>
          <a:p>
            <a:pPr marL="0" indent="0">
              <a:buNone/>
            </a:pPr>
            <a:r>
              <a:rPr lang="es-PE" dirty="0" smtClean="0"/>
              <a:t>                      </a:t>
            </a:r>
            <a:r>
              <a:rPr lang="es-PE" dirty="0"/>
              <a:t>2 x </a:t>
            </a:r>
            <a:r>
              <a:rPr lang="es-PE" dirty="0" smtClean="0"/>
              <a:t>3= 6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         2 </a:t>
            </a:r>
            <a:r>
              <a:rPr lang="es-PE" dirty="0"/>
              <a:t>x </a:t>
            </a:r>
            <a:r>
              <a:rPr lang="es-PE" dirty="0" smtClean="0"/>
              <a:t>4= 8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         …………..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         2 </a:t>
            </a:r>
            <a:r>
              <a:rPr lang="es-PE" dirty="0"/>
              <a:t>x </a:t>
            </a:r>
            <a:r>
              <a:rPr lang="es-PE" dirty="0" smtClean="0"/>
              <a:t>12=24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>
                <a:solidFill>
                  <a:schemeClr val="bg1"/>
                </a:solidFill>
              </a:rPr>
              <a:t>4</a:t>
            </a:r>
            <a:r>
              <a:rPr lang="es-PE" b="1" dirty="0" smtClean="0">
                <a:solidFill>
                  <a:schemeClr val="bg1"/>
                </a:solidFill>
              </a:rPr>
              <a:t>.2 Ejemplo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22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12" y="1352550"/>
            <a:ext cx="8562975" cy="42291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>
                <a:solidFill>
                  <a:schemeClr val="bg1"/>
                </a:solidFill>
              </a:rPr>
              <a:t>4</a:t>
            </a:r>
            <a:r>
              <a:rPr lang="es-PE" b="1" dirty="0" smtClean="0">
                <a:solidFill>
                  <a:schemeClr val="bg1"/>
                </a:solidFill>
              </a:rPr>
              <a:t>.3 Resolución del ejercicio: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67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596900"/>
            <a:ext cx="12192000" cy="5580063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Elaborar un programa que permita ingresar un numero y nos permita calcular su suma de sus consecutivos del 1 hasta su numero.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Ejemplo1:   Valor de ingreso 5</a:t>
            </a:r>
          </a:p>
          <a:p>
            <a:pPr marL="0" indent="0">
              <a:buNone/>
            </a:pPr>
            <a:r>
              <a:rPr lang="es-PE" dirty="0" smtClean="0"/>
              <a:t>Resultado = 1+2+3+4+5 = 15</a:t>
            </a:r>
          </a:p>
          <a:p>
            <a:pPr marL="0" indent="0">
              <a:buNone/>
            </a:pPr>
            <a:r>
              <a:rPr lang="es-PE" dirty="0" smtClean="0"/>
              <a:t>Ejemplo2:   </a:t>
            </a:r>
            <a:r>
              <a:rPr lang="es-PE" dirty="0"/>
              <a:t>Valor de ingreso </a:t>
            </a:r>
            <a:r>
              <a:rPr lang="es-PE" dirty="0" smtClean="0"/>
              <a:t>10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Resultado = </a:t>
            </a:r>
            <a:r>
              <a:rPr lang="es-PE" dirty="0" smtClean="0"/>
              <a:t>1+2+3+4+5+6+7+8+9+10 </a:t>
            </a:r>
            <a:r>
              <a:rPr lang="es-PE" dirty="0"/>
              <a:t>= </a:t>
            </a:r>
            <a:r>
              <a:rPr lang="es-PE" dirty="0" smtClean="0"/>
              <a:t>55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4.4 Ejercicio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4.5 Resolución del ejercicio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701674"/>
            <a:ext cx="8634413" cy="56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9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4000" y="596900"/>
            <a:ext cx="11811000" cy="5580063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Elaborar un programa que me permita ingresar 2 números , el primero tiene que ser menor al segundo . Y dentro de ese rango mostrar los números pares.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4.6 Mostrar los números pares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63" y="1401210"/>
            <a:ext cx="7219601" cy="54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5.1 Array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4729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Puede almacenar varias variables del mismo tipo en una estructura de datos de </a:t>
            </a:r>
            <a:r>
              <a:rPr lang="es-PE" sz="2400" dirty="0" smtClean="0"/>
              <a:t>matriz.</a:t>
            </a:r>
            <a:endParaRPr lang="es-PE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1567539"/>
            <a:ext cx="12192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string</a:t>
            </a:r>
            <a:r>
              <a:rPr lang="pt-BR" sz="2400" dirty="0">
                <a:solidFill>
                  <a:schemeClr val="bg1"/>
                </a:solidFill>
              </a:rPr>
              <a:t>[] </a:t>
            </a:r>
            <a:r>
              <a:rPr lang="pt-BR" sz="2400" dirty="0" err="1">
                <a:solidFill>
                  <a:schemeClr val="bg1"/>
                </a:solidFill>
              </a:rPr>
              <a:t>nombres</a:t>
            </a:r>
            <a:r>
              <a:rPr lang="pt-BR" sz="2400" dirty="0">
                <a:solidFill>
                  <a:schemeClr val="bg1"/>
                </a:solidFill>
              </a:rPr>
              <a:t> = {"Jose" ,"Pedro","</a:t>
            </a:r>
            <a:r>
              <a:rPr lang="pt-BR" sz="2400" dirty="0" err="1">
                <a:solidFill>
                  <a:schemeClr val="bg1"/>
                </a:solidFill>
              </a:rPr>
              <a:t>Luis</a:t>
            </a:r>
            <a:r>
              <a:rPr lang="pt-BR" sz="2400" dirty="0">
                <a:solidFill>
                  <a:schemeClr val="bg1"/>
                </a:solidFill>
              </a:rPr>
              <a:t>","</a:t>
            </a:r>
            <a:r>
              <a:rPr lang="pt-BR" sz="2400" dirty="0" err="1">
                <a:solidFill>
                  <a:schemeClr val="bg1"/>
                </a:solidFill>
              </a:rPr>
              <a:t>Damian</a:t>
            </a:r>
            <a:r>
              <a:rPr lang="pt-BR" sz="2400" dirty="0">
                <a:solidFill>
                  <a:schemeClr val="bg1"/>
                </a:solidFill>
              </a:rPr>
              <a:t>","Fernando"};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37895" y="88007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accent6">
                    <a:lumMod val="50000"/>
                  </a:schemeClr>
                </a:solidFill>
              </a:rPr>
              <a:t>¿Cómo definimos un array?</a:t>
            </a:r>
            <a:endParaRPr lang="es-PE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1033670" y="2029205"/>
            <a:ext cx="384313" cy="34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03583" y="2372139"/>
            <a:ext cx="2305878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Los corchetes indica que es un array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 flipV="1">
            <a:off x="2557671" y="2029204"/>
            <a:ext cx="2657061" cy="46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5214732" y="1976195"/>
            <a:ext cx="1861929" cy="5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790121" y="2490869"/>
            <a:ext cx="5088835" cy="46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Los valores van entre llaves y separado por coma</a:t>
            </a:r>
            <a:endParaRPr lang="es-PE" dirty="0"/>
          </a:p>
        </p:txBody>
      </p:sp>
      <p:sp>
        <p:nvSpPr>
          <p:cNvPr id="23" name="CuadroTexto 22"/>
          <p:cNvSpPr txBox="1"/>
          <p:nvPr/>
        </p:nvSpPr>
        <p:spPr>
          <a:xfrm>
            <a:off x="0" y="3067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accent6">
                    <a:lumMod val="50000"/>
                  </a:schemeClr>
                </a:solidFill>
              </a:rPr>
              <a:t>¿Cómo recorremos los valores de un array?</a:t>
            </a:r>
            <a:endParaRPr lang="es-PE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95" y="3825011"/>
            <a:ext cx="6372433" cy="284930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280" y="3825011"/>
            <a:ext cx="5916673" cy="28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57" y="1207815"/>
            <a:ext cx="11607453" cy="4028213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1.1 Creando un Proyecto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5464629" y="3918857"/>
            <a:ext cx="740228" cy="42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3657600" y="1632358"/>
            <a:ext cx="925286" cy="446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713015" y="1877535"/>
            <a:ext cx="27214" cy="898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9590315" y="3662544"/>
            <a:ext cx="555171" cy="561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582885" y="2046513"/>
            <a:ext cx="1872343" cy="72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 este </a:t>
            </a:r>
            <a:r>
              <a:rPr lang="es-PE" dirty="0" err="1" smtClean="0"/>
              <a:t>boton</a:t>
            </a:r>
            <a:r>
              <a:rPr lang="es-PE" dirty="0" smtClean="0"/>
              <a:t> ejecutamos lo escrito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6204857" y="3554185"/>
            <a:ext cx="2133601" cy="72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Dentro de ese bloque escribimos el </a:t>
            </a:r>
            <a:r>
              <a:rPr lang="es-PE" dirty="0" err="1" smtClean="0"/>
              <a:t>codigo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9525000" y="4223657"/>
            <a:ext cx="1872343" cy="72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Estructura del proyecto</a:t>
            </a:r>
            <a:endParaRPr lang="es-PE" dirty="0"/>
          </a:p>
        </p:txBody>
      </p:sp>
      <p:sp>
        <p:nvSpPr>
          <p:cNvPr id="17" name="Rectángulo 16"/>
          <p:cNvSpPr/>
          <p:nvPr/>
        </p:nvSpPr>
        <p:spPr>
          <a:xfrm>
            <a:off x="185057" y="2786491"/>
            <a:ext cx="1447800" cy="53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Nombre del archivo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2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5.2 ¿Puede ser solo un array de entero? 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6" y="1136995"/>
            <a:ext cx="8401050" cy="437197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 flipV="1">
            <a:off x="6811617" y="2955235"/>
            <a:ext cx="2464905" cy="13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7765567" y="3619263"/>
            <a:ext cx="15109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8063430" y="4276666"/>
            <a:ext cx="1213092" cy="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9276522" y="2635526"/>
            <a:ext cx="2676939" cy="58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También existe array de números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9276522" y="3361601"/>
            <a:ext cx="2676939" cy="58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También existe array de decimales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9276522" y="4087676"/>
            <a:ext cx="2676939" cy="58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También existe array </a:t>
            </a:r>
            <a:r>
              <a:rPr lang="es-PE" dirty="0" err="1" smtClean="0"/>
              <a:t>double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00039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6872" y="797749"/>
            <a:ext cx="5858255" cy="5804756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5.3 Definir la longitud de un </a:t>
            </a:r>
            <a:r>
              <a:rPr lang="es-PE" b="1" dirty="0" err="1" smtClean="0">
                <a:solidFill>
                  <a:schemeClr val="bg1"/>
                </a:solidFill>
              </a:rPr>
              <a:t>array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554941" y="2003612"/>
            <a:ext cx="1721224" cy="20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94129" y="1546412"/>
            <a:ext cx="2460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Definimos la longitud de un </a:t>
            </a:r>
            <a:r>
              <a:rPr lang="es-PE" b="1" dirty="0" err="1" smtClean="0"/>
              <a:t>array</a:t>
            </a:r>
            <a:r>
              <a:rPr lang="es-PE" b="1" dirty="0" smtClean="0"/>
              <a:t> y luego asignamos los valores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554941" y="3789751"/>
            <a:ext cx="1721224" cy="20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4129" y="3209475"/>
            <a:ext cx="2460812" cy="87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Imprimimos los valores en un </a:t>
            </a:r>
            <a:r>
              <a:rPr lang="es-PE" b="1" dirty="0" err="1" smtClean="0"/>
              <a:t>foreach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581357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5.4 </a:t>
            </a:r>
            <a:r>
              <a:rPr lang="es-PE" b="1" dirty="0" err="1" smtClean="0">
                <a:solidFill>
                  <a:schemeClr val="bg1"/>
                </a:solidFill>
              </a:rPr>
              <a:t>Array</a:t>
            </a:r>
            <a:r>
              <a:rPr lang="es-PE" b="1" dirty="0" smtClean="0">
                <a:solidFill>
                  <a:schemeClr val="bg1"/>
                </a:solidFill>
              </a:rPr>
              <a:t> de </a:t>
            </a:r>
            <a:r>
              <a:rPr lang="es-PE" b="1" dirty="0" err="1" smtClean="0">
                <a:solidFill>
                  <a:schemeClr val="bg1"/>
                </a:solidFill>
              </a:rPr>
              <a:t>Array</a:t>
            </a:r>
            <a:r>
              <a:rPr lang="es-PE" b="1" dirty="0" smtClean="0">
                <a:solidFill>
                  <a:schemeClr val="bg1"/>
                </a:solidFill>
              </a:rPr>
              <a:t> (Matriz)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814947"/>
            <a:ext cx="113919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7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43" y="636105"/>
            <a:ext cx="11966713" cy="6109252"/>
          </a:xfrm>
        </p:spPr>
        <p:txBody>
          <a:bodyPr/>
          <a:lstStyle/>
          <a:p>
            <a:pPr marL="0" indent="0">
              <a:buNone/>
            </a:pPr>
            <a:r>
              <a:rPr lang="es-PE" sz="2200" dirty="0" smtClean="0"/>
              <a:t>Se tiene el siguiente array de números : </a:t>
            </a:r>
            <a:r>
              <a:rPr lang="es-PE" sz="2200" dirty="0"/>
              <a:t> </a:t>
            </a:r>
            <a:r>
              <a:rPr lang="es-PE" sz="2200" dirty="0" err="1"/>
              <a:t>int</a:t>
            </a:r>
            <a:r>
              <a:rPr lang="es-PE" sz="2200" dirty="0"/>
              <a:t>[] </a:t>
            </a:r>
            <a:r>
              <a:rPr lang="es-PE" sz="2200" dirty="0" err="1"/>
              <a:t>numeros</a:t>
            </a:r>
            <a:r>
              <a:rPr lang="es-PE" sz="2200" dirty="0"/>
              <a:t> = { 31, 37, 34, 46, 20,42 </a:t>
            </a:r>
            <a:r>
              <a:rPr lang="es-PE" sz="2200" dirty="0" smtClean="0"/>
              <a:t>} , mostrar solo aquellos que son mayores a 18 pero menores a 35 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5.5 </a:t>
            </a:r>
            <a:r>
              <a:rPr lang="es-PE" b="1" dirty="0" smtClean="0">
                <a:solidFill>
                  <a:schemeClr val="bg1"/>
                </a:solidFill>
              </a:rPr>
              <a:t>Ejercicio de un array 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67" y="1457325"/>
            <a:ext cx="75628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13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026" y="569843"/>
            <a:ext cx="11194774" cy="5607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 smtClean="0"/>
              <a:t>Se tiene un array de números , indicar cuantos son positivos (igual o mayor a 0)</a:t>
            </a:r>
            <a:endParaRPr lang="es-PE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5.6 </a:t>
            </a:r>
            <a:r>
              <a:rPr lang="es-PE" b="1" dirty="0" smtClean="0">
                <a:solidFill>
                  <a:schemeClr val="bg1"/>
                </a:solidFill>
              </a:rPr>
              <a:t>Ejercicio de un array 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13" y="1038225"/>
            <a:ext cx="86868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0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72967"/>
            <a:ext cx="10515600" cy="679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 smtClean="0"/>
              <a:t>Se tiene un array de números hallar la suma de los </a:t>
            </a:r>
            <a:r>
              <a:rPr lang="es-PE" sz="2400" smtClean="0"/>
              <a:t>números pares.</a:t>
            </a:r>
            <a:endParaRPr lang="es-PE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5.7 </a:t>
            </a:r>
            <a:r>
              <a:rPr lang="es-PE" b="1" dirty="0" smtClean="0">
                <a:solidFill>
                  <a:schemeClr val="bg1"/>
                </a:solidFill>
              </a:rPr>
              <a:t>Ejercicio de un array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6" y="1348409"/>
            <a:ext cx="10390429" cy="5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47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72968"/>
            <a:ext cx="12192000" cy="5703996"/>
          </a:xfrm>
        </p:spPr>
        <p:txBody>
          <a:bodyPr/>
          <a:lstStyle/>
          <a:p>
            <a:pPr marL="0" indent="0">
              <a:buNone/>
            </a:pPr>
            <a:r>
              <a:rPr lang="es-PE" b="1" u="sng" dirty="0" smtClean="0"/>
              <a:t>Función</a:t>
            </a:r>
          </a:p>
          <a:p>
            <a:pPr marL="0" indent="0">
              <a:buNone/>
            </a:pPr>
            <a:r>
              <a:rPr lang="es-PE" dirty="0" smtClean="0"/>
              <a:t>Permite escribir un pedazo de código y llamarlo desde otras partes del programa.</a:t>
            </a:r>
          </a:p>
          <a:p>
            <a:pPr marL="0" indent="0">
              <a:buNone/>
            </a:pPr>
            <a:r>
              <a:rPr lang="es-PE" dirty="0" smtClean="0"/>
              <a:t>Cuando se observa que una porción de código se repite varias veces es recomendable ponerlo en una función. Siempre retorna un valor</a:t>
            </a:r>
          </a:p>
          <a:p>
            <a:pPr marL="0" indent="0">
              <a:buNone/>
            </a:pPr>
            <a:r>
              <a:rPr lang="es-PE" b="1" dirty="0" smtClean="0"/>
              <a:t>Ejemplo: </a:t>
            </a:r>
            <a:r>
              <a:rPr lang="es-PE" dirty="0" smtClean="0"/>
              <a:t>Elaborar un programa que me </a:t>
            </a:r>
            <a:r>
              <a:rPr lang="es-PE" dirty="0" err="1" smtClean="0"/>
              <a:t>permíta</a:t>
            </a:r>
            <a:r>
              <a:rPr lang="es-PE" dirty="0" smtClean="0"/>
              <a:t> la siguiente operación al ingresar 2 números.</a:t>
            </a:r>
          </a:p>
          <a:p>
            <a:pPr marL="0" indent="0">
              <a:buNone/>
            </a:pPr>
            <a:r>
              <a:rPr lang="es-PE" dirty="0" smtClean="0"/>
              <a:t>Realizar el siguiente calculo :   (a+b) – (a*b) + (a-b)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6.1</a:t>
            </a:r>
            <a:r>
              <a:rPr lang="es-PE" b="1" dirty="0" smtClean="0">
                <a:solidFill>
                  <a:schemeClr val="bg1"/>
                </a:solidFill>
              </a:rPr>
              <a:t> Funciones y Método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21" y="472967"/>
            <a:ext cx="9410700" cy="618172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6.1</a:t>
            </a:r>
            <a:r>
              <a:rPr lang="es-PE" b="1" dirty="0" smtClean="0">
                <a:solidFill>
                  <a:schemeClr val="bg1"/>
                </a:solidFill>
              </a:rPr>
              <a:t> Ejercicio de Funciones.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56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847" y="605118"/>
            <a:ext cx="11788588" cy="5262563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Que muestre un menú con las opciones sumar, restar, multiplicar y dividir, el programa solicitará una opción y realizará la tarea elegida, se debe usar un procedimiento para mostrar el menú, pedir los datos en el </a:t>
            </a:r>
            <a:r>
              <a:rPr lang="es-PE" dirty="0" err="1"/>
              <a:t>main</a:t>
            </a:r>
            <a:r>
              <a:rPr lang="es-PE" dirty="0"/>
              <a:t> y después usar funciones para realizar los cálculos.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6.2</a:t>
            </a:r>
            <a:r>
              <a:rPr lang="es-PE" b="1" dirty="0" smtClean="0">
                <a:solidFill>
                  <a:schemeClr val="bg1"/>
                </a:solidFill>
              </a:rPr>
              <a:t> Ejercicio de Funciones.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2" y="2171421"/>
            <a:ext cx="7673036" cy="46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17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72966"/>
            <a:ext cx="12192000" cy="6385033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Elaborar un programa que me permita devolver el numero de elementos pares que tiene un </a:t>
            </a:r>
            <a:r>
              <a:rPr lang="es-PE" dirty="0" err="1" smtClean="0"/>
              <a:t>array</a:t>
            </a:r>
            <a:r>
              <a:rPr lang="es-PE" dirty="0" smtClean="0"/>
              <a:t> de números.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6.3</a:t>
            </a:r>
            <a:r>
              <a:rPr lang="es-PE" b="1" dirty="0" smtClean="0">
                <a:solidFill>
                  <a:schemeClr val="bg1"/>
                </a:solidFill>
              </a:rPr>
              <a:t> Ejercicio de Funciones.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270603"/>
            <a:ext cx="7110412" cy="55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855" y="664029"/>
            <a:ext cx="11865430" cy="5262563"/>
          </a:xfrm>
        </p:spPr>
        <p:txBody>
          <a:bodyPr/>
          <a:lstStyle/>
          <a:p>
            <a:pPr marL="0" indent="0">
              <a:buNone/>
            </a:pPr>
            <a:r>
              <a:rPr lang="es-PE" b="1" u="sng" dirty="0" smtClean="0"/>
              <a:t>Soportan valores numéricos </a:t>
            </a: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1.2 Tipos de datos C#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94513"/>
              </p:ext>
            </p:extLst>
          </p:nvPr>
        </p:nvGraphicFramePr>
        <p:xfrm>
          <a:off x="174170" y="1116390"/>
          <a:ext cx="11734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1885239317"/>
                    </a:ext>
                  </a:extLst>
                </a:gridCol>
                <a:gridCol w="10286999">
                  <a:extLst>
                    <a:ext uri="{9D8B030D-6E8A-4147-A177-3AD203B41FA5}">
                      <a16:colId xmlns:a16="http://schemas.microsoft.com/office/drawing/2014/main" val="20171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Tipo</a:t>
                      </a:r>
                      <a:r>
                        <a:rPr lang="es-PE" baseline="0" dirty="0" smtClean="0"/>
                        <a:t> de 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Rango                                                                                                                             Ejemplo de definición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07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short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 -32 768 a 32 767                                                                                                   short</a:t>
                      </a:r>
                      <a:r>
                        <a:rPr lang="pt-BR" baseline="0" dirty="0" smtClean="0"/>
                        <a:t> numero1=1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De -2.147.483.648 a 2.147.483.647                                                                         int</a:t>
                      </a:r>
                      <a:r>
                        <a:rPr lang="es-PE" baseline="0" dirty="0" smtClean="0"/>
                        <a:t> numero2=200000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long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De -9.223.372.036.854.775.808 a 9.223.372.036.854.775.807	             long</a:t>
                      </a:r>
                      <a:r>
                        <a:rPr lang="es-PE" baseline="0" dirty="0" smtClean="0"/>
                        <a:t> numero3=10000000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double</a:t>
                      </a:r>
                      <a:r>
                        <a:rPr lang="es-PE" dirty="0" smtClean="0"/>
                        <a:t>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Nos</a:t>
                      </a:r>
                      <a:r>
                        <a:rPr lang="es-PE" baseline="0" dirty="0" smtClean="0"/>
                        <a:t> permite almacenar números y decimales (7 dígitos)                                     </a:t>
                      </a:r>
                      <a:r>
                        <a:rPr lang="es-PE" baseline="0" dirty="0" err="1" smtClean="0"/>
                        <a:t>double</a:t>
                      </a:r>
                      <a:r>
                        <a:rPr lang="es-PE" baseline="0" dirty="0" smtClean="0"/>
                        <a:t> valor1=10d;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float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Nos permite almacenar números y decimales (15-16 dígitos)                             float</a:t>
                      </a:r>
                      <a:r>
                        <a:rPr lang="es-PE" baseline="0" dirty="0" smtClean="0"/>
                        <a:t> valor2=18.6f;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decimal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Nos permite almacenar decimales</a:t>
                      </a:r>
                      <a:r>
                        <a:rPr lang="es-PE" baseline="0" dirty="0" smtClean="0"/>
                        <a:t> , es mas preciso de todos(28-29 dígitos)     </a:t>
                      </a:r>
                      <a:r>
                        <a:rPr lang="es-PE" dirty="0" smtClean="0"/>
                        <a:t>decimal</a:t>
                      </a:r>
                      <a:r>
                        <a:rPr lang="es-PE" baseline="0" dirty="0" smtClean="0"/>
                        <a:t> valor2= 30.5m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59342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74170" y="3981510"/>
            <a:ext cx="3077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u="sng" dirty="0" smtClean="0"/>
              <a:t>Soportan valores Texto</a:t>
            </a:r>
          </a:p>
          <a:p>
            <a:endParaRPr lang="es-PE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3024"/>
              </p:ext>
            </p:extLst>
          </p:nvPr>
        </p:nvGraphicFramePr>
        <p:xfrm>
          <a:off x="174170" y="4433871"/>
          <a:ext cx="83638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929">
                  <a:extLst>
                    <a:ext uri="{9D8B030D-6E8A-4147-A177-3AD203B41FA5}">
                      <a16:colId xmlns:a16="http://schemas.microsoft.com/office/drawing/2014/main" val="3695386545"/>
                    </a:ext>
                  </a:extLst>
                </a:gridCol>
                <a:gridCol w="4181929">
                  <a:extLst>
                    <a:ext uri="{9D8B030D-6E8A-4147-A177-3AD203B41FA5}">
                      <a16:colId xmlns:a16="http://schemas.microsoft.com/office/drawing/2014/main" val="226159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Tipo</a:t>
                      </a:r>
                      <a:r>
                        <a:rPr lang="es-PE" baseline="0" dirty="0" smtClean="0"/>
                        <a:t> de 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Rango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1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char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Representa</a:t>
                      </a:r>
                      <a:r>
                        <a:rPr lang="es-PE" baseline="0" dirty="0" smtClean="0"/>
                        <a:t> un </a:t>
                      </a:r>
                      <a:r>
                        <a:rPr lang="es-PE" baseline="0" dirty="0" err="1" smtClean="0"/>
                        <a:t>caracter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1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string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Soporta</a:t>
                      </a:r>
                      <a:r>
                        <a:rPr lang="es-PE" baseline="0" dirty="0" smtClean="0"/>
                        <a:t> uno o mas caracteres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32123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174170" y="5474375"/>
            <a:ext cx="3753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u="sng" dirty="0" smtClean="0"/>
              <a:t>Soportan valores Booleanos</a:t>
            </a:r>
          </a:p>
          <a:p>
            <a:endParaRPr lang="es-PE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17003"/>
              </p:ext>
            </p:extLst>
          </p:nvPr>
        </p:nvGraphicFramePr>
        <p:xfrm>
          <a:off x="176447" y="5998752"/>
          <a:ext cx="8363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929">
                  <a:extLst>
                    <a:ext uri="{9D8B030D-6E8A-4147-A177-3AD203B41FA5}">
                      <a16:colId xmlns:a16="http://schemas.microsoft.com/office/drawing/2014/main" val="3695386545"/>
                    </a:ext>
                  </a:extLst>
                </a:gridCol>
                <a:gridCol w="4181929">
                  <a:extLst>
                    <a:ext uri="{9D8B030D-6E8A-4147-A177-3AD203B41FA5}">
                      <a16:colId xmlns:a16="http://schemas.microsoft.com/office/drawing/2014/main" val="226159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Tipo</a:t>
                      </a:r>
                      <a:r>
                        <a:rPr lang="es-PE" baseline="0" dirty="0" smtClean="0"/>
                        <a:t> de 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Rango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1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bool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Soporta valores verdaderos</a:t>
                      </a:r>
                      <a:r>
                        <a:rPr lang="es-PE" baseline="0" dirty="0" smtClean="0"/>
                        <a:t> o falsos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13530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8884555" y="4496850"/>
            <a:ext cx="2729375" cy="1429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Las </a:t>
            </a:r>
            <a:r>
              <a:rPr lang="es-PE" dirty="0" err="1" smtClean="0"/>
              <a:t>vaiables</a:t>
            </a:r>
            <a:r>
              <a:rPr lang="es-PE" dirty="0" smtClean="0"/>
              <a:t> nos permiten tener valores valores almacenados en memoria , y usarlo posteriormente para operaciones  </a:t>
            </a:r>
          </a:p>
        </p:txBody>
      </p:sp>
    </p:spTree>
    <p:extLst>
      <p:ext uri="{BB962C8B-B14F-4D97-AF65-F5344CB8AC3E}">
        <p14:creationId xmlns:p14="http://schemas.microsoft.com/office/powerpoint/2010/main" val="16050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706" y="672353"/>
            <a:ext cx="11860306" cy="6091518"/>
          </a:xfrm>
        </p:spPr>
        <p:txBody>
          <a:bodyPr/>
          <a:lstStyle/>
          <a:p>
            <a:pPr marL="0" indent="0" algn="just">
              <a:buNone/>
            </a:pPr>
            <a:r>
              <a:rPr lang="es-PE" dirty="0"/>
              <a:t>Un método es un bloque de código que contiene una serie de instrucciones. Un programa hace que se ejecuten las instrucciones al llamar al método y especificando los argumentos de método necesarios. </a:t>
            </a:r>
            <a:endParaRPr lang="es-PE" dirty="0" smtClean="0"/>
          </a:p>
          <a:p>
            <a:pPr marL="0" indent="0" algn="just">
              <a:buNone/>
            </a:pPr>
            <a:r>
              <a:rPr lang="es-PE" b="1" dirty="0" smtClean="0"/>
              <a:t>Ejercicio:</a:t>
            </a:r>
            <a:endParaRPr lang="es-PE" b="1" dirty="0"/>
          </a:p>
          <a:p>
            <a:pPr marL="0" indent="0" algn="just">
              <a:buNone/>
            </a:pPr>
            <a:r>
              <a:rPr lang="es-PE" dirty="0" smtClean="0"/>
              <a:t>Que </a:t>
            </a:r>
            <a:r>
              <a:rPr lang="es-PE" dirty="0"/>
              <a:t>pida por pantalla un número del 1 al </a:t>
            </a:r>
            <a:r>
              <a:rPr lang="es-PE" dirty="0" smtClean="0"/>
              <a:t>5 </a:t>
            </a:r>
            <a:r>
              <a:rPr lang="es-PE" dirty="0"/>
              <a:t>y mediante un procedimiento muestre por pantalla el número escrito en letras.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7.1 Métodos.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18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888" y="624493"/>
            <a:ext cx="8634370" cy="5789753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7.1 Métodos.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25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76" y="578224"/>
            <a:ext cx="12084424" cy="613185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Realizar un programa que </a:t>
            </a:r>
            <a:r>
              <a:rPr lang="es-PE" dirty="0"/>
              <a:t>muestre el contenido del </a:t>
            </a:r>
            <a:r>
              <a:rPr lang="es-PE" dirty="0" err="1"/>
              <a:t>array</a:t>
            </a:r>
            <a:r>
              <a:rPr lang="es-PE" dirty="0"/>
              <a:t> anterior mediante un </a:t>
            </a:r>
            <a:r>
              <a:rPr lang="es-PE" dirty="0" smtClean="0"/>
              <a:t>método.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"/>
            <a:ext cx="12192000" cy="4729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7.2 Ejercicios.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06" y="1035423"/>
            <a:ext cx="9106934" cy="57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1.3 Escribir nuestro primer Hola mundo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1" y="893379"/>
            <a:ext cx="11127166" cy="52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1.3 Escribir nuestro primer Hola mundo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2" y="885825"/>
            <a:ext cx="6838950" cy="59721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7872248" y="3871912"/>
            <a:ext cx="1219200" cy="809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6868510" y="5364956"/>
            <a:ext cx="1613338" cy="12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091447" y="3531476"/>
            <a:ext cx="2385849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Escribimos un mensaje en la pantalla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8481848" y="5211982"/>
            <a:ext cx="2385849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Para que no se cierre y habrá la pantalla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41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1.4 Operadores para hacer </a:t>
            </a:r>
            <a:r>
              <a:rPr lang="es-PE" b="1" dirty="0" err="1" smtClean="0">
                <a:solidFill>
                  <a:schemeClr val="bg1"/>
                </a:solidFill>
              </a:rPr>
              <a:t>calculos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21570"/>
              </p:ext>
            </p:extLst>
          </p:nvPr>
        </p:nvGraphicFramePr>
        <p:xfrm>
          <a:off x="2704662" y="782729"/>
          <a:ext cx="49678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117">
                  <a:extLst>
                    <a:ext uri="{9D8B030D-6E8A-4147-A177-3AD203B41FA5}">
                      <a16:colId xmlns:a16="http://schemas.microsoft.com/office/drawing/2014/main" val="2476145659"/>
                    </a:ext>
                  </a:extLst>
                </a:gridCol>
                <a:gridCol w="2816772">
                  <a:extLst>
                    <a:ext uri="{9D8B030D-6E8A-4147-A177-3AD203B41FA5}">
                      <a16:colId xmlns:a16="http://schemas.microsoft.com/office/drawing/2014/main" val="2099383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Operadores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65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+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Suma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Resta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*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Multiplicación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/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División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4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%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Residuo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6677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604344" y="3793895"/>
            <a:ext cx="1098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60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5" y="666527"/>
            <a:ext cx="7189076" cy="6191473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1.5 Operaciones  con Números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737" y="1729936"/>
            <a:ext cx="3040841" cy="1612353"/>
          </a:xfrm>
          <a:prstGeom prst="rect">
            <a:avLst/>
          </a:prstGeom>
        </p:spPr>
      </p:pic>
      <p:cxnSp>
        <p:nvCxnSpPr>
          <p:cNvPr id="24" name="Conector recto de flecha 23"/>
          <p:cNvCxnSpPr/>
          <p:nvPr/>
        </p:nvCxnSpPr>
        <p:spPr>
          <a:xfrm flipV="1">
            <a:off x="3878317" y="4004441"/>
            <a:ext cx="1986455" cy="87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849005" y="3692588"/>
            <a:ext cx="5449615" cy="10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 tu sumas un tipo de dato entero con uno ya sea (decimal , flotante o doublé ) , te devuelve siempre el tipo de dato decimal que le sumaste (decimal , flotando , </a:t>
            </a:r>
            <a:r>
              <a:rPr lang="es-PE" dirty="0" err="1" smtClean="0"/>
              <a:t>double</a:t>
            </a:r>
            <a:r>
              <a:rPr lang="es-PE" dirty="0" smtClean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49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 smtClean="0">
                <a:solidFill>
                  <a:schemeClr val="bg1"/>
                </a:solidFill>
              </a:rPr>
              <a:t>1.6 Operaciones  con Cadenas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252137" y="1979768"/>
            <a:ext cx="4656083" cy="56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puede realizar sumas una cadena con otra cadena (</a:t>
            </a:r>
            <a:r>
              <a:rPr lang="es-PE" dirty="0" err="1" smtClean="0"/>
              <a:t>Resultado:ABCDEF</a:t>
            </a:r>
            <a:r>
              <a:rPr lang="es-PE" dirty="0" smtClean="0"/>
              <a:t>)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0" y="587923"/>
            <a:ext cx="6324600" cy="5829300"/>
          </a:xfrm>
          <a:prstGeom prst="rect">
            <a:avLst/>
          </a:prstGeom>
        </p:spPr>
      </p:pic>
      <p:cxnSp>
        <p:nvCxnSpPr>
          <p:cNvPr id="15" name="Conector recto de flecha 14"/>
          <p:cNvCxnSpPr>
            <a:endCxn id="20" idx="1"/>
          </p:cNvCxnSpPr>
          <p:nvPr/>
        </p:nvCxnSpPr>
        <p:spPr>
          <a:xfrm flipV="1">
            <a:off x="6169572" y="3062039"/>
            <a:ext cx="1082565" cy="641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8" idx="1"/>
          </p:cNvCxnSpPr>
          <p:nvPr/>
        </p:nvCxnSpPr>
        <p:spPr>
          <a:xfrm flipV="1">
            <a:off x="5864772" y="2262703"/>
            <a:ext cx="1387365" cy="1093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252137" y="2779104"/>
            <a:ext cx="4656083" cy="56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puede realizar sumas una cadena con un numero (Resultado:ABC20)</a:t>
            </a:r>
            <a:endParaRPr lang="es-PE" dirty="0"/>
          </a:p>
        </p:txBody>
      </p:sp>
      <p:cxnSp>
        <p:nvCxnSpPr>
          <p:cNvPr id="21" name="Conector recto de flecha 20"/>
          <p:cNvCxnSpPr>
            <a:endCxn id="24" idx="1"/>
          </p:cNvCxnSpPr>
          <p:nvPr/>
        </p:nvCxnSpPr>
        <p:spPr>
          <a:xfrm>
            <a:off x="4135820" y="5621768"/>
            <a:ext cx="2727435" cy="124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6863255" y="5463830"/>
            <a:ext cx="3048000" cy="56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Congelamos la pantalla para que no se cierre</a:t>
            </a:r>
            <a:endParaRPr lang="es-PE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323489" y="3979389"/>
            <a:ext cx="3120916" cy="326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36" idx="1"/>
          </p:cNvCxnSpPr>
          <p:nvPr/>
        </p:nvCxnSpPr>
        <p:spPr>
          <a:xfrm>
            <a:off x="6525610" y="4347156"/>
            <a:ext cx="1918794" cy="207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5633544" y="4627841"/>
            <a:ext cx="2810861" cy="24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8444404" y="4168149"/>
            <a:ext cx="3390243" cy="77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La resta , multiplicación y la división son operaciones que no se permiten a la cadena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08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2952</Words>
  <Application>Microsoft Office PowerPoint</Application>
  <PresentationFormat>Panorámica</PresentationFormat>
  <Paragraphs>552</Paragraphs>
  <Slides>42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Elifio Roldán Huayllasco</dc:creator>
  <cp:lastModifiedBy>Elifio Roldán Huayllasco</cp:lastModifiedBy>
  <cp:revision>96</cp:revision>
  <dcterms:created xsi:type="dcterms:W3CDTF">2019-06-05T17:37:28Z</dcterms:created>
  <dcterms:modified xsi:type="dcterms:W3CDTF">2019-06-10T21:44:08Z</dcterms:modified>
</cp:coreProperties>
</file>