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63" r:id="rId3"/>
    <p:sldId id="319" r:id="rId4"/>
    <p:sldId id="320" r:id="rId5"/>
    <p:sldId id="396" r:id="rId6"/>
    <p:sldId id="317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81" r:id="rId15"/>
    <p:sldId id="383" r:id="rId16"/>
    <p:sldId id="382" r:id="rId17"/>
    <p:sldId id="379" r:id="rId18"/>
    <p:sldId id="380" r:id="rId19"/>
    <p:sldId id="384" r:id="rId20"/>
    <p:sldId id="385" r:id="rId21"/>
    <p:sldId id="386" r:id="rId22"/>
    <p:sldId id="387" r:id="rId23"/>
    <p:sldId id="388" r:id="rId24"/>
    <p:sldId id="392" r:id="rId25"/>
    <p:sldId id="393" r:id="rId26"/>
    <p:sldId id="395" r:id="rId27"/>
    <p:sldId id="394" r:id="rId28"/>
    <p:sldId id="389" r:id="rId29"/>
    <p:sldId id="390" r:id="rId30"/>
    <p:sldId id="391" r:id="rId31"/>
    <p:sldId id="271" r:id="rId3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C72F85-9333-E1A0-FBDB-A6FB37AA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ECC969-E144-9A82-37E8-79740711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0C0C152-A9E4-D09F-1DCC-AAA2CF71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6FCB01-42F6-4C9E-E8D2-D3272E3D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3B6D5A9-5955-839F-9382-C07E4A36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B102E8-6988-E39B-291E-30F7FA48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B79793C-2C65-9EBC-3EFD-4931219B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691CDE-82A4-8805-7FE8-B5F68B8A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331B4C-273B-4350-2BBF-9997AEF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D8975D-A9C9-8856-B940-CA1D5D7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21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CC4B67E-C9E6-D652-B27E-EE426DE89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4C08BBC-BA1B-4410-A9B7-E717E770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A00543-3296-8A0C-6142-96BFBAD4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42DAFF-0A4A-B64D-7AF3-CEC69A14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7EDBFB-9134-DE09-2493-4E03FFF2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736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med grafikk">
    <p:bg>
      <p:bgPr>
        <a:solidFill>
          <a:srgbClr val="1102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217CD57E-C3E2-491D-9093-F0A21E19F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283" y="820011"/>
            <a:ext cx="1650083" cy="3695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AD588-C480-6804-34AF-7BA21468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9BA-C0DD-4308-A9E2-FE56DE709521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B805B-3A5D-37FE-C199-82C2B584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2CDC-9677-290C-D0D1-1F64CA13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63B3-8269-4897-AD5A-D88A4FEEFA41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Logo">
            <a:extLst>
              <a:ext uri="{FF2B5EF4-FFF2-40B4-BE49-F238E27FC236}">
                <a16:creationId xmlns:a16="http://schemas.microsoft.com/office/drawing/2014/main" id="{BFA88526-C5DC-ABA2-48B7-D828CD3CA357}"/>
              </a:ext>
            </a:extLst>
          </p:cNvPr>
          <p:cNvSpPr/>
          <p:nvPr userDrawn="1"/>
        </p:nvSpPr>
        <p:spPr>
          <a:xfrm>
            <a:off x="10019915" y="5813537"/>
            <a:ext cx="596122" cy="596080"/>
          </a:xfrm>
          <a:custGeom>
            <a:avLst/>
            <a:gdLst/>
            <a:ahLst/>
            <a:cxnLst/>
            <a:rect l="l" t="t" r="r" b="b"/>
            <a:pathLst>
              <a:path w="982980" h="982979">
                <a:moveTo>
                  <a:pt x="491482" y="0"/>
                </a:moveTo>
                <a:lnTo>
                  <a:pt x="444149" y="2249"/>
                </a:lnTo>
                <a:lnTo>
                  <a:pt x="398089" y="8862"/>
                </a:lnTo>
                <a:lnTo>
                  <a:pt x="353508" y="19630"/>
                </a:lnTo>
                <a:lnTo>
                  <a:pt x="310612" y="34350"/>
                </a:lnTo>
                <a:lnTo>
                  <a:pt x="269607" y="52813"/>
                </a:lnTo>
                <a:lnTo>
                  <a:pt x="230698" y="74815"/>
                </a:lnTo>
                <a:lnTo>
                  <a:pt x="194092" y="100150"/>
                </a:lnTo>
                <a:lnTo>
                  <a:pt x="159995" y="128611"/>
                </a:lnTo>
                <a:lnTo>
                  <a:pt x="128613" y="159992"/>
                </a:lnTo>
                <a:lnTo>
                  <a:pt x="100151" y="194088"/>
                </a:lnTo>
                <a:lnTo>
                  <a:pt x="74816" y="230692"/>
                </a:lnTo>
                <a:lnTo>
                  <a:pt x="52814" y="269599"/>
                </a:lnTo>
                <a:lnTo>
                  <a:pt x="34350" y="310603"/>
                </a:lnTo>
                <a:lnTo>
                  <a:pt x="19631" y="353497"/>
                </a:lnTo>
                <a:lnTo>
                  <a:pt x="8862" y="398075"/>
                </a:lnTo>
                <a:lnTo>
                  <a:pt x="2249" y="444132"/>
                </a:lnTo>
                <a:lnTo>
                  <a:pt x="0" y="491461"/>
                </a:lnTo>
                <a:lnTo>
                  <a:pt x="2249" y="538792"/>
                </a:lnTo>
                <a:lnTo>
                  <a:pt x="8862" y="584850"/>
                </a:lnTo>
                <a:lnTo>
                  <a:pt x="19631" y="629430"/>
                </a:lnTo>
                <a:lnTo>
                  <a:pt x="34350" y="672325"/>
                </a:lnTo>
                <a:lnTo>
                  <a:pt x="52814" y="713329"/>
                </a:lnTo>
                <a:lnTo>
                  <a:pt x="74816" y="752237"/>
                </a:lnTo>
                <a:lnTo>
                  <a:pt x="100151" y="788842"/>
                </a:lnTo>
                <a:lnTo>
                  <a:pt x="128613" y="822939"/>
                </a:lnTo>
                <a:lnTo>
                  <a:pt x="159995" y="854321"/>
                </a:lnTo>
                <a:lnTo>
                  <a:pt x="194092" y="882782"/>
                </a:lnTo>
                <a:lnTo>
                  <a:pt x="230698" y="908117"/>
                </a:lnTo>
                <a:lnTo>
                  <a:pt x="269607" y="930119"/>
                </a:lnTo>
                <a:lnTo>
                  <a:pt x="310612" y="948583"/>
                </a:lnTo>
                <a:lnTo>
                  <a:pt x="353508" y="963302"/>
                </a:lnTo>
                <a:lnTo>
                  <a:pt x="398089" y="974071"/>
                </a:lnTo>
                <a:lnTo>
                  <a:pt x="444149" y="980683"/>
                </a:lnTo>
                <a:lnTo>
                  <a:pt x="491482" y="982933"/>
                </a:lnTo>
                <a:lnTo>
                  <a:pt x="538811" y="980683"/>
                </a:lnTo>
                <a:lnTo>
                  <a:pt x="584868" y="974071"/>
                </a:lnTo>
                <a:lnTo>
                  <a:pt x="629446" y="963302"/>
                </a:lnTo>
                <a:lnTo>
                  <a:pt x="672340" y="948583"/>
                </a:lnTo>
                <a:lnTo>
                  <a:pt x="713344" y="930119"/>
                </a:lnTo>
                <a:lnTo>
                  <a:pt x="752250" y="908117"/>
                </a:lnTo>
                <a:lnTo>
                  <a:pt x="788855" y="882782"/>
                </a:lnTo>
                <a:lnTo>
                  <a:pt x="822951" y="854321"/>
                </a:lnTo>
                <a:lnTo>
                  <a:pt x="854332" y="822939"/>
                </a:lnTo>
                <a:lnTo>
                  <a:pt x="882793" y="788842"/>
                </a:lnTo>
                <a:lnTo>
                  <a:pt x="908128" y="752237"/>
                </a:lnTo>
                <a:lnTo>
                  <a:pt x="930130" y="713329"/>
                </a:lnTo>
                <a:lnTo>
                  <a:pt x="948593" y="672325"/>
                </a:lnTo>
                <a:lnTo>
                  <a:pt x="963312" y="629430"/>
                </a:lnTo>
                <a:lnTo>
                  <a:pt x="974081" y="584850"/>
                </a:lnTo>
                <a:lnTo>
                  <a:pt x="980694" y="538792"/>
                </a:lnTo>
                <a:lnTo>
                  <a:pt x="982943" y="491461"/>
                </a:lnTo>
                <a:lnTo>
                  <a:pt x="980694" y="444132"/>
                </a:lnTo>
                <a:lnTo>
                  <a:pt x="974081" y="398075"/>
                </a:lnTo>
                <a:lnTo>
                  <a:pt x="963312" y="353497"/>
                </a:lnTo>
                <a:lnTo>
                  <a:pt x="948593" y="310603"/>
                </a:lnTo>
                <a:lnTo>
                  <a:pt x="930130" y="269599"/>
                </a:lnTo>
                <a:lnTo>
                  <a:pt x="908128" y="230692"/>
                </a:lnTo>
                <a:lnTo>
                  <a:pt x="882793" y="194088"/>
                </a:lnTo>
                <a:lnTo>
                  <a:pt x="854332" y="159992"/>
                </a:lnTo>
                <a:lnTo>
                  <a:pt x="822951" y="128611"/>
                </a:lnTo>
                <a:lnTo>
                  <a:pt x="788855" y="100150"/>
                </a:lnTo>
                <a:lnTo>
                  <a:pt x="752250" y="74815"/>
                </a:lnTo>
                <a:lnTo>
                  <a:pt x="713344" y="52813"/>
                </a:lnTo>
                <a:lnTo>
                  <a:pt x="672340" y="34350"/>
                </a:lnTo>
                <a:lnTo>
                  <a:pt x="629446" y="19630"/>
                </a:lnTo>
                <a:lnTo>
                  <a:pt x="584868" y="8862"/>
                </a:lnTo>
                <a:lnTo>
                  <a:pt x="538811" y="2249"/>
                </a:lnTo>
                <a:lnTo>
                  <a:pt x="491482" y="0"/>
                </a:lnTo>
                <a:close/>
              </a:path>
            </a:pathLst>
          </a:custGeom>
          <a:solidFill>
            <a:srgbClr val="0AFFD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Logo">
            <a:extLst>
              <a:ext uri="{FF2B5EF4-FFF2-40B4-BE49-F238E27FC236}">
                <a16:creationId xmlns:a16="http://schemas.microsoft.com/office/drawing/2014/main" id="{83348B71-292E-6AAD-A987-CB9E753C22CB}"/>
              </a:ext>
            </a:extLst>
          </p:cNvPr>
          <p:cNvSpPr/>
          <p:nvPr userDrawn="1"/>
        </p:nvSpPr>
        <p:spPr>
          <a:xfrm>
            <a:off x="11151399" y="1636579"/>
            <a:ext cx="596122" cy="596080"/>
          </a:xfrm>
          <a:custGeom>
            <a:avLst/>
            <a:gdLst/>
            <a:ahLst/>
            <a:cxnLst/>
            <a:rect l="l" t="t" r="r" b="b"/>
            <a:pathLst>
              <a:path w="982980" h="982979">
                <a:moveTo>
                  <a:pt x="491482" y="0"/>
                </a:moveTo>
                <a:lnTo>
                  <a:pt x="444149" y="2249"/>
                </a:lnTo>
                <a:lnTo>
                  <a:pt x="398089" y="8862"/>
                </a:lnTo>
                <a:lnTo>
                  <a:pt x="353508" y="19630"/>
                </a:lnTo>
                <a:lnTo>
                  <a:pt x="310612" y="34350"/>
                </a:lnTo>
                <a:lnTo>
                  <a:pt x="269607" y="52813"/>
                </a:lnTo>
                <a:lnTo>
                  <a:pt x="230698" y="74815"/>
                </a:lnTo>
                <a:lnTo>
                  <a:pt x="194092" y="100150"/>
                </a:lnTo>
                <a:lnTo>
                  <a:pt x="159995" y="128611"/>
                </a:lnTo>
                <a:lnTo>
                  <a:pt x="128613" y="159992"/>
                </a:lnTo>
                <a:lnTo>
                  <a:pt x="100151" y="194088"/>
                </a:lnTo>
                <a:lnTo>
                  <a:pt x="74816" y="230692"/>
                </a:lnTo>
                <a:lnTo>
                  <a:pt x="52814" y="269599"/>
                </a:lnTo>
                <a:lnTo>
                  <a:pt x="34350" y="310603"/>
                </a:lnTo>
                <a:lnTo>
                  <a:pt x="19631" y="353497"/>
                </a:lnTo>
                <a:lnTo>
                  <a:pt x="8862" y="398075"/>
                </a:lnTo>
                <a:lnTo>
                  <a:pt x="2249" y="444132"/>
                </a:lnTo>
                <a:lnTo>
                  <a:pt x="0" y="491461"/>
                </a:lnTo>
                <a:lnTo>
                  <a:pt x="2249" y="538792"/>
                </a:lnTo>
                <a:lnTo>
                  <a:pt x="8862" y="584850"/>
                </a:lnTo>
                <a:lnTo>
                  <a:pt x="19631" y="629430"/>
                </a:lnTo>
                <a:lnTo>
                  <a:pt x="34350" y="672325"/>
                </a:lnTo>
                <a:lnTo>
                  <a:pt x="52814" y="713329"/>
                </a:lnTo>
                <a:lnTo>
                  <a:pt x="74816" y="752237"/>
                </a:lnTo>
                <a:lnTo>
                  <a:pt x="100151" y="788842"/>
                </a:lnTo>
                <a:lnTo>
                  <a:pt x="128613" y="822939"/>
                </a:lnTo>
                <a:lnTo>
                  <a:pt x="159995" y="854321"/>
                </a:lnTo>
                <a:lnTo>
                  <a:pt x="194092" y="882782"/>
                </a:lnTo>
                <a:lnTo>
                  <a:pt x="230698" y="908117"/>
                </a:lnTo>
                <a:lnTo>
                  <a:pt x="269607" y="930119"/>
                </a:lnTo>
                <a:lnTo>
                  <a:pt x="310612" y="948583"/>
                </a:lnTo>
                <a:lnTo>
                  <a:pt x="353508" y="963302"/>
                </a:lnTo>
                <a:lnTo>
                  <a:pt x="398089" y="974071"/>
                </a:lnTo>
                <a:lnTo>
                  <a:pt x="444149" y="980683"/>
                </a:lnTo>
                <a:lnTo>
                  <a:pt x="491482" y="982933"/>
                </a:lnTo>
                <a:lnTo>
                  <a:pt x="538811" y="980683"/>
                </a:lnTo>
                <a:lnTo>
                  <a:pt x="584868" y="974071"/>
                </a:lnTo>
                <a:lnTo>
                  <a:pt x="629446" y="963302"/>
                </a:lnTo>
                <a:lnTo>
                  <a:pt x="672340" y="948583"/>
                </a:lnTo>
                <a:lnTo>
                  <a:pt x="713344" y="930119"/>
                </a:lnTo>
                <a:lnTo>
                  <a:pt x="752250" y="908117"/>
                </a:lnTo>
                <a:lnTo>
                  <a:pt x="788855" y="882782"/>
                </a:lnTo>
                <a:lnTo>
                  <a:pt x="822951" y="854321"/>
                </a:lnTo>
                <a:lnTo>
                  <a:pt x="854332" y="822939"/>
                </a:lnTo>
                <a:lnTo>
                  <a:pt x="882793" y="788842"/>
                </a:lnTo>
                <a:lnTo>
                  <a:pt x="908128" y="752237"/>
                </a:lnTo>
                <a:lnTo>
                  <a:pt x="930130" y="713329"/>
                </a:lnTo>
                <a:lnTo>
                  <a:pt x="948593" y="672325"/>
                </a:lnTo>
                <a:lnTo>
                  <a:pt x="963312" y="629430"/>
                </a:lnTo>
                <a:lnTo>
                  <a:pt x="974081" y="584850"/>
                </a:lnTo>
                <a:lnTo>
                  <a:pt x="980694" y="538792"/>
                </a:lnTo>
                <a:lnTo>
                  <a:pt x="982943" y="491461"/>
                </a:lnTo>
                <a:lnTo>
                  <a:pt x="980694" y="444132"/>
                </a:lnTo>
                <a:lnTo>
                  <a:pt x="974081" y="398075"/>
                </a:lnTo>
                <a:lnTo>
                  <a:pt x="963312" y="353497"/>
                </a:lnTo>
                <a:lnTo>
                  <a:pt x="948593" y="310603"/>
                </a:lnTo>
                <a:lnTo>
                  <a:pt x="930130" y="269599"/>
                </a:lnTo>
                <a:lnTo>
                  <a:pt x="908128" y="230692"/>
                </a:lnTo>
                <a:lnTo>
                  <a:pt x="882793" y="194088"/>
                </a:lnTo>
                <a:lnTo>
                  <a:pt x="854332" y="159992"/>
                </a:lnTo>
                <a:lnTo>
                  <a:pt x="822951" y="128611"/>
                </a:lnTo>
                <a:lnTo>
                  <a:pt x="788855" y="100150"/>
                </a:lnTo>
                <a:lnTo>
                  <a:pt x="752250" y="74815"/>
                </a:lnTo>
                <a:lnTo>
                  <a:pt x="713344" y="52813"/>
                </a:lnTo>
                <a:lnTo>
                  <a:pt x="672340" y="34350"/>
                </a:lnTo>
                <a:lnTo>
                  <a:pt x="629446" y="19630"/>
                </a:lnTo>
                <a:lnTo>
                  <a:pt x="584868" y="8862"/>
                </a:lnTo>
                <a:lnTo>
                  <a:pt x="538811" y="2249"/>
                </a:lnTo>
                <a:lnTo>
                  <a:pt x="491482" y="0"/>
                </a:lnTo>
                <a:close/>
              </a:path>
            </a:pathLst>
          </a:custGeom>
          <a:solidFill>
            <a:srgbClr val="0AFFD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Logo">
            <a:extLst>
              <a:ext uri="{FF2B5EF4-FFF2-40B4-BE49-F238E27FC236}">
                <a16:creationId xmlns:a16="http://schemas.microsoft.com/office/drawing/2014/main" id="{52047EDA-A24C-5A35-02CB-36A40F9FEA81}"/>
              </a:ext>
            </a:extLst>
          </p:cNvPr>
          <p:cNvSpPr/>
          <p:nvPr userDrawn="1"/>
        </p:nvSpPr>
        <p:spPr>
          <a:xfrm>
            <a:off x="10019915" y="4918715"/>
            <a:ext cx="596122" cy="596080"/>
          </a:xfrm>
          <a:custGeom>
            <a:avLst/>
            <a:gdLst/>
            <a:ahLst/>
            <a:cxnLst/>
            <a:rect l="l" t="t" r="r" b="b"/>
            <a:pathLst>
              <a:path w="982980" h="982979">
                <a:moveTo>
                  <a:pt x="491482" y="0"/>
                </a:moveTo>
                <a:lnTo>
                  <a:pt x="444149" y="2249"/>
                </a:lnTo>
                <a:lnTo>
                  <a:pt x="398089" y="8861"/>
                </a:lnTo>
                <a:lnTo>
                  <a:pt x="353508" y="19630"/>
                </a:lnTo>
                <a:lnTo>
                  <a:pt x="310612" y="34348"/>
                </a:lnTo>
                <a:lnTo>
                  <a:pt x="269607" y="52811"/>
                </a:lnTo>
                <a:lnTo>
                  <a:pt x="230698" y="74813"/>
                </a:lnTo>
                <a:lnTo>
                  <a:pt x="194092" y="100147"/>
                </a:lnTo>
                <a:lnTo>
                  <a:pt x="159995" y="128607"/>
                </a:lnTo>
                <a:lnTo>
                  <a:pt x="128613" y="159988"/>
                </a:lnTo>
                <a:lnTo>
                  <a:pt x="100151" y="194084"/>
                </a:lnTo>
                <a:lnTo>
                  <a:pt x="74816" y="230688"/>
                </a:lnTo>
                <a:lnTo>
                  <a:pt x="52814" y="269595"/>
                </a:lnTo>
                <a:lnTo>
                  <a:pt x="34350" y="310598"/>
                </a:lnTo>
                <a:lnTo>
                  <a:pt x="19631" y="353493"/>
                </a:lnTo>
                <a:lnTo>
                  <a:pt x="8862" y="398072"/>
                </a:lnTo>
                <a:lnTo>
                  <a:pt x="2249" y="444130"/>
                </a:lnTo>
                <a:lnTo>
                  <a:pt x="0" y="491461"/>
                </a:lnTo>
                <a:lnTo>
                  <a:pt x="2249" y="538792"/>
                </a:lnTo>
                <a:lnTo>
                  <a:pt x="8862" y="584850"/>
                </a:lnTo>
                <a:lnTo>
                  <a:pt x="19631" y="629430"/>
                </a:lnTo>
                <a:lnTo>
                  <a:pt x="34350" y="672325"/>
                </a:lnTo>
                <a:lnTo>
                  <a:pt x="52814" y="713329"/>
                </a:lnTo>
                <a:lnTo>
                  <a:pt x="74816" y="752237"/>
                </a:lnTo>
                <a:lnTo>
                  <a:pt x="100151" y="788842"/>
                </a:lnTo>
                <a:lnTo>
                  <a:pt x="128613" y="822939"/>
                </a:lnTo>
                <a:lnTo>
                  <a:pt x="159995" y="854321"/>
                </a:lnTo>
                <a:lnTo>
                  <a:pt x="194092" y="882782"/>
                </a:lnTo>
                <a:lnTo>
                  <a:pt x="230698" y="908117"/>
                </a:lnTo>
                <a:lnTo>
                  <a:pt x="269607" y="930119"/>
                </a:lnTo>
                <a:lnTo>
                  <a:pt x="310612" y="948583"/>
                </a:lnTo>
                <a:lnTo>
                  <a:pt x="353508" y="963302"/>
                </a:lnTo>
                <a:lnTo>
                  <a:pt x="398089" y="974071"/>
                </a:lnTo>
                <a:lnTo>
                  <a:pt x="444149" y="980683"/>
                </a:lnTo>
                <a:lnTo>
                  <a:pt x="491482" y="982933"/>
                </a:lnTo>
                <a:lnTo>
                  <a:pt x="538811" y="980683"/>
                </a:lnTo>
                <a:lnTo>
                  <a:pt x="584868" y="974071"/>
                </a:lnTo>
                <a:lnTo>
                  <a:pt x="629446" y="963302"/>
                </a:lnTo>
                <a:lnTo>
                  <a:pt x="672340" y="948583"/>
                </a:lnTo>
                <a:lnTo>
                  <a:pt x="713344" y="930119"/>
                </a:lnTo>
                <a:lnTo>
                  <a:pt x="752250" y="908117"/>
                </a:lnTo>
                <a:lnTo>
                  <a:pt x="788855" y="882782"/>
                </a:lnTo>
                <a:lnTo>
                  <a:pt x="822951" y="854321"/>
                </a:lnTo>
                <a:lnTo>
                  <a:pt x="854332" y="822939"/>
                </a:lnTo>
                <a:lnTo>
                  <a:pt x="882793" y="788842"/>
                </a:lnTo>
                <a:lnTo>
                  <a:pt x="908128" y="752237"/>
                </a:lnTo>
                <a:lnTo>
                  <a:pt x="930130" y="713329"/>
                </a:lnTo>
                <a:lnTo>
                  <a:pt x="948593" y="672325"/>
                </a:lnTo>
                <a:lnTo>
                  <a:pt x="963312" y="629430"/>
                </a:lnTo>
                <a:lnTo>
                  <a:pt x="974081" y="584850"/>
                </a:lnTo>
                <a:lnTo>
                  <a:pt x="980694" y="538792"/>
                </a:lnTo>
                <a:lnTo>
                  <a:pt x="982943" y="491461"/>
                </a:lnTo>
                <a:lnTo>
                  <a:pt x="980694" y="444130"/>
                </a:lnTo>
                <a:lnTo>
                  <a:pt x="974081" y="398072"/>
                </a:lnTo>
                <a:lnTo>
                  <a:pt x="963312" y="353493"/>
                </a:lnTo>
                <a:lnTo>
                  <a:pt x="948593" y="310598"/>
                </a:lnTo>
                <a:lnTo>
                  <a:pt x="930130" y="269595"/>
                </a:lnTo>
                <a:lnTo>
                  <a:pt x="908128" y="230688"/>
                </a:lnTo>
                <a:lnTo>
                  <a:pt x="882793" y="194084"/>
                </a:lnTo>
                <a:lnTo>
                  <a:pt x="854332" y="159988"/>
                </a:lnTo>
                <a:lnTo>
                  <a:pt x="822951" y="128607"/>
                </a:lnTo>
                <a:lnTo>
                  <a:pt x="788855" y="100147"/>
                </a:lnTo>
                <a:lnTo>
                  <a:pt x="752250" y="74813"/>
                </a:lnTo>
                <a:lnTo>
                  <a:pt x="713344" y="52811"/>
                </a:lnTo>
                <a:lnTo>
                  <a:pt x="672340" y="34348"/>
                </a:lnTo>
                <a:lnTo>
                  <a:pt x="629446" y="19630"/>
                </a:lnTo>
                <a:lnTo>
                  <a:pt x="584868" y="8861"/>
                </a:lnTo>
                <a:lnTo>
                  <a:pt x="538811" y="2249"/>
                </a:lnTo>
                <a:lnTo>
                  <a:pt x="491482" y="0"/>
                </a:lnTo>
                <a:close/>
              </a:path>
            </a:pathLst>
          </a:custGeom>
          <a:solidFill>
            <a:srgbClr val="0AFFD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Logo">
            <a:extLst>
              <a:ext uri="{FF2B5EF4-FFF2-40B4-BE49-F238E27FC236}">
                <a16:creationId xmlns:a16="http://schemas.microsoft.com/office/drawing/2014/main" id="{C96C9912-615E-840F-D49E-210606DBF5EB}"/>
              </a:ext>
            </a:extLst>
          </p:cNvPr>
          <p:cNvSpPr/>
          <p:nvPr userDrawn="1"/>
        </p:nvSpPr>
        <p:spPr>
          <a:xfrm>
            <a:off x="11151399" y="741756"/>
            <a:ext cx="596122" cy="596080"/>
          </a:xfrm>
          <a:custGeom>
            <a:avLst/>
            <a:gdLst/>
            <a:ahLst/>
            <a:cxnLst/>
            <a:rect l="l" t="t" r="r" b="b"/>
            <a:pathLst>
              <a:path w="982980" h="982980">
                <a:moveTo>
                  <a:pt x="491482" y="0"/>
                </a:moveTo>
                <a:lnTo>
                  <a:pt x="444149" y="2249"/>
                </a:lnTo>
                <a:lnTo>
                  <a:pt x="398089" y="8861"/>
                </a:lnTo>
                <a:lnTo>
                  <a:pt x="353508" y="19630"/>
                </a:lnTo>
                <a:lnTo>
                  <a:pt x="310612" y="34348"/>
                </a:lnTo>
                <a:lnTo>
                  <a:pt x="269607" y="52811"/>
                </a:lnTo>
                <a:lnTo>
                  <a:pt x="230698" y="74813"/>
                </a:lnTo>
                <a:lnTo>
                  <a:pt x="194092" y="100147"/>
                </a:lnTo>
                <a:lnTo>
                  <a:pt x="159995" y="128607"/>
                </a:lnTo>
                <a:lnTo>
                  <a:pt x="128613" y="159988"/>
                </a:lnTo>
                <a:lnTo>
                  <a:pt x="100151" y="194084"/>
                </a:lnTo>
                <a:lnTo>
                  <a:pt x="74816" y="230688"/>
                </a:lnTo>
                <a:lnTo>
                  <a:pt x="52814" y="269595"/>
                </a:lnTo>
                <a:lnTo>
                  <a:pt x="34350" y="310598"/>
                </a:lnTo>
                <a:lnTo>
                  <a:pt x="19631" y="353493"/>
                </a:lnTo>
                <a:lnTo>
                  <a:pt x="8862" y="398072"/>
                </a:lnTo>
                <a:lnTo>
                  <a:pt x="2249" y="444130"/>
                </a:lnTo>
                <a:lnTo>
                  <a:pt x="0" y="491461"/>
                </a:lnTo>
                <a:lnTo>
                  <a:pt x="2249" y="538792"/>
                </a:lnTo>
                <a:lnTo>
                  <a:pt x="8862" y="584850"/>
                </a:lnTo>
                <a:lnTo>
                  <a:pt x="19631" y="629430"/>
                </a:lnTo>
                <a:lnTo>
                  <a:pt x="34350" y="672325"/>
                </a:lnTo>
                <a:lnTo>
                  <a:pt x="52814" y="713329"/>
                </a:lnTo>
                <a:lnTo>
                  <a:pt x="74816" y="752237"/>
                </a:lnTo>
                <a:lnTo>
                  <a:pt x="100151" y="788842"/>
                </a:lnTo>
                <a:lnTo>
                  <a:pt x="128613" y="822939"/>
                </a:lnTo>
                <a:lnTo>
                  <a:pt x="159995" y="854321"/>
                </a:lnTo>
                <a:lnTo>
                  <a:pt x="194092" y="882782"/>
                </a:lnTo>
                <a:lnTo>
                  <a:pt x="230698" y="908117"/>
                </a:lnTo>
                <a:lnTo>
                  <a:pt x="269607" y="930119"/>
                </a:lnTo>
                <a:lnTo>
                  <a:pt x="310612" y="948583"/>
                </a:lnTo>
                <a:lnTo>
                  <a:pt x="353508" y="963302"/>
                </a:lnTo>
                <a:lnTo>
                  <a:pt x="398089" y="974071"/>
                </a:lnTo>
                <a:lnTo>
                  <a:pt x="444149" y="980683"/>
                </a:lnTo>
                <a:lnTo>
                  <a:pt x="491482" y="982933"/>
                </a:lnTo>
                <a:lnTo>
                  <a:pt x="538811" y="980683"/>
                </a:lnTo>
                <a:lnTo>
                  <a:pt x="584868" y="974071"/>
                </a:lnTo>
                <a:lnTo>
                  <a:pt x="629446" y="963302"/>
                </a:lnTo>
                <a:lnTo>
                  <a:pt x="672340" y="948583"/>
                </a:lnTo>
                <a:lnTo>
                  <a:pt x="713344" y="930119"/>
                </a:lnTo>
                <a:lnTo>
                  <a:pt x="752250" y="908117"/>
                </a:lnTo>
                <a:lnTo>
                  <a:pt x="788855" y="882782"/>
                </a:lnTo>
                <a:lnTo>
                  <a:pt x="822951" y="854321"/>
                </a:lnTo>
                <a:lnTo>
                  <a:pt x="854332" y="822939"/>
                </a:lnTo>
                <a:lnTo>
                  <a:pt x="882793" y="788842"/>
                </a:lnTo>
                <a:lnTo>
                  <a:pt x="908128" y="752237"/>
                </a:lnTo>
                <a:lnTo>
                  <a:pt x="930130" y="713329"/>
                </a:lnTo>
                <a:lnTo>
                  <a:pt x="948593" y="672325"/>
                </a:lnTo>
                <a:lnTo>
                  <a:pt x="963312" y="629430"/>
                </a:lnTo>
                <a:lnTo>
                  <a:pt x="974081" y="584850"/>
                </a:lnTo>
                <a:lnTo>
                  <a:pt x="980694" y="538792"/>
                </a:lnTo>
                <a:lnTo>
                  <a:pt x="982943" y="491461"/>
                </a:lnTo>
                <a:lnTo>
                  <a:pt x="980694" y="444130"/>
                </a:lnTo>
                <a:lnTo>
                  <a:pt x="974081" y="398072"/>
                </a:lnTo>
                <a:lnTo>
                  <a:pt x="963312" y="353493"/>
                </a:lnTo>
                <a:lnTo>
                  <a:pt x="948593" y="310598"/>
                </a:lnTo>
                <a:lnTo>
                  <a:pt x="930130" y="269595"/>
                </a:lnTo>
                <a:lnTo>
                  <a:pt x="908128" y="230688"/>
                </a:lnTo>
                <a:lnTo>
                  <a:pt x="882793" y="194084"/>
                </a:lnTo>
                <a:lnTo>
                  <a:pt x="854332" y="159988"/>
                </a:lnTo>
                <a:lnTo>
                  <a:pt x="822951" y="128607"/>
                </a:lnTo>
                <a:lnTo>
                  <a:pt x="788855" y="100147"/>
                </a:lnTo>
                <a:lnTo>
                  <a:pt x="752250" y="74813"/>
                </a:lnTo>
                <a:lnTo>
                  <a:pt x="713344" y="52811"/>
                </a:lnTo>
                <a:lnTo>
                  <a:pt x="672340" y="34348"/>
                </a:lnTo>
                <a:lnTo>
                  <a:pt x="629446" y="19630"/>
                </a:lnTo>
                <a:lnTo>
                  <a:pt x="584868" y="8861"/>
                </a:lnTo>
                <a:lnTo>
                  <a:pt x="538811" y="2249"/>
                </a:lnTo>
                <a:lnTo>
                  <a:pt x="491482" y="0"/>
                </a:lnTo>
                <a:close/>
              </a:path>
            </a:pathLst>
          </a:custGeom>
          <a:solidFill>
            <a:srgbClr val="0AFFD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1E603D9B-1855-F787-356C-AA0A8B6A2A49}"/>
              </a:ext>
            </a:extLst>
          </p:cNvPr>
          <p:cNvSpPr/>
          <p:nvPr userDrawn="1"/>
        </p:nvSpPr>
        <p:spPr>
          <a:xfrm>
            <a:off x="8347806" y="3731944"/>
            <a:ext cx="596122" cy="596080"/>
          </a:xfrm>
          <a:custGeom>
            <a:avLst/>
            <a:gdLst/>
            <a:ahLst/>
            <a:cxnLst/>
            <a:rect l="l" t="t" r="r" b="b"/>
            <a:pathLst>
              <a:path w="982980" h="982979">
                <a:moveTo>
                  <a:pt x="491482" y="0"/>
                </a:moveTo>
                <a:lnTo>
                  <a:pt x="444149" y="2249"/>
                </a:lnTo>
                <a:lnTo>
                  <a:pt x="398089" y="8862"/>
                </a:lnTo>
                <a:lnTo>
                  <a:pt x="353508" y="19631"/>
                </a:lnTo>
                <a:lnTo>
                  <a:pt x="310612" y="34350"/>
                </a:lnTo>
                <a:lnTo>
                  <a:pt x="269607" y="52814"/>
                </a:lnTo>
                <a:lnTo>
                  <a:pt x="230698" y="74816"/>
                </a:lnTo>
                <a:lnTo>
                  <a:pt x="194092" y="100151"/>
                </a:lnTo>
                <a:lnTo>
                  <a:pt x="159995" y="128613"/>
                </a:lnTo>
                <a:lnTo>
                  <a:pt x="128613" y="159995"/>
                </a:lnTo>
                <a:lnTo>
                  <a:pt x="100151" y="194092"/>
                </a:lnTo>
                <a:lnTo>
                  <a:pt x="74816" y="230698"/>
                </a:lnTo>
                <a:lnTo>
                  <a:pt x="52814" y="269607"/>
                </a:lnTo>
                <a:lnTo>
                  <a:pt x="34350" y="310612"/>
                </a:lnTo>
                <a:lnTo>
                  <a:pt x="19631" y="353508"/>
                </a:lnTo>
                <a:lnTo>
                  <a:pt x="8862" y="398089"/>
                </a:lnTo>
                <a:lnTo>
                  <a:pt x="2249" y="444149"/>
                </a:lnTo>
                <a:lnTo>
                  <a:pt x="0" y="491482"/>
                </a:lnTo>
                <a:lnTo>
                  <a:pt x="2249" y="538809"/>
                </a:lnTo>
                <a:lnTo>
                  <a:pt x="8862" y="584865"/>
                </a:lnTo>
                <a:lnTo>
                  <a:pt x="19631" y="629442"/>
                </a:lnTo>
                <a:lnTo>
                  <a:pt x="34350" y="672334"/>
                </a:lnTo>
                <a:lnTo>
                  <a:pt x="52814" y="713337"/>
                </a:lnTo>
                <a:lnTo>
                  <a:pt x="74816" y="752243"/>
                </a:lnTo>
                <a:lnTo>
                  <a:pt x="100151" y="788846"/>
                </a:lnTo>
                <a:lnTo>
                  <a:pt x="128613" y="822942"/>
                </a:lnTo>
                <a:lnTo>
                  <a:pt x="159995" y="854323"/>
                </a:lnTo>
                <a:lnTo>
                  <a:pt x="194092" y="882783"/>
                </a:lnTo>
                <a:lnTo>
                  <a:pt x="230698" y="908118"/>
                </a:lnTo>
                <a:lnTo>
                  <a:pt x="269607" y="930119"/>
                </a:lnTo>
                <a:lnTo>
                  <a:pt x="310612" y="948583"/>
                </a:lnTo>
                <a:lnTo>
                  <a:pt x="353508" y="963302"/>
                </a:lnTo>
                <a:lnTo>
                  <a:pt x="398089" y="974071"/>
                </a:lnTo>
                <a:lnTo>
                  <a:pt x="444149" y="980683"/>
                </a:lnTo>
                <a:lnTo>
                  <a:pt x="491482" y="982933"/>
                </a:lnTo>
                <a:lnTo>
                  <a:pt x="538811" y="980683"/>
                </a:lnTo>
                <a:lnTo>
                  <a:pt x="584868" y="974071"/>
                </a:lnTo>
                <a:lnTo>
                  <a:pt x="629446" y="963302"/>
                </a:lnTo>
                <a:lnTo>
                  <a:pt x="672339" y="948583"/>
                </a:lnTo>
                <a:lnTo>
                  <a:pt x="713341" y="930119"/>
                </a:lnTo>
                <a:lnTo>
                  <a:pt x="752247" y="908118"/>
                </a:lnTo>
                <a:lnTo>
                  <a:pt x="788851" y="882783"/>
                </a:lnTo>
                <a:lnTo>
                  <a:pt x="822946" y="854323"/>
                </a:lnTo>
                <a:lnTo>
                  <a:pt x="854326" y="822942"/>
                </a:lnTo>
                <a:lnTo>
                  <a:pt x="882786" y="788846"/>
                </a:lnTo>
                <a:lnTo>
                  <a:pt x="908120" y="752243"/>
                </a:lnTo>
                <a:lnTo>
                  <a:pt x="930121" y="713337"/>
                </a:lnTo>
                <a:lnTo>
                  <a:pt x="948584" y="672334"/>
                </a:lnTo>
                <a:lnTo>
                  <a:pt x="963303" y="629442"/>
                </a:lnTo>
                <a:lnTo>
                  <a:pt x="974071" y="584865"/>
                </a:lnTo>
                <a:lnTo>
                  <a:pt x="980683" y="538809"/>
                </a:lnTo>
                <a:lnTo>
                  <a:pt x="982933" y="491482"/>
                </a:lnTo>
                <a:lnTo>
                  <a:pt x="980683" y="444149"/>
                </a:lnTo>
                <a:lnTo>
                  <a:pt x="974071" y="398089"/>
                </a:lnTo>
                <a:lnTo>
                  <a:pt x="963303" y="353508"/>
                </a:lnTo>
                <a:lnTo>
                  <a:pt x="948584" y="310612"/>
                </a:lnTo>
                <a:lnTo>
                  <a:pt x="930121" y="269607"/>
                </a:lnTo>
                <a:lnTo>
                  <a:pt x="908120" y="230698"/>
                </a:lnTo>
                <a:lnTo>
                  <a:pt x="882786" y="194092"/>
                </a:lnTo>
                <a:lnTo>
                  <a:pt x="854326" y="159995"/>
                </a:lnTo>
                <a:lnTo>
                  <a:pt x="822946" y="128613"/>
                </a:lnTo>
                <a:lnTo>
                  <a:pt x="788851" y="100151"/>
                </a:lnTo>
                <a:lnTo>
                  <a:pt x="752247" y="74816"/>
                </a:lnTo>
                <a:lnTo>
                  <a:pt x="713341" y="52814"/>
                </a:lnTo>
                <a:lnTo>
                  <a:pt x="672339" y="34350"/>
                </a:lnTo>
                <a:lnTo>
                  <a:pt x="629446" y="19631"/>
                </a:lnTo>
                <a:lnTo>
                  <a:pt x="584868" y="8862"/>
                </a:lnTo>
                <a:lnTo>
                  <a:pt x="538811" y="2249"/>
                </a:lnTo>
                <a:lnTo>
                  <a:pt x="491482" y="0"/>
                </a:lnTo>
                <a:close/>
              </a:path>
            </a:pathLst>
          </a:custGeom>
          <a:solidFill>
            <a:srgbClr val="0B3C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Logo">
            <a:extLst>
              <a:ext uri="{FF2B5EF4-FFF2-40B4-BE49-F238E27FC236}">
                <a16:creationId xmlns:a16="http://schemas.microsoft.com/office/drawing/2014/main" id="{B9A599CD-0459-E434-3BBE-5E948C965D6F}"/>
              </a:ext>
            </a:extLst>
          </p:cNvPr>
          <p:cNvSpPr/>
          <p:nvPr userDrawn="1"/>
        </p:nvSpPr>
        <p:spPr>
          <a:xfrm>
            <a:off x="11149771" y="3727964"/>
            <a:ext cx="596122" cy="596080"/>
          </a:xfrm>
          <a:custGeom>
            <a:avLst/>
            <a:gdLst/>
            <a:ahLst/>
            <a:cxnLst/>
            <a:rect l="l" t="t" r="r" b="b"/>
            <a:pathLst>
              <a:path w="982980" h="982979">
                <a:moveTo>
                  <a:pt x="491482" y="0"/>
                </a:moveTo>
                <a:lnTo>
                  <a:pt x="444149" y="2249"/>
                </a:lnTo>
                <a:lnTo>
                  <a:pt x="398089" y="8861"/>
                </a:lnTo>
                <a:lnTo>
                  <a:pt x="353508" y="19630"/>
                </a:lnTo>
                <a:lnTo>
                  <a:pt x="310612" y="34349"/>
                </a:lnTo>
                <a:lnTo>
                  <a:pt x="269607" y="52812"/>
                </a:lnTo>
                <a:lnTo>
                  <a:pt x="230698" y="74814"/>
                </a:lnTo>
                <a:lnTo>
                  <a:pt x="194092" y="100148"/>
                </a:lnTo>
                <a:lnTo>
                  <a:pt x="159995" y="128609"/>
                </a:lnTo>
                <a:lnTo>
                  <a:pt x="128613" y="159991"/>
                </a:lnTo>
                <a:lnTo>
                  <a:pt x="100151" y="194088"/>
                </a:lnTo>
                <a:lnTo>
                  <a:pt x="74816" y="230694"/>
                </a:lnTo>
                <a:lnTo>
                  <a:pt x="52814" y="269602"/>
                </a:lnTo>
                <a:lnTo>
                  <a:pt x="34350" y="310608"/>
                </a:lnTo>
                <a:lnTo>
                  <a:pt x="19631" y="353504"/>
                </a:lnTo>
                <a:lnTo>
                  <a:pt x="8862" y="398086"/>
                </a:lnTo>
                <a:lnTo>
                  <a:pt x="2249" y="444147"/>
                </a:lnTo>
                <a:lnTo>
                  <a:pt x="0" y="491482"/>
                </a:lnTo>
                <a:lnTo>
                  <a:pt x="2249" y="538813"/>
                </a:lnTo>
                <a:lnTo>
                  <a:pt x="8862" y="584871"/>
                </a:lnTo>
                <a:lnTo>
                  <a:pt x="19631" y="629451"/>
                </a:lnTo>
                <a:lnTo>
                  <a:pt x="34350" y="672346"/>
                </a:lnTo>
                <a:lnTo>
                  <a:pt x="52814" y="713350"/>
                </a:lnTo>
                <a:lnTo>
                  <a:pt x="74816" y="752258"/>
                </a:lnTo>
                <a:lnTo>
                  <a:pt x="100151" y="788863"/>
                </a:lnTo>
                <a:lnTo>
                  <a:pt x="128613" y="822960"/>
                </a:lnTo>
                <a:lnTo>
                  <a:pt x="159995" y="854342"/>
                </a:lnTo>
                <a:lnTo>
                  <a:pt x="194092" y="882803"/>
                </a:lnTo>
                <a:lnTo>
                  <a:pt x="230698" y="908138"/>
                </a:lnTo>
                <a:lnTo>
                  <a:pt x="269607" y="930140"/>
                </a:lnTo>
                <a:lnTo>
                  <a:pt x="310612" y="948604"/>
                </a:lnTo>
                <a:lnTo>
                  <a:pt x="353508" y="963323"/>
                </a:lnTo>
                <a:lnTo>
                  <a:pt x="398089" y="974092"/>
                </a:lnTo>
                <a:lnTo>
                  <a:pt x="444149" y="980704"/>
                </a:lnTo>
                <a:lnTo>
                  <a:pt x="491482" y="982954"/>
                </a:lnTo>
                <a:lnTo>
                  <a:pt x="538811" y="980704"/>
                </a:lnTo>
                <a:lnTo>
                  <a:pt x="584868" y="974092"/>
                </a:lnTo>
                <a:lnTo>
                  <a:pt x="629446" y="963323"/>
                </a:lnTo>
                <a:lnTo>
                  <a:pt x="672339" y="948604"/>
                </a:lnTo>
                <a:lnTo>
                  <a:pt x="713341" y="930140"/>
                </a:lnTo>
                <a:lnTo>
                  <a:pt x="752247" y="908138"/>
                </a:lnTo>
                <a:lnTo>
                  <a:pt x="788851" y="882803"/>
                </a:lnTo>
                <a:lnTo>
                  <a:pt x="822946" y="854342"/>
                </a:lnTo>
                <a:lnTo>
                  <a:pt x="854326" y="822960"/>
                </a:lnTo>
                <a:lnTo>
                  <a:pt x="882786" y="788863"/>
                </a:lnTo>
                <a:lnTo>
                  <a:pt x="908120" y="752258"/>
                </a:lnTo>
                <a:lnTo>
                  <a:pt x="930121" y="713350"/>
                </a:lnTo>
                <a:lnTo>
                  <a:pt x="948584" y="672346"/>
                </a:lnTo>
                <a:lnTo>
                  <a:pt x="963303" y="629451"/>
                </a:lnTo>
                <a:lnTo>
                  <a:pt x="974071" y="584871"/>
                </a:lnTo>
                <a:lnTo>
                  <a:pt x="980683" y="538813"/>
                </a:lnTo>
                <a:lnTo>
                  <a:pt x="982933" y="491482"/>
                </a:lnTo>
                <a:lnTo>
                  <a:pt x="980683" y="444147"/>
                </a:lnTo>
                <a:lnTo>
                  <a:pt x="974071" y="398086"/>
                </a:lnTo>
                <a:lnTo>
                  <a:pt x="963303" y="353504"/>
                </a:lnTo>
                <a:lnTo>
                  <a:pt x="948584" y="310608"/>
                </a:lnTo>
                <a:lnTo>
                  <a:pt x="930121" y="269602"/>
                </a:lnTo>
                <a:lnTo>
                  <a:pt x="908120" y="230694"/>
                </a:lnTo>
                <a:lnTo>
                  <a:pt x="882786" y="194088"/>
                </a:lnTo>
                <a:lnTo>
                  <a:pt x="854326" y="159991"/>
                </a:lnTo>
                <a:lnTo>
                  <a:pt x="822946" y="128609"/>
                </a:lnTo>
                <a:lnTo>
                  <a:pt x="788851" y="100148"/>
                </a:lnTo>
                <a:lnTo>
                  <a:pt x="752247" y="74814"/>
                </a:lnTo>
                <a:lnTo>
                  <a:pt x="713341" y="52812"/>
                </a:lnTo>
                <a:lnTo>
                  <a:pt x="672339" y="34349"/>
                </a:lnTo>
                <a:lnTo>
                  <a:pt x="629446" y="19630"/>
                </a:lnTo>
                <a:lnTo>
                  <a:pt x="584868" y="8861"/>
                </a:lnTo>
                <a:lnTo>
                  <a:pt x="538811" y="2249"/>
                </a:lnTo>
                <a:lnTo>
                  <a:pt x="491482" y="0"/>
                </a:lnTo>
                <a:close/>
              </a:path>
            </a:pathLst>
          </a:custGeom>
          <a:solidFill>
            <a:srgbClr val="EBFFF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6AF153BF-AFFA-D54C-A742-05A242BA4B57}"/>
              </a:ext>
            </a:extLst>
          </p:cNvPr>
          <p:cNvSpPr/>
          <p:nvPr userDrawn="1"/>
        </p:nvSpPr>
        <p:spPr>
          <a:xfrm>
            <a:off x="10328077" y="444469"/>
            <a:ext cx="596122" cy="1788240"/>
          </a:xfrm>
          <a:custGeom>
            <a:avLst/>
            <a:gdLst/>
            <a:ahLst/>
            <a:cxnLst/>
            <a:rect l="l" t="t" r="r" b="b"/>
            <a:pathLst>
              <a:path w="982980" h="2948940">
                <a:moveTo>
                  <a:pt x="982933" y="0"/>
                </a:moveTo>
                <a:lnTo>
                  <a:pt x="0" y="0"/>
                </a:lnTo>
                <a:lnTo>
                  <a:pt x="0" y="2948821"/>
                </a:lnTo>
                <a:lnTo>
                  <a:pt x="982933" y="2948821"/>
                </a:lnTo>
                <a:lnTo>
                  <a:pt x="982933" y="0"/>
                </a:lnTo>
                <a:close/>
              </a:path>
            </a:pathLst>
          </a:custGeom>
          <a:solidFill>
            <a:srgbClr val="0B3C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69E5CFEF-4BA4-EBF1-7ADB-67EFCBA2D868}"/>
              </a:ext>
            </a:extLst>
          </p:cNvPr>
          <p:cNvSpPr/>
          <p:nvPr userDrawn="1"/>
        </p:nvSpPr>
        <p:spPr>
          <a:xfrm>
            <a:off x="9256344" y="4620113"/>
            <a:ext cx="596122" cy="1788240"/>
          </a:xfrm>
          <a:custGeom>
            <a:avLst/>
            <a:gdLst/>
            <a:ahLst/>
            <a:cxnLst/>
            <a:rect l="l" t="t" r="r" b="b"/>
            <a:pathLst>
              <a:path w="982980" h="2948940">
                <a:moveTo>
                  <a:pt x="982933" y="0"/>
                </a:moveTo>
                <a:lnTo>
                  <a:pt x="0" y="0"/>
                </a:lnTo>
                <a:lnTo>
                  <a:pt x="0" y="2948831"/>
                </a:lnTo>
                <a:lnTo>
                  <a:pt x="982933" y="2948831"/>
                </a:lnTo>
                <a:lnTo>
                  <a:pt x="982933" y="0"/>
                </a:lnTo>
                <a:close/>
              </a:path>
            </a:pathLst>
          </a:custGeom>
          <a:solidFill>
            <a:srgbClr val="EBFFF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Logo">
            <a:extLst>
              <a:ext uri="{FF2B5EF4-FFF2-40B4-BE49-F238E27FC236}">
                <a16:creationId xmlns:a16="http://schemas.microsoft.com/office/drawing/2014/main" id="{162A78A6-1803-61ED-88EF-75AF27CA6823}"/>
              </a:ext>
            </a:extLst>
          </p:cNvPr>
          <p:cNvSpPr/>
          <p:nvPr userDrawn="1"/>
        </p:nvSpPr>
        <p:spPr>
          <a:xfrm>
            <a:off x="10134578" y="2532598"/>
            <a:ext cx="1490304" cy="1788240"/>
          </a:xfrm>
          <a:custGeom>
            <a:avLst/>
            <a:gdLst/>
            <a:ahLst/>
            <a:cxnLst/>
            <a:rect l="l" t="t" r="r" b="b"/>
            <a:pathLst>
              <a:path w="2457450" h="2948940">
                <a:moveTo>
                  <a:pt x="2457359" y="0"/>
                </a:moveTo>
                <a:lnTo>
                  <a:pt x="1474426" y="0"/>
                </a:lnTo>
                <a:lnTo>
                  <a:pt x="0" y="2948810"/>
                </a:lnTo>
                <a:lnTo>
                  <a:pt x="982954" y="2948810"/>
                </a:lnTo>
                <a:lnTo>
                  <a:pt x="2457359" y="0"/>
                </a:lnTo>
                <a:close/>
              </a:path>
            </a:pathLst>
          </a:custGeom>
          <a:solidFill>
            <a:srgbClr val="EBFFF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8AEF252A-DD1C-CCA5-E7A8-0DDF17C23165}"/>
              </a:ext>
            </a:extLst>
          </p:cNvPr>
          <p:cNvSpPr/>
          <p:nvPr userDrawn="1"/>
        </p:nvSpPr>
        <p:spPr>
          <a:xfrm>
            <a:off x="7197762" y="4621427"/>
            <a:ext cx="1490304" cy="1788240"/>
          </a:xfrm>
          <a:custGeom>
            <a:avLst/>
            <a:gdLst/>
            <a:ahLst/>
            <a:cxnLst/>
            <a:rect l="l" t="t" r="r" b="b"/>
            <a:pathLst>
              <a:path w="2457450" h="2948940">
                <a:moveTo>
                  <a:pt x="2457359" y="0"/>
                </a:moveTo>
                <a:lnTo>
                  <a:pt x="1474405" y="0"/>
                </a:lnTo>
                <a:lnTo>
                  <a:pt x="0" y="2948810"/>
                </a:lnTo>
                <a:lnTo>
                  <a:pt x="982933" y="2948810"/>
                </a:lnTo>
                <a:lnTo>
                  <a:pt x="2457359" y="0"/>
                </a:lnTo>
                <a:close/>
              </a:path>
            </a:pathLst>
          </a:custGeom>
          <a:solidFill>
            <a:srgbClr val="EBFFF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Logo">
            <a:extLst>
              <a:ext uri="{FF2B5EF4-FFF2-40B4-BE49-F238E27FC236}">
                <a16:creationId xmlns:a16="http://schemas.microsoft.com/office/drawing/2014/main" id="{6C0669D6-C117-AD08-6DD8-D7F4FFEC6623}"/>
              </a:ext>
            </a:extLst>
          </p:cNvPr>
          <p:cNvSpPr/>
          <p:nvPr userDrawn="1"/>
        </p:nvSpPr>
        <p:spPr>
          <a:xfrm>
            <a:off x="10704320" y="4621427"/>
            <a:ext cx="1043213" cy="1788240"/>
          </a:xfrm>
          <a:custGeom>
            <a:avLst/>
            <a:gdLst/>
            <a:ahLst/>
            <a:cxnLst/>
            <a:rect l="l" t="t" r="r" b="b"/>
            <a:pathLst>
              <a:path w="1720215" h="2948940">
                <a:moveTo>
                  <a:pt x="982933" y="0"/>
                </a:moveTo>
                <a:lnTo>
                  <a:pt x="0" y="0"/>
                </a:lnTo>
                <a:lnTo>
                  <a:pt x="737202" y="1474405"/>
                </a:lnTo>
                <a:lnTo>
                  <a:pt x="0" y="2948810"/>
                </a:lnTo>
                <a:lnTo>
                  <a:pt x="982933" y="2948810"/>
                </a:lnTo>
                <a:lnTo>
                  <a:pt x="1720167" y="1474405"/>
                </a:lnTo>
                <a:lnTo>
                  <a:pt x="982933" y="0"/>
                </a:lnTo>
                <a:close/>
              </a:path>
            </a:pathLst>
          </a:custGeom>
          <a:solidFill>
            <a:srgbClr val="8812E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Logo">
            <a:extLst>
              <a:ext uri="{FF2B5EF4-FFF2-40B4-BE49-F238E27FC236}">
                <a16:creationId xmlns:a16="http://schemas.microsoft.com/office/drawing/2014/main" id="{E9D31F92-FC48-F24C-BFE7-9C13895E1977}"/>
              </a:ext>
            </a:extLst>
          </p:cNvPr>
          <p:cNvSpPr/>
          <p:nvPr userDrawn="1"/>
        </p:nvSpPr>
        <p:spPr>
          <a:xfrm>
            <a:off x="9035261" y="444472"/>
            <a:ext cx="1043213" cy="1788240"/>
          </a:xfrm>
          <a:custGeom>
            <a:avLst/>
            <a:gdLst/>
            <a:ahLst/>
            <a:cxnLst/>
            <a:rect l="l" t="t" r="r" b="b"/>
            <a:pathLst>
              <a:path w="1720215" h="2948940">
                <a:moveTo>
                  <a:pt x="1720125" y="0"/>
                </a:moveTo>
                <a:lnTo>
                  <a:pt x="737192" y="0"/>
                </a:lnTo>
                <a:lnTo>
                  <a:pt x="0" y="1474405"/>
                </a:lnTo>
                <a:lnTo>
                  <a:pt x="737192" y="2948821"/>
                </a:lnTo>
                <a:lnTo>
                  <a:pt x="1720125" y="2948821"/>
                </a:lnTo>
                <a:lnTo>
                  <a:pt x="982922" y="1474405"/>
                </a:lnTo>
                <a:lnTo>
                  <a:pt x="1720125" y="0"/>
                </a:lnTo>
                <a:close/>
              </a:path>
            </a:pathLst>
          </a:custGeom>
          <a:solidFill>
            <a:srgbClr val="8812E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Logo">
            <a:extLst>
              <a:ext uri="{FF2B5EF4-FFF2-40B4-BE49-F238E27FC236}">
                <a16:creationId xmlns:a16="http://schemas.microsoft.com/office/drawing/2014/main" id="{40BA13D2-CD1B-298C-1B25-C718C6F5430A}"/>
              </a:ext>
            </a:extLst>
          </p:cNvPr>
          <p:cNvSpPr/>
          <p:nvPr userDrawn="1"/>
        </p:nvSpPr>
        <p:spPr>
          <a:xfrm>
            <a:off x="8348497" y="2539822"/>
            <a:ext cx="596122" cy="894120"/>
          </a:xfrm>
          <a:custGeom>
            <a:avLst/>
            <a:gdLst/>
            <a:ahLst/>
            <a:cxnLst/>
            <a:rect l="l" t="t" r="r" b="b"/>
            <a:pathLst>
              <a:path w="982980" h="1474470">
                <a:moveTo>
                  <a:pt x="982933" y="0"/>
                </a:moveTo>
                <a:lnTo>
                  <a:pt x="0" y="0"/>
                </a:lnTo>
                <a:lnTo>
                  <a:pt x="0" y="1474426"/>
                </a:lnTo>
                <a:lnTo>
                  <a:pt x="982933" y="1474426"/>
                </a:lnTo>
                <a:lnTo>
                  <a:pt x="982933" y="0"/>
                </a:lnTo>
                <a:close/>
              </a:path>
            </a:pathLst>
          </a:custGeom>
          <a:solidFill>
            <a:srgbClr val="0B3C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Logo">
            <a:extLst>
              <a:ext uri="{FF2B5EF4-FFF2-40B4-BE49-F238E27FC236}">
                <a16:creationId xmlns:a16="http://schemas.microsoft.com/office/drawing/2014/main" id="{2A10DE03-5141-8DE2-5E68-78F88176C96A}"/>
              </a:ext>
            </a:extLst>
          </p:cNvPr>
          <p:cNvSpPr/>
          <p:nvPr userDrawn="1"/>
        </p:nvSpPr>
        <p:spPr>
          <a:xfrm>
            <a:off x="9213431" y="2532596"/>
            <a:ext cx="894183" cy="596080"/>
          </a:xfrm>
          <a:custGeom>
            <a:avLst/>
            <a:gdLst/>
            <a:ahLst/>
            <a:cxnLst/>
            <a:rect l="l" t="t" r="r" b="b"/>
            <a:pathLst>
              <a:path w="1474469" h="982979">
                <a:moveTo>
                  <a:pt x="1474405" y="0"/>
                </a:moveTo>
                <a:lnTo>
                  <a:pt x="0" y="0"/>
                </a:lnTo>
                <a:lnTo>
                  <a:pt x="0" y="982933"/>
                </a:lnTo>
                <a:lnTo>
                  <a:pt x="1474405" y="982933"/>
                </a:lnTo>
                <a:lnTo>
                  <a:pt x="1474405" y="0"/>
                </a:lnTo>
                <a:close/>
              </a:path>
            </a:pathLst>
          </a:custGeom>
          <a:solidFill>
            <a:srgbClr val="0AFFD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Logo">
            <a:extLst>
              <a:ext uri="{FF2B5EF4-FFF2-40B4-BE49-F238E27FC236}">
                <a16:creationId xmlns:a16="http://schemas.microsoft.com/office/drawing/2014/main" id="{B4030AFB-99E1-A462-6FF2-995ABD5BA3C9}"/>
              </a:ext>
            </a:extLst>
          </p:cNvPr>
          <p:cNvSpPr/>
          <p:nvPr userDrawn="1"/>
        </p:nvSpPr>
        <p:spPr>
          <a:xfrm>
            <a:off x="9213431" y="3272668"/>
            <a:ext cx="894183" cy="596080"/>
          </a:xfrm>
          <a:custGeom>
            <a:avLst/>
            <a:gdLst/>
            <a:ahLst/>
            <a:cxnLst/>
            <a:rect l="l" t="t" r="r" b="b"/>
            <a:pathLst>
              <a:path w="1474469" h="982979">
                <a:moveTo>
                  <a:pt x="1474405" y="0"/>
                </a:moveTo>
                <a:lnTo>
                  <a:pt x="0" y="0"/>
                </a:lnTo>
                <a:lnTo>
                  <a:pt x="0" y="982954"/>
                </a:lnTo>
                <a:lnTo>
                  <a:pt x="1474405" y="982954"/>
                </a:lnTo>
                <a:lnTo>
                  <a:pt x="1474405" y="0"/>
                </a:lnTo>
                <a:close/>
              </a:path>
            </a:pathLst>
          </a:custGeom>
          <a:solidFill>
            <a:srgbClr val="0AFFD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Logo">
            <a:extLst>
              <a:ext uri="{FF2B5EF4-FFF2-40B4-BE49-F238E27FC236}">
                <a16:creationId xmlns:a16="http://schemas.microsoft.com/office/drawing/2014/main" id="{7679947B-5412-BCBD-5D13-602A4ADAD613}"/>
              </a:ext>
            </a:extLst>
          </p:cNvPr>
          <p:cNvSpPr/>
          <p:nvPr userDrawn="1"/>
        </p:nvSpPr>
        <p:spPr>
          <a:xfrm>
            <a:off x="8457362" y="5514194"/>
            <a:ext cx="596122" cy="894120"/>
          </a:xfrm>
          <a:custGeom>
            <a:avLst/>
            <a:gdLst/>
            <a:ahLst/>
            <a:cxnLst/>
            <a:rect l="l" t="t" r="r" b="b"/>
            <a:pathLst>
              <a:path w="982980" h="1474470">
                <a:moveTo>
                  <a:pt x="982933" y="0"/>
                </a:moveTo>
                <a:lnTo>
                  <a:pt x="0" y="0"/>
                </a:lnTo>
                <a:lnTo>
                  <a:pt x="0" y="1474426"/>
                </a:lnTo>
                <a:lnTo>
                  <a:pt x="982933" y="1474426"/>
                </a:lnTo>
                <a:lnTo>
                  <a:pt x="982933" y="0"/>
                </a:lnTo>
                <a:close/>
              </a:path>
            </a:pathLst>
          </a:custGeom>
          <a:solidFill>
            <a:srgbClr val="0B3C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2AFB-65D0-E8A5-3D95-C76B91B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98" y="2420365"/>
            <a:ext cx="3528979" cy="1227970"/>
          </a:xfrm>
        </p:spPr>
        <p:txBody>
          <a:bodyPr anchor="b">
            <a:normAutofit/>
          </a:bodyPr>
          <a:lstStyle>
            <a:lvl1pPr>
              <a:defRPr sz="4002">
                <a:solidFill>
                  <a:srgbClr val="EBFFF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D9FF6F2-57DE-DF3D-B84B-21E7181655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9298" y="4019879"/>
            <a:ext cx="3528979" cy="259534"/>
          </a:xfrm>
        </p:spPr>
        <p:txBody>
          <a:bodyPr lIns="0" tIns="0" rIns="0" bIns="0">
            <a:noAutofit/>
          </a:bodyPr>
          <a:lstStyle>
            <a:lvl1pPr marL="0" indent="-138623" algn="l" defTabSz="554492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1577">
                <a:solidFill>
                  <a:srgbClr val="FFFFFF"/>
                </a:solidFill>
              </a:defRPr>
            </a:lvl1pPr>
            <a:lvl2pPr marL="277246" indent="-138623" algn="l" defTabSz="554492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1577">
                <a:solidFill>
                  <a:srgbClr val="FFFFFF"/>
                </a:solidFill>
              </a:defRPr>
            </a:lvl2pPr>
            <a:lvl3pPr marL="554492" indent="-138623" algn="l" defTabSz="554492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1577">
                <a:solidFill>
                  <a:srgbClr val="FFFFFF"/>
                </a:solidFill>
              </a:defRPr>
            </a:lvl3pPr>
            <a:lvl4pPr marL="831738" indent="-138623" algn="l" defTabSz="554492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1577">
                <a:solidFill>
                  <a:srgbClr val="FFFFFF"/>
                </a:solidFill>
              </a:defRPr>
            </a:lvl4pPr>
            <a:lvl5pPr marL="1108984" indent="-138623" algn="l" defTabSz="554492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157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err="1"/>
              <a:t>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74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EFD3ED-AAE6-89B4-8842-501A533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D23D33-4058-CA51-7B9B-9B5F256A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21AEF1-CE37-389D-64DF-58154AC6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2647DB-6FCA-8EB3-1F7D-7570108F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B758EC-B586-C3BC-558A-69158AAD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61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090541-7EF6-3FD6-E68F-E01D7420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9CD7A9-DC88-267F-977C-4C9E7779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25201A-E278-150B-E235-9311DA5A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D67323-9EDA-D893-D3CA-5922CB65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70C314-D4F8-E993-92E1-189EFEE0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994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F9828B-E3CA-446B-BAB8-1F035BEB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50D2D1-9B62-2C26-DF36-BF2651BCE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604B3F7-5E2E-3851-B6C3-59297333D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1E6F811-A234-E0B1-E4C9-7C98A96B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896D4F-C756-8E87-6C5C-BA401D9E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BF72A46-14DB-840E-F226-84AA5E4B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0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62FF74-418A-4E82-8A4A-43609DFA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937704A-77B0-A94A-CEE0-E36E02E8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A1FB345-4DF0-DE98-C52F-E60809343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02A622-7B49-6504-054A-D0D50E45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116BD7B-201B-78DE-5A4C-8CAB67173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5E5B7E3-DFBB-C65D-F427-512134EE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8B516B8-B23E-6CFE-384D-5D465AE2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8FCED75-1362-FC3A-4386-47AF0783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78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01CC35-A8A2-2738-5D0A-70D6958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CC8EE7C-388B-0044-4AD2-88168F02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878D417-B3A6-9243-CB14-42492CD3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14EF3DE-1315-83DF-15BF-95C92591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4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7F544D-731D-A5E4-3E1B-58E92F0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6BF6F52-DC3E-E42C-BDA0-26F96B74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0A6E43E-6572-8AC4-2220-D9A1F928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65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876817-7BAE-18BE-C26D-C1F5472C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1B3ACA-9F3A-8941-0F0B-0139BB35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8CB3C8C-A517-53A3-4F48-7AF2CC99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62867BA-C944-A05E-0DC9-FE3A4401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61F8AD9-DC12-AB7D-D189-2A6E1D3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EFDF298-CA13-EAA2-9CE5-29B4858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2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C2BD4F-A816-7D5C-AD6B-2172AA96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228AB02-F27A-A867-1949-035B3519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2DB389-DEFC-F229-4363-B1129834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F8D5BF-D0FB-D7C4-1BA3-DEBAD060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C86ECE1-3658-7985-DCCA-2319665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A88A1D1-50F2-B521-56BE-A35CFF7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737C4EF-CF61-8EB9-EE71-C3AA5F81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6FA8D6-EEE4-624C-FF22-9FF53A40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F46736-1BC7-0A4C-B0EC-F99E41F9B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A8AC-E9FF-45AA-8DE3-73D09D186B7F}" type="datetimeFigureOut">
              <a:rPr lang="nb-NO" smtClean="0"/>
              <a:t>21.08.2024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C95EA9-7F1A-9A54-A124-3AC91D184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8AAC89-92F8-44FD-6740-4B7E63F85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C801-1B67-47CC-B8DE-9D7AE0E6C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68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enonic.com/docs/guillotine/stable" TargetMode="External"/><Relationship Id="rId2" Type="http://schemas.openxmlformats.org/officeDocument/2006/relationships/hyperlink" Target="https://developer.enonic.com/docs/guillotine/5.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raphql.org/lear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149B85A-31F3-1281-F145-E989ECFB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97" y="1460810"/>
            <a:ext cx="6939233" cy="2408663"/>
          </a:xfrm>
        </p:spPr>
        <p:txBody>
          <a:bodyPr>
            <a:noAutofit/>
          </a:bodyPr>
          <a:lstStyle/>
          <a:p>
            <a:r>
              <a:rPr lang="nb-NO" sz="6000" dirty="0">
                <a:solidFill>
                  <a:srgbClr val="FFFFFF"/>
                </a:solidFill>
                <a:latin typeface="Monserrat"/>
              </a:rPr>
              <a:t>Manuelt og automatisk testmiljø til hjelp for konsulent</a:t>
            </a:r>
            <a:endParaRPr lang="nb-NO" sz="6000" dirty="0">
              <a:latin typeface="Monserra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C2BE26-7E0D-3243-B040-9742F7B465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9298" y="4326340"/>
            <a:ext cx="4545146" cy="468684"/>
          </a:xfrm>
        </p:spPr>
        <p:txBody>
          <a:bodyPr/>
          <a:lstStyle/>
          <a:p>
            <a:r>
              <a:rPr lang="nb-NO" sz="2000" dirty="0"/>
              <a:t>Presentasjon for Item dag</a:t>
            </a:r>
          </a:p>
        </p:txBody>
      </p:sp>
    </p:spTree>
    <p:extLst>
      <p:ext uri="{BB962C8B-B14F-4D97-AF65-F5344CB8AC3E}">
        <p14:creationId xmlns:p14="http://schemas.microsoft.com/office/powerpoint/2010/main" val="210261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F731EC-37CD-96B0-B5A5-FCB2F818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Testmiljø for API testing i 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4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48735A-D461-4A0F-4AFD-D0F3865F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Overvåking og logging: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Sanntidsovervåking: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Gjennomfør sanntidsovervåking for å fange opp eventuelle feil eller ytelsesproblemer i API-ene under testing.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Logganalyse: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Sett opp logging som gir deg detaljert informasjon om API-kall, inkludert feilkoder, svartider og dataoverføring.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35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CFB1BA-5F66-073A-DAE1-31DF8393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Testmiljø for API testing i 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5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56A3A1-70B2-0980-3E6B-8713541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Manuell testing og validering: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Exploratory</a:t>
            </a: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Utfør manuell eksplorativ testing for å avdekke uforutsette feil eller ‘Cases’ som kanskje ikke dekkes av automatiserte tester.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av brukervennlighet: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Selv om fokuset er på API-er, kan det være nyttig å validere at API-ene oppfyller brukerkravene, spesielt for kritiske funksjoner.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859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7D4BB3-A20F-3B7A-D632-10632EE2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Testmiljø for API testing i 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6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E136BA-3F28-B8B1-013A-41A62F1C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Vedlikehold av testmiljøet: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Regelmessige oppdateringer: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Hold testmiljøet oppdatert med de siste endringene fra utviklingsmiljøet. Dette sikrer at testene alltid kjører under forhold som ligner de faktiske driftsmiljøene.</a:t>
            </a:r>
          </a:p>
          <a:p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Automatisert opprydding: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Implementer skript for å automatisk rydde opp i testmiljøet, for eksempel ved å tilbakestille databaser eller miljøkonfigurasjoner etter hver testrunde.</a:t>
            </a:r>
          </a:p>
          <a:p>
            <a:pPr marL="0" indent="0">
              <a:buNone/>
            </a:pP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Disse trinnene støtter både manuell og automatisert testing av API-er i et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-prosjekt. Dette vil bidra til å sikre høy kvalitet på API-ene før de rulles ut til produksjon.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568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528FD4-AF9F-7F7F-A58F-44DCBC74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1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0405F6-4306-A113-2D2D-10A5C86C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Manuelle Tester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Påvirkningsanalyse: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Identifiser hvilke deler av applikasjonen som er påvirket av endringene i API-ene. Dette inkluderer eksisterende funksjonalitet som var avhengig av de gamle API-ene, samt eventuell ny funksjonalitet som er introdusert.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Det finnes prosjekt og  dokumentasjon i JIRA/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Confluence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trenger tilgang til prosjekt (Sigvard 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Teknologi/Verktøy i gamle prosjekt (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Guillotine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5- Using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GraphQL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 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https://developer.enonic.com/docs/guillotine/5.x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Teknologi/Verktøy i den nye prosjekt (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Guillotine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7-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GraphQL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for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XP  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https://developer.enonic.com/docs/guillotine/stable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514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19F305-FBCC-7827-0BC7-B547BE0C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2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23CBF0-7740-A553-3229-EF3B2CB7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Utforskende Tester: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Utfør utforskende tester i de områdene av applikasjonen som er påvirket av endringene i API-ene. Dette vil tillate deg å oppdage mulige problemer som ikke var dokumentert eller forventet.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Teori: </a:t>
            </a:r>
            <a:r>
              <a:rPr lang="nb-NO" sz="1800" dirty="0" err="1">
                <a:hlinkClick r:id="rId2"/>
              </a:rPr>
              <a:t>Introduction</a:t>
            </a:r>
            <a:r>
              <a:rPr lang="nb-NO" sz="1800" dirty="0">
                <a:hlinkClick r:id="rId2"/>
              </a:rPr>
              <a:t> to </a:t>
            </a:r>
            <a:r>
              <a:rPr lang="nb-NO" sz="1800" dirty="0" err="1">
                <a:hlinkClick r:id="rId2"/>
              </a:rPr>
              <a:t>GraphQL</a:t>
            </a:r>
            <a:r>
              <a:rPr lang="nb-NO" sz="1800" dirty="0">
                <a:hlinkClick r:id="rId2"/>
              </a:rPr>
              <a:t> | </a:t>
            </a:r>
            <a:r>
              <a:rPr lang="nb-NO" sz="1800" dirty="0" err="1">
                <a:hlinkClick r:id="rId2"/>
              </a:rPr>
              <a:t>GraphQL</a:t>
            </a:r>
            <a:endParaRPr lang="nb-NO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Prosjekt : https://itemtest.atlassian.net/jira/software/projects/CWB/boards/95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BDC9727-589B-4779-D6E6-A90DDFC1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90" y="4086593"/>
            <a:ext cx="783064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2C9796-6846-07E5-AD2B-79835739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3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D162BD-9E5F-280C-E196-FC109EBB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*Eksempel med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Guillotine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Bilde 3" descr="Et bilde som inneholder tekst, Font, line, skjermbilde&#10;&#10;Automatisk generert beskrivelse">
            <a:extLst>
              <a:ext uri="{FF2B5EF4-FFF2-40B4-BE49-F238E27FC236}">
                <a16:creationId xmlns:a16="http://schemas.microsoft.com/office/drawing/2014/main" id="{F14591FB-86FD-D3DF-002E-3A8E3AF4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7" y="2751136"/>
            <a:ext cx="10845065" cy="37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0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DAADA0-2B52-5AE2-0EA0-6329FE7E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4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9483-47E9-ADC7-369B-87D54E2A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b) 7(latest) </a:t>
            </a:r>
            <a:r>
              <a:rPr lang="nb-NO" sz="1800" b="1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Scaled</a:t>
            </a:r>
            <a:r>
              <a:rPr lang="nb-NO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 URL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  <p:pic>
        <p:nvPicPr>
          <p:cNvPr id="4" name="Bilde 3" descr="Et bilde som inneholder tekst, skjermbilde, programvare, Font&#10;&#10;Automatisk generert beskrivelse">
            <a:extLst>
              <a:ext uri="{FF2B5EF4-FFF2-40B4-BE49-F238E27FC236}">
                <a16:creationId xmlns:a16="http://schemas.microsoft.com/office/drawing/2014/main" id="{DE93584E-3A82-163F-20E0-6798086C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278062"/>
            <a:ext cx="10493905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A37CC-70FD-8E31-5636-6FF5BEE8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5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3190DA-5269-1652-18E1-7B6D8936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Datavalidering:</a:t>
            </a:r>
          </a:p>
          <a:p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Verifiser at dataene som hentes fra den nye kilden (den nye applikasjonen som håndterer databasene) er korrekte og håndteres riktig i applikasjonen</a:t>
            </a:r>
          </a:p>
          <a:p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Dokumentasjon av Testtilfeller: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Dokumenter detaljerte testtilfeller som inkluderer inndata og forventede utdata for hver av de modifiserte API-ene. Dette vil være nyttig både for manuelle tester og for å opprette automatiserte tester.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680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520DFC-0CAE-C0CE-FA59-AD5FB967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6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04DD5D-E877-D224-BA18-FEEF60DF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Automatiserte Tester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Automatisering av Regresjonstester: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Utvikle automatiserte tester for testtilfeller som kjøres regelmessig. Siden API-ene har endret seg, er det avgjørende å ha automatiserte regresjonstester for å oppdage problemer som kan oppstå på grunn av disse endringene.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 Kontinuerlig Integrasjon (CI):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Gjennomfør en CI-pipeline som automatisk kjører enhetstester og integrasjonstester hver gang det gjøres endringer i koden. Dette sikrer at eventuelle feil som introduseres av endringene i API-ene oppdages raskt.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696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EB013A-D193-654C-1E20-827F8089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7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4CDBE2-2589-4F48-FA11-F921E542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Bruk av API-testverktøy: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Bruk verktøy som Postman for å automatisere testene av de nye API-ene. Disse verktøyene vil tillate deg å lage tester som validerer at API-ene responderer korrekt og håndterer dataene på en passende måte.</a:t>
            </a:r>
          </a:p>
          <a:p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Query: 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0F1BD19-E3F5-7767-899E-0DA070E4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3836987"/>
            <a:ext cx="10233660" cy="301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FE3D05-B0E0-A331-10CA-C1DF1DF1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Installasjoner som kreves for ‘Agile’ testing av programvaren (</a:t>
            </a:r>
            <a:r>
              <a:rPr lang="nb-NO" b="1" dirty="0" err="1">
                <a:latin typeface="Monserrat"/>
              </a:rPr>
              <a:t>Dev</a:t>
            </a:r>
            <a:r>
              <a:rPr lang="nb-NO" b="1" dirty="0">
                <a:latin typeface="Monserrat"/>
              </a:rPr>
              <a:t>, Test, Staging, Prod)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6B310C1-927B-7068-59DD-1F372530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468" y="2196054"/>
            <a:ext cx="7259063" cy="3610479"/>
          </a:xfrm>
        </p:spPr>
      </p:pic>
    </p:spTree>
    <p:extLst>
      <p:ext uri="{BB962C8B-B14F-4D97-AF65-F5344CB8AC3E}">
        <p14:creationId xmlns:p14="http://schemas.microsoft.com/office/powerpoint/2010/main" val="38571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5E90EF-E602-4CCB-CD55-4C052B47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8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19BEA4-250B-CA30-8553-C96FD7DA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resultat:</a:t>
            </a:r>
          </a:p>
          <a:p>
            <a:endParaRPr lang="nb-NO" dirty="0"/>
          </a:p>
        </p:txBody>
      </p:sp>
      <p:pic>
        <p:nvPicPr>
          <p:cNvPr id="4" name="Bilde 3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A789D315-1C38-0939-D11B-96F2E43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13133"/>
            <a:ext cx="7580497" cy="44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8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03DBCF-49B3-A29F-0C81-9122F33B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9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101C19-93E5-5D65-7F6D-4857252F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Ytelsestester: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Vurder å gjennomføre ytelsestester ved hjelp av verktøy som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JMeter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eller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Gatling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å sikre at de nye API-ene er effektive og ikke introduserer flaskehalser i applikasjonen.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C6C58E0-104F-3CA4-5C5C-C94A49F9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84" y="3061852"/>
            <a:ext cx="4751488" cy="35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0433AC-3305-6FE8-D25F-0DC892FF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10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249F1B-EB62-AF7B-ABD1-15E9F18B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Anbefalte Verktøy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Postman: For automatiserte API-tester og dokumentasjon av tester.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Jenkins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eller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GitLab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CI/CD**: For å innpasse de automatiserte testene i en kontinuerlig integrasjonspipeline.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Hvis applikasjonen har et grafisk grensesnitt, for å automatisere UI-tester som validerer interaksjonen med de nye API-ene.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JMeter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eller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Gatling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For å utføre ytelsestester og sikre at de nye API-ene håndterer arbeidsbelastningen effektivt.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105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0E424D-F5E5-EA3C-7DA6-D259B6E6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11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63265B-EF6D-8016-9E33-7C684F28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Andre anbefalinger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Kommunikasjon med Utviklingsteamet: Jobb tett med utviklerne for å forstå nøyaktig hvordan API-ene har endret seg og hva som forventes av dem. Dette vil hjelpe deg med å designe bedre tester.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Tester i Preproduksjonsmiljø: Sørg for at alle tester kjøres i et miljø som er så likt produksjonsmiljøet som mulig før endringene settes i produksjon.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Denne kombinasjonen av teknikker vil hjelpe  med å dekke både funksjonell og ikke-funksjonell validering av endringene som er gjort i applikasjonen, og sikre at de nye endringene i API-ene ikke påvirker applikasjonens stabilitet og ytelse negativt.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077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1F9462-CB20-7F9A-B64F-224256A4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b-NO" sz="4600" b="1">
                <a:latin typeface="Monserrat"/>
              </a:rPr>
              <a:t>Prosjekt Cicero/Enonic 12</a:t>
            </a:r>
            <a:endParaRPr lang="nb-NO" sz="46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8C01AB-3A55-7F14-B697-A3348DC3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b-NO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Noen tester for pilotprosjektet UI Prod installasjon:</a:t>
            </a:r>
            <a:endParaRPr lang="nb-NO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sz="22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E964A57-2060-A4CF-6C20-276E61A8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81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19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23059A-F479-34B5-119A-9945B90F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Prosjekt Cicero/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13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BA50E1-A728-9A80-FFD9-4A755547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Noen tester for pilotprosjektet UI test installasjon:</a:t>
            </a:r>
            <a:endParaRPr lang="nb-NO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7D4872A-01EF-FB9C-7427-CEC803FE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9" y="2709761"/>
            <a:ext cx="7703671" cy="23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1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1CA6A9-F884-94CF-0321-7D1C535A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Prosjekt</a:t>
            </a: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Cicero/</a:t>
            </a:r>
            <a:r>
              <a:rPr lang="en-US" sz="4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Enonic</a:t>
            </a: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14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24E15-7B6D-30D7-6E33-77B6EADD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Automatisk test med Selenium IDE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CF5AAC9-A092-3681-A6B4-10814C12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21" y="640080"/>
            <a:ext cx="639816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4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4E9A0D8-4938-7A6A-7CED-C08D865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nb-NO" sz="3400" b="1" dirty="0">
                <a:latin typeface="Monserrat"/>
              </a:rPr>
              <a:t>Prosjekt Cicero/</a:t>
            </a:r>
            <a:r>
              <a:rPr lang="nb-NO" sz="3400" b="1" dirty="0" err="1">
                <a:latin typeface="Monserrat"/>
              </a:rPr>
              <a:t>Enonic</a:t>
            </a:r>
            <a:r>
              <a:rPr lang="nb-NO" sz="3400" b="1" dirty="0">
                <a:latin typeface="Monserrat"/>
              </a:rPr>
              <a:t> 15</a:t>
            </a:r>
            <a:endParaRPr lang="nb-NO" sz="3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323B7C-A515-4A5B-33F4-6340DAEE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nb-NO" sz="2200" dirty="0"/>
              <a:t>Automatisk ‘Test case’ med </a:t>
            </a:r>
            <a:r>
              <a:rPr lang="nb-NO" sz="2200" dirty="0" err="1"/>
              <a:t>Cypress</a:t>
            </a:r>
            <a:r>
              <a:rPr lang="nb-NO" sz="2200" dirty="0"/>
              <a:t>: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6CE4DF9-F79E-06D9-AAC3-9932F9AB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64685"/>
            <a:ext cx="10917936" cy="34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44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7B6855C-9FE8-9319-0D67-BE1FFB35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nb-NO" sz="4100" b="1" dirty="0">
                <a:latin typeface="Monserrat"/>
              </a:rPr>
              <a:t>Prosjekt Cicero/</a:t>
            </a:r>
            <a:r>
              <a:rPr lang="nb-NO" sz="4100" b="1" dirty="0" err="1">
                <a:latin typeface="Monserrat"/>
              </a:rPr>
              <a:t>Enonic</a:t>
            </a:r>
            <a:r>
              <a:rPr lang="nb-NO" sz="4100" b="1" dirty="0">
                <a:latin typeface="Monserrat"/>
              </a:rPr>
              <a:t> 16</a:t>
            </a:r>
            <a:endParaRPr lang="nb-NO" sz="41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B07F8A-5234-9CAD-9444-9142377C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Noen tester for pilotprosjektet APIs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A- Test med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ChatGPT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agent ‘Test Master’ og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Enonic-Guillotine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nb-NO" sz="1800" b="1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nb-NO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nb-NO" sz="1800" b="1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Scaled</a:t>
            </a:r>
            <a:r>
              <a:rPr lang="nb-NO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 URL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- </a:t>
            </a:r>
            <a:r>
              <a:rPr lang="nb-NO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 </a:t>
            </a:r>
            <a:r>
              <a:rPr lang="nb-NO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contents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nb-NO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absolute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URLs to </a:t>
            </a:r>
            <a:r>
              <a:rPr lang="nb-NO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images </a:t>
            </a:r>
            <a:r>
              <a:rPr lang="nb-NO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cropped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800x200px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sz="1800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E8922002-5CAF-58BD-0312-BBA3523C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" b="-3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1A01657-AF36-07B5-4F95-B42DD24A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nb-NO" sz="4100" b="1" dirty="0">
                <a:latin typeface="Monserrat"/>
              </a:rPr>
              <a:t>Prosjekt Cicero/</a:t>
            </a:r>
            <a:r>
              <a:rPr lang="nb-NO" sz="4100" b="1" dirty="0" err="1">
                <a:latin typeface="Monserrat"/>
              </a:rPr>
              <a:t>Enonic</a:t>
            </a:r>
            <a:r>
              <a:rPr lang="nb-NO" sz="4100" b="1" dirty="0">
                <a:latin typeface="Monserrat"/>
              </a:rPr>
              <a:t> 17</a:t>
            </a:r>
            <a:endParaRPr lang="nb-NO" sz="41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2E1357-5A56-8BF1-0E85-31156064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2)Fra ‘Test Master’</a:t>
            </a:r>
            <a:endParaRPr lang="nb-NO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å konvertere den nevnte </a:t>
            </a:r>
            <a:r>
              <a:rPr lang="nb-NO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GraphQL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-spørringen fra </a:t>
            </a:r>
            <a:r>
              <a:rPr lang="nb-NO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Guillotine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 til </a:t>
            </a:r>
            <a:r>
              <a:rPr lang="nb-NO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Guillotine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7, må vi justere strukturen for å være kompatibel med de endrede API-funksjonene i </a:t>
            </a:r>
            <a:r>
              <a:rPr lang="nb-NO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Guillotine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7. Her er hvordan spørringen ser ut i den nye versjonen:</a:t>
            </a:r>
            <a:endParaRPr lang="nb-NO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sz="180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4B15876-14ED-C18A-35E1-E162C838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94" y="895610"/>
            <a:ext cx="4008480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0CB45B9-FBA2-8337-872D-60DF122D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9797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b="1" kern="1200" dirty="0" err="1">
                <a:solidFill>
                  <a:schemeClr val="tx2"/>
                </a:solidFill>
                <a:effectLst/>
                <a:highlight>
                  <a:srgbClr val="FFFFFF"/>
                </a:highlight>
                <a:latin typeface="Monserrat"/>
              </a:rPr>
              <a:t>Modeller</a:t>
            </a:r>
            <a:r>
              <a:rPr lang="en-US" sz="4900" b="1" kern="120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Monserrat"/>
              </a:rPr>
              <a:t> for SUT(System under testing)</a:t>
            </a:r>
            <a:br>
              <a:rPr lang="en-US" sz="4000" b="1" kern="120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lassholder for innhold 3" descr="Et bilde som inneholder tekst, skjermbilde, Annonsering på nett&#10;&#10;Automatisk generert beskrivelse">
            <a:extLst>
              <a:ext uri="{FF2B5EF4-FFF2-40B4-BE49-F238E27FC236}">
                <a16:creationId xmlns:a16="http://schemas.microsoft.com/office/drawing/2014/main" id="{837AFB06-E6B3-7B63-8CD5-F6EEAFD0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39" y="1118937"/>
            <a:ext cx="6909148" cy="547549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736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342445B-2FAD-C6A8-2408-FB25099A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nb-NO" sz="4800" b="1" dirty="0">
                <a:latin typeface="Monserrat"/>
              </a:rPr>
              <a:t>Prosjekt Cicero/</a:t>
            </a:r>
            <a:r>
              <a:rPr lang="nb-NO" sz="4800" b="1" dirty="0" err="1">
                <a:latin typeface="Monserrat"/>
              </a:rPr>
              <a:t>Enonic</a:t>
            </a:r>
            <a:r>
              <a:rPr lang="nb-NO" sz="4800" b="1" dirty="0">
                <a:latin typeface="Monserrat"/>
              </a:rPr>
              <a:t> 18</a:t>
            </a:r>
            <a:endParaRPr lang="nb-NO" sz="4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27723B-E5B9-8B11-3C11-F09D35BA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*Dokumentasjon ved Enonic.com var annerledes:</a:t>
            </a:r>
            <a:endParaRPr lang="nb-NO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b-NO" sz="1800" b="1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nb-NO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nb-NO" sz="1800" b="1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Scaled</a:t>
            </a:r>
            <a:r>
              <a:rPr lang="nb-NO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 URL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- </a:t>
            </a:r>
            <a:r>
              <a:rPr lang="nb-NO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 </a:t>
            </a:r>
            <a:r>
              <a:rPr lang="nb-NO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contents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nb-NO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b-NO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absolute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URLs to </a:t>
            </a:r>
            <a:r>
              <a:rPr lang="nb-NO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images </a:t>
            </a:r>
            <a:r>
              <a:rPr lang="nb-NO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cropped</a:t>
            </a:r>
            <a:r>
              <a:rPr lang="nb-NO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800x200px</a:t>
            </a:r>
            <a:endParaRPr lang="nb-NO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b-NO" sz="1800"/>
          </a:p>
        </p:txBody>
      </p:sp>
      <p:pic>
        <p:nvPicPr>
          <p:cNvPr id="5" name="Bilde 4" descr="Et bilde som inneholder tekst, skjermbilde, Font&#10;&#10;Automatisk generert beskrivelse">
            <a:extLst>
              <a:ext uri="{FF2B5EF4-FFF2-40B4-BE49-F238E27FC236}">
                <a16:creationId xmlns:a16="http://schemas.microsoft.com/office/drawing/2014/main" id="{2FDD494D-56E9-8C56-89EF-1049AE721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80" y="895610"/>
            <a:ext cx="4580097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5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8827D3-5AE4-A46A-B254-1D8B8133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617920"/>
            <a:ext cx="4863920" cy="2811079"/>
          </a:xfrm>
        </p:spPr>
        <p:txBody>
          <a:bodyPr anchor="ctr">
            <a:noAutofit/>
          </a:bodyPr>
          <a:lstStyle/>
          <a:p>
            <a:r>
              <a:rPr lang="nb-NO" b="1" dirty="0">
                <a:effectLst/>
                <a:latin typeface="Montserrat" panose="00000500000000000000" pitchFamily="2" charset="0"/>
                <a:ea typeface="Microsoft JhengHei" panose="020B0604030504040204" pitchFamily="34" charset="-120"/>
                <a:cs typeface="Calibri" panose="020F0502020204030204" pitchFamily="34" charset="0"/>
              </a:rPr>
              <a:t>Testleder/</a:t>
            </a:r>
            <a:br>
              <a:rPr lang="nb-NO" b="1" dirty="0">
                <a:effectLst/>
                <a:latin typeface="Montserrat" panose="00000500000000000000" pitchFamily="2" charset="0"/>
                <a:ea typeface="Microsoft JhengHei" panose="020B0604030504040204" pitchFamily="34" charset="-120"/>
                <a:cs typeface="Calibri" panose="020F0502020204030204" pitchFamily="34" charset="0"/>
              </a:rPr>
            </a:br>
            <a:r>
              <a:rPr lang="nb-NO" b="1" dirty="0">
                <a:effectLst/>
                <a:latin typeface="Montserrat" panose="00000500000000000000" pitchFamily="2" charset="0"/>
                <a:ea typeface="Microsoft JhengHei" panose="020B0604030504040204" pitchFamily="34" charset="-120"/>
                <a:cs typeface="Calibri" panose="020F0502020204030204" pitchFamily="34" charset="0"/>
              </a:rPr>
              <a:t>Testeren er din supportpartner/</a:t>
            </a:r>
            <a:r>
              <a:rPr lang="nb-NO" b="1" dirty="0" err="1">
                <a:effectLst/>
                <a:latin typeface="Montserrat" panose="00000500000000000000" pitchFamily="2" charset="0"/>
                <a:ea typeface="Microsoft JhengHei" panose="020B0604030504040204" pitchFamily="34" charset="-120"/>
                <a:cs typeface="Calibri" panose="020F0502020204030204" pitchFamily="34" charset="0"/>
              </a:rPr>
              <a:t>Wingman</a:t>
            </a:r>
            <a:endParaRPr lang="nb-NO" dirty="0"/>
          </a:p>
        </p:txBody>
      </p:sp>
      <p:pic>
        <p:nvPicPr>
          <p:cNvPr id="15" name="Picture 4" descr="Skriver en aftale på en papirdagsorden">
            <a:extLst>
              <a:ext uri="{FF2B5EF4-FFF2-40B4-BE49-F238E27FC236}">
                <a16:creationId xmlns:a16="http://schemas.microsoft.com/office/drawing/2014/main" id="{DCA7F93D-3AC6-2D16-75A1-1146A6C0C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2B581A-7D5B-0D6F-2418-5EF1BE89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3428999"/>
            <a:ext cx="4156512" cy="281108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endParaRPr lang="nb-NO" sz="2000" dirty="0">
              <a:effectLst/>
              <a:latin typeface="Montserrat" panose="00000500000000000000" pitchFamily="2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nb-NO" sz="2000" dirty="0">
              <a:latin typeface="Montserrat" panose="00000500000000000000" pitchFamily="2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nb-NO" sz="2000" dirty="0">
              <a:effectLst/>
              <a:latin typeface="Montserrat" panose="00000500000000000000" pitchFamily="2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nb-NO" sz="2000" dirty="0">
                <a:effectLst/>
                <a:latin typeface="Montserrat" panose="00000500000000000000" pitchFamily="2" charset="0"/>
                <a:ea typeface="Microsoft JhengHei" panose="020B0604030504040204" pitchFamily="34" charset="-120"/>
                <a:cs typeface="Calibri" panose="020F0502020204030204" pitchFamily="34" charset="0"/>
              </a:rPr>
              <a:t>August 2024</a:t>
            </a:r>
            <a:endParaRPr lang="nb-N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nb-NO" sz="2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Ignacio Tejera /Test Leder /Item </a:t>
            </a:r>
            <a:r>
              <a:rPr lang="nb-NO" sz="2000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</a:t>
            </a:r>
            <a:endParaRPr lang="nb-N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4300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1D721FC-4352-DEE8-E125-24676CBF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Monserrat"/>
              </a:rPr>
              <a:t>Kanban </a:t>
            </a:r>
            <a:r>
              <a:rPr lang="en-US" kern="1200" dirty="0" err="1">
                <a:solidFill>
                  <a:srgbClr val="FFFFFF"/>
                </a:solidFill>
                <a:latin typeface="Monserrat"/>
              </a:rPr>
              <a:t>metode</a:t>
            </a:r>
            <a:r>
              <a:rPr lang="en-US" kern="1200" dirty="0">
                <a:solidFill>
                  <a:srgbClr val="FFFFFF"/>
                </a:solidFill>
                <a:latin typeface="Monserrat"/>
              </a:rPr>
              <a:t>:</a:t>
            </a:r>
          </a:p>
        </p:txBody>
      </p:sp>
      <p:pic>
        <p:nvPicPr>
          <p:cNvPr id="4" name="Plassholder for innhold 3" descr="Et bilde som inneholder tekst, skjermbilde, Rektangel, Fargerikt&#10;&#10;Automatisk generert beskrivelse">
            <a:extLst>
              <a:ext uri="{FF2B5EF4-FFF2-40B4-BE49-F238E27FC236}">
                <a16:creationId xmlns:a16="http://schemas.microsoft.com/office/drawing/2014/main" id="{1C9F2829-A6FE-9179-412B-4D7DB9357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7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AAFF2B-BE82-C36F-BAF5-8016174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Cicero Web – CWB Sprint 7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0B38F1C-06FE-1E6D-7FF3-167784652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1825625"/>
            <a:ext cx="8677607" cy="4517118"/>
          </a:xfrm>
        </p:spPr>
      </p:pic>
    </p:spTree>
    <p:extLst>
      <p:ext uri="{BB962C8B-B14F-4D97-AF65-F5344CB8AC3E}">
        <p14:creationId xmlns:p14="http://schemas.microsoft.com/office/powerpoint/2010/main" val="78006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90EA537-AC3B-1AF0-807A-9E70330E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 err="1">
                <a:solidFill>
                  <a:srgbClr val="FFFFFF"/>
                </a:solidFill>
                <a:latin typeface="Monserrat"/>
              </a:rPr>
              <a:t>Synkronisering</a:t>
            </a:r>
            <a:r>
              <a:rPr lang="en-US" sz="2200" b="1" kern="1200" dirty="0">
                <a:solidFill>
                  <a:srgbClr val="FFFFFF"/>
                </a:solidFill>
                <a:latin typeface="Monserrat"/>
              </a:rPr>
              <a:t> av SUT(System Under Test) </a:t>
            </a:r>
            <a:r>
              <a:rPr lang="en-US" sz="2200" b="1" kern="1200" dirty="0" err="1">
                <a:solidFill>
                  <a:srgbClr val="FFFFFF"/>
                </a:solidFill>
                <a:latin typeface="Monserrat"/>
              </a:rPr>
              <a:t>og</a:t>
            </a:r>
            <a:r>
              <a:rPr lang="en-US" sz="2200" b="1" kern="1200" dirty="0">
                <a:solidFill>
                  <a:srgbClr val="FFFFFF"/>
                </a:solidFill>
                <a:latin typeface="Monserrat"/>
              </a:rPr>
              <a:t> TAS(Test Automation Solution)</a:t>
            </a:r>
          </a:p>
        </p:txBody>
      </p:sp>
      <p:pic>
        <p:nvPicPr>
          <p:cNvPr id="7" name="Plassholder for innhold 6" descr="Et bilde som inneholder tekst, skjermbilde, sirkel, diagram&#10;&#10;Automatisk generert beskrivelse">
            <a:extLst>
              <a:ext uri="{FF2B5EF4-FFF2-40B4-BE49-F238E27FC236}">
                <a16:creationId xmlns:a16="http://schemas.microsoft.com/office/drawing/2014/main" id="{953B2AE8-597B-8141-99CE-5033AC0E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6508"/>
          <a:stretch/>
        </p:blipFill>
        <p:spPr>
          <a:xfrm>
            <a:off x="3441246" y="1085849"/>
            <a:ext cx="8849348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8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16852-6953-4649-FFBF-65C9754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Testmiljø for API testing i 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901687-444F-CE37-9A9C-F4F73A36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å sette opp et testmiljø parallelt med utviklingsmiljøet i et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-prosjekt med fokus på API-testing: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Opprett et parallelt testmiljø: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Speil utviklingsmiljøet: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Sørg for at testmiljøet er en nøyaktig kopi av utviklingsmiljøet. Dette inkluderer samme versjon av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Enonic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databaser og alle nødvendige integrasjoner.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Databehandling: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Bruk realistiske test data som speiler produksjonsdata, men anonymiser sensitiv informasjon. Oppdater test dataene regelmessig for å reflektere de siste scenariene.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068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EB26FC-D416-AF51-6360-B0D7B70B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Testmiljø for API testing i 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2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2873BC-CE51-E2D0-DB7D-6B8F208B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Verktøy og automatisering: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Testverktøy: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Bruk verktøy som Postman, REST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Assured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eller </a:t>
            </a:r>
            <a:r>
              <a:rPr lang="nb-NO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SoapUI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å automatisere API-testene. Disse verktøyene kan hjelpe deg med å lage, kjøre og validere API-kallene.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CI/CD Integrasjon: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Innpass API-testene dine i en CI/CD-pipeline for å sikre at hver endring i koden automatisk blir testet før den blir en del av hovedkodebasen.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590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6D5C1C-06C9-488F-763F-EE739BAF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Monserrat"/>
              </a:rPr>
              <a:t>Testmiljø for API testing i </a:t>
            </a:r>
            <a:r>
              <a:rPr lang="nb-NO" b="1" dirty="0" err="1">
                <a:latin typeface="Monserrat"/>
              </a:rPr>
              <a:t>Enonic</a:t>
            </a:r>
            <a:r>
              <a:rPr lang="nb-NO" b="1" dirty="0">
                <a:latin typeface="Monserrat"/>
              </a:rPr>
              <a:t> 3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8EBEF3-2320-634F-FD6D-D1EFFEBE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Kontinuerlig integrasjon (CI) og kontinuerlig distribusjon (CD):</a:t>
            </a:r>
            <a:endParaRPr lang="nb-NO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Automatiserte tester: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Sett opp automatiserte tester for API-er som kjøres ved hver kodeendring. Dette kan inkludere enhets- og integrasjonstester for å sikre at alle API-er fungerer som forventet etter endringer.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Parallell testutførelse:</a:t>
            </a:r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Sørg for at API-testene kan kjøres parallelt med utviklingen, uten å forstyrre utviklingsmiljøet. Dette kan oppnås ved å bruke separate testgrener eller virtuelle miljøer.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60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1390</Words>
  <Application>Microsoft Office PowerPoint</Application>
  <PresentationFormat>Widescreen</PresentationFormat>
  <Paragraphs>111</Paragraphs>
  <Slides>31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31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Monserrat</vt:lpstr>
      <vt:lpstr>Montserrat</vt:lpstr>
      <vt:lpstr>Symbol</vt:lpstr>
      <vt:lpstr>Office-tema</vt:lpstr>
      <vt:lpstr>Manuelt og automatisk testmiljø til hjelp for konsulent</vt:lpstr>
      <vt:lpstr>Installasjoner som kreves for ‘Agile’ testing av programvaren (Dev, Test, Staging, Prod)</vt:lpstr>
      <vt:lpstr>Modeller for SUT(System under testing) </vt:lpstr>
      <vt:lpstr>Kanban metode:</vt:lpstr>
      <vt:lpstr>Cicero Web – CWB Sprint 7</vt:lpstr>
      <vt:lpstr>Synkronisering av SUT(System Under Test) og TAS(Test Automation Solution)</vt:lpstr>
      <vt:lpstr>Testmiljø for API testing i Enonic 1</vt:lpstr>
      <vt:lpstr>Testmiljø for API testing i Enonic 2</vt:lpstr>
      <vt:lpstr>Testmiljø for API testing i Enonic 3</vt:lpstr>
      <vt:lpstr>Testmiljø for API testing i Enonic 4</vt:lpstr>
      <vt:lpstr>Testmiljø for API testing i Enonic 5</vt:lpstr>
      <vt:lpstr>Testmiljø for API testing i Enonic 6</vt:lpstr>
      <vt:lpstr>Prosjekt Cicero/Enonic 1</vt:lpstr>
      <vt:lpstr>Prosjekt Cicero/Enonic 2</vt:lpstr>
      <vt:lpstr>Prosjekt Cicero/Enonic 3</vt:lpstr>
      <vt:lpstr>Prosjekt Cicero/Enonic 4</vt:lpstr>
      <vt:lpstr>Prosjekt Cicero/Enonic 5</vt:lpstr>
      <vt:lpstr>Prosjekt Cicero/Enonic 6</vt:lpstr>
      <vt:lpstr>Prosjekt Cicero/Enonic 7</vt:lpstr>
      <vt:lpstr>Prosjekt Cicero/Enonic 8</vt:lpstr>
      <vt:lpstr>Prosjekt Cicero/Enonic 9</vt:lpstr>
      <vt:lpstr>Prosjekt Cicero/Enonic 10</vt:lpstr>
      <vt:lpstr>Prosjekt Cicero/Enonic 11</vt:lpstr>
      <vt:lpstr>Prosjekt Cicero/Enonic 12</vt:lpstr>
      <vt:lpstr>Prosjekt Cicero/Enonic 13</vt:lpstr>
      <vt:lpstr>Prosjekt Cicero/Enonic 14</vt:lpstr>
      <vt:lpstr>Prosjekt Cicero/Enonic 15</vt:lpstr>
      <vt:lpstr>Prosjekt Cicero/Enonic 16</vt:lpstr>
      <vt:lpstr>Prosjekt Cicero/Enonic 17</vt:lpstr>
      <vt:lpstr>Prosjekt Cicero/Enonic 18</vt:lpstr>
      <vt:lpstr>Testleder/ Testeren er din supportpartner/Wingman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ITEMDAG TEST </dc:title>
  <dc:creator>Ignacio Tejera-Picossi</dc:creator>
  <cp:lastModifiedBy>Ignacio Tejera-Picossi</cp:lastModifiedBy>
  <cp:revision>83</cp:revision>
  <dcterms:created xsi:type="dcterms:W3CDTF">2023-12-06T13:20:16Z</dcterms:created>
  <dcterms:modified xsi:type="dcterms:W3CDTF">2024-08-21T12:05:27Z</dcterms:modified>
</cp:coreProperties>
</file>