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3.xml"/>
  <Override ContentType="application/vnd.openxmlformats-officedocument.presentationml.comments+xml" PartName="/ppt/comments/comment13.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2.xml"/>
  <Override ContentType="application/vnd.openxmlformats-officedocument.presentationml.comments+xml" PartName="/ppt/comments/comment1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Roboto"/>
      <p:regular r:id="rId22"/>
      <p:bold r:id="rId23"/>
      <p:italic r:id="rId24"/>
      <p:boldItalic r:id="rId25"/>
    </p:embeddedFon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htratuVFdLiRpvdMnxXTyfAtzNc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8" name="IGNACIO ALEJANDRO TOLEDO TORRES"/>
  <p:cmAuthor clrIdx="1" id="1" initials="" lastIdx="4" name="JOSE LUIS HERRERA CAMUS"/>
  <p:cmAuthor clrIdx="2" id="2" initials="" lastIdx="2" name="ISAAC . BRAVO MEL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CAD006-A226-464B-A634-1908C3AD0EC2}">
  <a:tblStyle styleId="{43CAD006-A226-464B-A634-1908C3AD0EC2}" styleName="Table_0">
    <a:wholeTbl>
      <a:tcTxStyle>
        <a:font>
          <a:latin typeface="Arial"/>
          <a:ea typeface="Arial"/>
          <a:cs typeface="Arial"/>
        </a:font>
        <a:srgbClr val="000000"/>
      </a:tcTxStyle>
      <a:tcStyle>
        <a:tcBdr>
          <a:left>
            <a:ln cap="flat" cmpd="sng" w="6350">
              <a:solidFill>
                <a:srgbClr val="A6A6A6"/>
              </a:solidFill>
              <a:prstDash val="solid"/>
              <a:round/>
              <a:headEnd len="sm" w="sm" type="none"/>
              <a:tailEnd len="sm" w="sm" type="none"/>
            </a:ln>
          </a:left>
          <a:right>
            <a:ln cap="flat" cmpd="sng" w="6350">
              <a:solidFill>
                <a:srgbClr val="A6A6A6"/>
              </a:solidFill>
              <a:prstDash val="solid"/>
              <a:round/>
              <a:headEnd len="sm" w="sm" type="none"/>
              <a:tailEnd len="sm" w="sm" type="none"/>
            </a:ln>
          </a:right>
          <a:top>
            <a:ln cap="flat" cmpd="sng" w="6350">
              <a:solidFill>
                <a:srgbClr val="A6A6A6"/>
              </a:solidFill>
              <a:prstDash val="solid"/>
              <a:round/>
              <a:headEnd len="sm" w="sm" type="none"/>
              <a:tailEnd len="sm" w="sm" type="none"/>
            </a:ln>
          </a:top>
          <a:bottom>
            <a:ln cap="flat" cmpd="sng" w="6350">
              <a:solidFill>
                <a:srgbClr val="A6A6A6"/>
              </a:solidFill>
              <a:prstDash val="solid"/>
              <a:round/>
              <a:headEnd len="sm" w="sm" type="none"/>
              <a:tailEnd len="sm" w="sm" type="none"/>
            </a:ln>
          </a:bottom>
          <a:insideH>
            <a:ln cap="flat" cmpd="sng" w="6350">
              <a:solidFill>
                <a:srgbClr val="A6A6A6"/>
              </a:solidFill>
              <a:prstDash val="solid"/>
              <a:round/>
              <a:headEnd len="sm" w="sm" type="none"/>
              <a:tailEnd len="sm" w="sm" type="none"/>
            </a:ln>
          </a:insideH>
          <a:insideV>
            <a:ln cap="flat" cmpd="sng" w="6350">
              <a:solidFill>
                <a:srgbClr val="A6A6A6"/>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CenturyGothic-regular.fntdata"/><Relationship Id="rId25" Type="http://schemas.openxmlformats.org/officeDocument/2006/relationships/font" Target="fonts/Roboto-boldItalic.fntdata"/><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Gothic-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2-05T00:20:58.810">
    <p:pos x="6000" y="0"/>
    <p:text>Isaac</p:text>
    <p:extLst>
      <p:ext uri="{C676402C-5697-4E1C-873F-D02D1690AC5C}">
        <p15:threadingInfo timeZoneBias="0"/>
      </p:ext>
      <p:ext uri="http://customooxmlschemas.google.com/">
        <go:slidesCustomData xmlns:go="http://customooxmlschemas.google.com/" commentPostId="AAABSJesvbI"/>
      </p:ext>
    </p:extLs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2" dt="2024-12-05T00:17:21.694">
    <p:pos x="181" y="658"/>
    <p:text>jose</p:text>
    <p:extLst>
      <p:ext uri="{C676402C-5697-4E1C-873F-D02D1690AC5C}">
        <p15:threadingInfo timeZoneBias="0"/>
      </p:ext>
      <p:ext uri="http://customooxmlschemas.google.com/">
        <go:slidesCustomData xmlns:go="http://customooxmlschemas.google.com/" commentPostId="AAABSJesvbE"/>
      </p:ext>
    </p:extLs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4-12-05T00:25:26.549">
    <p:pos x="6000" y="0"/>
    <p:text>yo</p:text>
    <p:extLst>
      <p:ext uri="{C676402C-5697-4E1C-873F-D02D1690AC5C}">
        <p15:threadingInfo timeZoneBias="0"/>
      </p:ext>
      <p:ext uri="http://customooxmlschemas.google.com/">
        <go:slidesCustomData xmlns:go="http://customooxmlschemas.google.com/" commentPostId="AAABSJesvbk"/>
      </p:ext>
    </p:extLs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4-12-05T00:25:32.666">
    <p:pos x="6000" y="0"/>
    <p:text>yo</p:text>
    <p:extLst>
      <p:ext uri="{C676402C-5697-4E1C-873F-D02D1690AC5C}">
        <p15:threadingInfo timeZoneBias="0"/>
      </p:ext>
      <p:ext uri="http://customooxmlschemas.google.com/">
        <go:slidesCustomData xmlns:go="http://customooxmlschemas.google.com/" commentPostId="AAABSJesvbo"/>
      </p:ext>
    </p:extLs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4-12-05T00:25:37.766">
    <p:pos x="6000" y="0"/>
    <p:text>yo</p:text>
    <p:extLst>
      <p:ext uri="{C676402C-5697-4E1C-873F-D02D1690AC5C}">
        <p15:threadingInfo timeZoneBias="0"/>
      </p:ext>
      <p:ext uri="http://customooxmlschemas.google.com/">
        <go:slidesCustomData xmlns:go="http://customooxmlschemas.google.com/" commentPostId="AAABSJesvbs"/>
      </p:ext>
    </p:extLs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4" dt="2024-12-05T16:47:55.251">
    <p:pos x="6000" y="0"/>
    <p:text>Isaac</p:text>
    <p:extLst>
      <p:ext uri="{C676402C-5697-4E1C-873F-D02D1690AC5C}">
        <p15:threadingInfo timeZoneBias="0"/>
      </p:ext>
      <p:ext uri="http://customooxmlschemas.google.com/">
        <go:slidesCustomData xmlns:go="http://customooxmlschemas.google.com/" commentPostId="AAABZ7Dm4k8"/>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12-05T00:21:07.915">
    <p:pos x="6000" y="0"/>
    <p:text>Isaac</p:text>
    <p:extLst>
      <p:ext uri="{C676402C-5697-4E1C-873F-D02D1690AC5C}">
        <p15:threadingInfo timeZoneBias="0"/>
      </p:ext>
      <p:ext uri="http://customooxmlschemas.google.com/">
        <go:slidesCustomData xmlns:go="http://customooxmlschemas.google.com/" commentPostId="AAABSJesvbM"/>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12-05T00:21:13.963">
    <p:pos x="6000" y="0"/>
    <p:text>Isaac</p:text>
    <p:extLst>
      <p:ext uri="{C676402C-5697-4E1C-873F-D02D1690AC5C}">
        <p15:threadingInfo timeZoneBias="0"/>
      </p:ext>
      <p:ext uri="http://customooxmlschemas.google.com/">
        <go:slidesCustomData xmlns:go="http://customooxmlschemas.google.com/" commentPostId="AAABSJesvbQ"/>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12-05T00:21:57.101">
    <p:pos x="6000" y="0"/>
    <p:text>Nacho</p:text>
    <p:extLst>
      <p:ext uri="{C676402C-5697-4E1C-873F-D02D1690AC5C}">
        <p15:threadingInfo timeZoneBias="0"/>
      </p:ext>
      <p:ext uri="http://customooxmlschemas.google.com/">
        <go:slidesCustomData xmlns:go="http://customooxmlschemas.google.com/" commentPostId="AAABSJesvbU"/>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4-12-05T00:22:21.145">
    <p:pos x="6000" y="0"/>
    <p:text>Jose</p:text>
    <p:extLst>
      <p:ext uri="{C676402C-5697-4E1C-873F-D02D1690AC5C}">
        <p15:threadingInfo timeZoneBias="0"/>
      </p:ext>
      <p:ext uri="http://customooxmlschemas.google.com/">
        <go:slidesCustomData xmlns:go="http://customooxmlschemas.google.com/" commentPostId="AAABSJesvbY"/>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4-12-05T00:22:56.175">
    <p:pos x="6000" y="0"/>
    <p:text>Jose</p:text>
    <p:extLst>
      <p:ext uri="{C676402C-5697-4E1C-873F-D02D1690AC5C}">
        <p15:threadingInfo timeZoneBias="0"/>
      </p:ext>
      <p:ext uri="http://customooxmlschemas.google.com/">
        <go:slidesCustomData xmlns:go="http://customooxmlschemas.google.com/" commentPostId="AAABSJesvbc"/>
      </p:ext>
    </p:extLs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4-12-05T00:28:56.626">
    <p:pos x="6000" y="0"/>
    <p:text>Jose</p:text>
    <p:extLst>
      <p:ext uri="{C676402C-5697-4E1C-873F-D02D1690AC5C}">
        <p15:threadingInfo timeZoneBias="0"/>
      </p:ext>
      <p:ext uri="http://customooxmlschemas.google.com/">
        <go:slidesCustomData xmlns:go="http://customooxmlschemas.google.com/" commentPostId="AAABSJesvbw"/>
      </p:ext>
    </p:extLs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4-12-05T00:25:18.657">
    <p:pos x="6000" y="0"/>
    <p:text>isaac</p:text>
    <p:extLst>
      <p:ext uri="{C676402C-5697-4E1C-873F-D02D1690AC5C}">
        <p15:threadingInfo timeZoneBias="0"/>
      </p:ext>
      <p:ext uri="http://customooxmlschemas.google.com/">
        <go:slidesCustomData xmlns:go="http://customooxmlschemas.google.com/" commentPostId="AAABSJesvbg"/>
      </p:ext>
    </p:extLs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1" dt="2024-12-05T00:17:06.485">
    <p:pos x="6000" y="0"/>
    <p:text>jose</p:text>
    <p:extLst>
      <p:ext uri="{C676402C-5697-4E1C-873F-D02D1690AC5C}">
        <p15:threadingInfo timeZoneBias="0"/>
      </p:ext>
      <p:ext uri="http://customooxmlschemas.google.com/">
        <go:slidesCustomData xmlns:go="http://customooxmlschemas.google.com/" commentPostId="AAABSJesvbA"/>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9e4c72de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CL"/>
              <a:t>Esto es lo importante de la base de datos! para la </a:t>
            </a:r>
            <a:r>
              <a:rPr lang="es-CL"/>
              <a:t>demostración.</a:t>
            </a:r>
            <a:endParaRPr/>
          </a:p>
        </p:txBody>
      </p:sp>
      <p:sp>
        <p:nvSpPr>
          <p:cNvPr id="176" name="Google Shape;176;g319e4c72dee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s-CL" sz="1300">
                <a:solidFill>
                  <a:schemeClr val="dk1"/>
                </a:solidFill>
              </a:rPr>
              <a:t>Servidor:</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CL">
                <a:solidFill>
                  <a:schemeClr val="dk1"/>
                </a:solidFill>
              </a:rPr>
              <a:t>¿Qué es Laravel?</a:t>
            </a:r>
            <a:br>
              <a:rPr b="1" lang="es-CL">
                <a:solidFill>
                  <a:schemeClr val="dk1"/>
                </a:solidFill>
              </a:rPr>
            </a:br>
            <a:r>
              <a:rPr lang="es-CL">
                <a:solidFill>
                  <a:schemeClr val="dk1"/>
                </a:solidFill>
              </a:rPr>
              <a:t> Laravel es un framework PHP para el desarrollo de aplicaciones web, que facilita la creación de sistemas robustos con un enfoque en la simplicidad y la velocidad de desarrollo.</a:t>
            </a:r>
            <a:br>
              <a:rPr lang="es-CL">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CL">
                <a:solidFill>
                  <a:schemeClr val="dk1"/>
                </a:solidFill>
              </a:rPr>
              <a:t>¿Por qué usar Laravel?</a:t>
            </a:r>
            <a:br>
              <a:rPr b="1" lang="es-CL">
                <a:solidFill>
                  <a:schemeClr val="dk1"/>
                </a:solidFill>
              </a:rPr>
            </a:br>
            <a:r>
              <a:rPr lang="es-CL">
                <a:solidFill>
                  <a:schemeClr val="dk1"/>
                </a:solidFill>
              </a:rPr>
              <a:t> Laravel nos permitió estructurar el backend del proyecto de forma clara, implementando controladores para gestionar la lógica del negocio y rutas para manejar las solicitudes del cliente.</a:t>
            </a:r>
            <a:br>
              <a:rPr lang="es-CL">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CL">
                <a:solidFill>
                  <a:schemeClr val="dk1"/>
                </a:solidFill>
              </a:rPr>
              <a:t>Base de datos MySQL:</a:t>
            </a:r>
            <a:br>
              <a:rPr b="1" lang="es-CL">
                <a:solidFill>
                  <a:schemeClr val="dk1"/>
                </a:solidFill>
              </a:rPr>
            </a:br>
            <a:r>
              <a:rPr lang="es-CL">
                <a:solidFill>
                  <a:schemeClr val="dk1"/>
                </a:solidFill>
              </a:rPr>
              <a:t> Optamos por MySQL como base de datos relacional debido a su fiabilidad, escalabilidad y capacidad para manejar grandes volúmenes de datos. Fue utilizada para almacenar información clave, como usuarios, vehículos, historial de servicios y cotizaciones.</a:t>
            </a:r>
            <a:endParaRPr>
              <a:solidFill>
                <a:schemeClr val="dk1"/>
              </a:solidFill>
            </a:endParaRPr>
          </a:p>
          <a:p>
            <a:pPr indent="0" lvl="0" marL="0" rtl="0" algn="l">
              <a:lnSpc>
                <a:spcPct val="115000"/>
              </a:lnSpc>
              <a:spcBef>
                <a:spcPts val="1200"/>
              </a:spcBef>
              <a:spcAft>
                <a:spcPts val="0"/>
              </a:spcAft>
              <a:buNone/>
            </a:pPr>
            <a:r>
              <a:rPr b="1" lang="es-CL">
                <a:solidFill>
                  <a:schemeClr val="dk1"/>
                </a:solidFill>
              </a:rPr>
              <a:t>Docker:</a:t>
            </a:r>
            <a:br>
              <a:rPr b="1" lang="es-CL">
                <a:solidFill>
                  <a:schemeClr val="dk1"/>
                </a:solidFill>
              </a:rPr>
            </a:br>
            <a:r>
              <a:rPr lang="es-CL">
                <a:solidFill>
                  <a:schemeClr val="dk1"/>
                </a:solidFill>
              </a:rPr>
              <a:t>Docker es una herramienta de contenedorización que utilizamos para crear un entorno de desarrollo uniforme y fácilmente replicable. Contenerizar Laravel, MySQL y otras dependencias permitió:</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s-CL">
                <a:solidFill>
                  <a:schemeClr val="dk1"/>
                </a:solidFill>
              </a:rPr>
              <a:t>Simplificar la configuración del entorno.</a:t>
            </a:r>
            <a:br>
              <a:rPr lang="es-CL">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CL">
                <a:solidFill>
                  <a:schemeClr val="dk1"/>
                </a:solidFill>
              </a:rPr>
              <a:t>Ventajas:</a:t>
            </a:r>
            <a:br>
              <a:rPr b="1" lang="es-CL">
                <a:solidFill>
                  <a:schemeClr val="dk1"/>
                </a:solidFill>
              </a:rPr>
            </a:br>
            <a:r>
              <a:rPr lang="es-CL">
                <a:solidFill>
                  <a:schemeClr val="dk1"/>
                </a:solidFill>
              </a:rPr>
              <a:t> Laravel simplificó la implementación de APIs RESTful que conectan el servidor con la aplicación móvil, y su integración con MySQL permitió consultas rápidas y seguras.</a:t>
            </a:r>
            <a:br>
              <a:rPr lang="es-CL">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s-CL" sz="1300">
                <a:solidFill>
                  <a:schemeClr val="dk1"/>
                </a:solidFill>
              </a:rPr>
              <a:t>App Móvil: Ionic, Angular y TypeScript</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CL">
                <a:solidFill>
                  <a:schemeClr val="dk1"/>
                </a:solidFill>
              </a:rPr>
              <a:t>¿Qué es Ionic y Angular?</a:t>
            </a:r>
            <a:br>
              <a:rPr b="1" lang="es-CL">
                <a:solidFill>
                  <a:schemeClr val="dk1"/>
                </a:solidFill>
              </a:rPr>
            </a:br>
            <a:r>
              <a:rPr lang="es-CL">
                <a:solidFill>
                  <a:schemeClr val="dk1"/>
                </a:solidFill>
              </a:rPr>
              <a:t> Ionic es un framework para desarrollar aplicaciones móviles multiplataforma utilizando tecnologías web como HTML, CSS y JavaScript. Angular es un framework TypeScript que permite crear interfaces dinámicas y altamente funcionales.</a:t>
            </a:r>
            <a:br>
              <a:rPr lang="es-CL">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CL">
                <a:solidFill>
                  <a:schemeClr val="dk1"/>
                </a:solidFill>
              </a:rPr>
              <a:t>¿Por qué Ionic y Angular?</a:t>
            </a:r>
            <a:br>
              <a:rPr b="1" lang="es-CL">
                <a:solidFill>
                  <a:schemeClr val="dk1"/>
                </a:solidFill>
              </a:rPr>
            </a:br>
            <a:r>
              <a:rPr lang="es-CL">
                <a:solidFill>
                  <a:schemeClr val="dk1"/>
                </a:solidFill>
              </a:rPr>
              <a:t> Combinamos Ionic y Angular para desarrollar una aplicación que funciona tanto en Android como en iOS, utilizando un único código base. Angular ayudó a manejar la lógica y el flujo de datos en la app, mientras que Ionic proporcionó componentes visuales modernos y adaptativos.</a:t>
            </a:r>
            <a:br>
              <a:rPr lang="es-CL">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CL">
                <a:solidFill>
                  <a:schemeClr val="dk1"/>
                </a:solidFill>
              </a:rPr>
              <a:t>TypeScript:</a:t>
            </a:r>
            <a:br>
              <a:rPr b="1" lang="es-CL">
                <a:solidFill>
                  <a:schemeClr val="dk1"/>
                </a:solidFill>
              </a:rPr>
            </a:br>
            <a:r>
              <a:rPr lang="es-CL">
                <a:solidFill>
                  <a:schemeClr val="dk1"/>
                </a:solidFill>
              </a:rPr>
              <a:t> Elegimos TypeScript porque amplía JavaScript con tipado estático, lo que hizo que el desarrollo fuera más robusto y fácil de mantener, reduciendo errores.</a:t>
            </a:r>
            <a:br>
              <a:rPr lang="es-CL">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CL">
                <a:solidFill>
                  <a:schemeClr val="dk1"/>
                </a:solidFill>
              </a:rPr>
              <a:t>Ventajas:</a:t>
            </a:r>
            <a:br>
              <a:rPr b="1" lang="es-CL">
                <a:solidFill>
                  <a:schemeClr val="dk1"/>
                </a:solidFill>
              </a:rPr>
            </a:br>
            <a:r>
              <a:rPr lang="es-CL">
                <a:solidFill>
                  <a:schemeClr val="dk1"/>
                </a:solidFill>
              </a:rPr>
              <a:t> Esta combinación de tecnologías nos permitió desarrollar rápidamente una app con una interfaz moderna, funciones avanzadas como notificaciones push y un rendimiento optimizado en ambas plataformas.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
        <p:nvSpPr>
          <p:cNvPr id="184" name="Google Shape;18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CL">
                <a:solidFill>
                  <a:schemeClr val="dk1"/>
                </a:solidFill>
              </a:rPr>
              <a:t>Falta de experiencia en la mayoría del equipo:</a:t>
            </a:r>
            <a:br>
              <a:rPr b="1" lang="es-CL">
                <a:solidFill>
                  <a:schemeClr val="dk1"/>
                </a:solidFill>
              </a:rPr>
            </a:br>
            <a:r>
              <a:rPr lang="es-CL">
                <a:solidFill>
                  <a:schemeClr val="dk1"/>
                </a:solidFill>
              </a:rPr>
              <a:t>La curva de aprendizaje inicial fue elevada, lo que ralentizó el avance, ya que el equipo requería tiempo adicional para familiarizarse con las herramientas, tecnologías y metodologías del proyecto.</a:t>
            </a:r>
            <a:endParaRPr>
              <a:solidFill>
                <a:schemeClr val="dk1"/>
              </a:solidFill>
            </a:endParaRPr>
          </a:p>
          <a:p>
            <a:pPr indent="0" lvl="0" marL="0" rtl="0" algn="l">
              <a:spcBef>
                <a:spcPts val="0"/>
              </a:spcBef>
              <a:spcAft>
                <a:spcPts val="0"/>
              </a:spcAft>
              <a:buClr>
                <a:schemeClr val="dk1"/>
              </a:buClr>
              <a:buSzPts val="1100"/>
              <a:buFont typeface="Arial"/>
              <a:buNone/>
            </a:pPr>
            <a:r>
              <a:rPr b="1" lang="es-CL">
                <a:solidFill>
                  <a:schemeClr val="dk1"/>
                </a:solidFill>
              </a:rPr>
              <a:t>Poca claridad en los procesos de parte de los stakeholders:</a:t>
            </a:r>
            <a:br>
              <a:rPr b="1" lang="es-CL">
                <a:solidFill>
                  <a:schemeClr val="dk1"/>
                </a:solidFill>
              </a:rPr>
            </a:br>
            <a:r>
              <a:rPr lang="es-CL">
                <a:solidFill>
                  <a:schemeClr val="dk1"/>
                </a:solidFill>
              </a:rPr>
              <a:t>La falta de una definición clara de los requisitos y flujos operativos por parte de los stakeholders dificultó la alineación y priorización de las tareas desde las primeras etapas del desarrollo.</a:t>
            </a:r>
            <a:endParaRPr>
              <a:solidFill>
                <a:schemeClr val="dk1"/>
              </a:solidFill>
            </a:endParaRPr>
          </a:p>
          <a:p>
            <a:pPr indent="0" lvl="0" marL="0" rtl="0" algn="l">
              <a:spcBef>
                <a:spcPts val="0"/>
              </a:spcBef>
              <a:spcAft>
                <a:spcPts val="0"/>
              </a:spcAft>
              <a:buClr>
                <a:schemeClr val="dk1"/>
              </a:buClr>
              <a:buSzPts val="1100"/>
              <a:buFont typeface="Arial"/>
              <a:buNone/>
            </a:pPr>
            <a:r>
              <a:rPr b="1" lang="es-CL">
                <a:solidFill>
                  <a:schemeClr val="dk1"/>
                </a:solidFill>
              </a:rPr>
              <a:t>Retrasos en tareas prioritarias del backlog:</a:t>
            </a:r>
            <a:br>
              <a:rPr b="1" lang="es-CL">
                <a:solidFill>
                  <a:schemeClr val="dk1"/>
                </a:solidFill>
              </a:rPr>
            </a:br>
            <a:r>
              <a:rPr lang="es-CL">
                <a:solidFill>
                  <a:schemeClr val="dk1"/>
                </a:solidFill>
              </a:rPr>
              <a:t>La acumulación de tareas críticas, sumada a la falta de experiencia y cambios frecuentes en los requisitos, impactó negativamente en la capacidad de cumplir con los plazos establecidos.</a:t>
            </a:r>
            <a:endParaRPr>
              <a:solidFill>
                <a:schemeClr val="dk1"/>
              </a:solidFill>
            </a:endParaRPr>
          </a:p>
          <a:p>
            <a:pPr indent="0" lvl="0" marL="0" rtl="0" algn="l">
              <a:spcBef>
                <a:spcPts val="0"/>
              </a:spcBef>
              <a:spcAft>
                <a:spcPts val="0"/>
              </a:spcAft>
              <a:buClr>
                <a:schemeClr val="dk1"/>
              </a:buClr>
              <a:buSzPts val="1100"/>
              <a:buFont typeface="Arial"/>
              <a:buNone/>
            </a:pPr>
            <a:r>
              <a:rPr b="1" lang="es-CL">
                <a:solidFill>
                  <a:schemeClr val="dk1"/>
                </a:solidFill>
              </a:rPr>
              <a:t>Base poco sólida al inicio del desarrollo:</a:t>
            </a:r>
            <a:br>
              <a:rPr b="1" lang="es-CL">
                <a:solidFill>
                  <a:schemeClr val="dk1"/>
                </a:solidFill>
              </a:rPr>
            </a:br>
            <a:r>
              <a:rPr lang="es-CL">
                <a:solidFill>
                  <a:schemeClr val="dk1"/>
                </a:solidFill>
              </a:rPr>
              <a:t>La planificación inicial carecía de una estructura robusta, lo que ocasionó ajustes frecuentes durante el desarrollo para corregir problemas en la arquitectura del sistema y asegurar su estabilidad a largo plazo.</a:t>
            </a:r>
            <a:endParaRPr>
              <a:solidFill>
                <a:schemeClr val="dk1"/>
              </a:solidFill>
            </a:endParaRPr>
          </a:p>
          <a:p>
            <a:pPr indent="0" lvl="0" marL="0" rtl="0" algn="l">
              <a:spcBef>
                <a:spcPts val="0"/>
              </a:spcBef>
              <a:spcAft>
                <a:spcPts val="0"/>
              </a:spcAft>
              <a:buNone/>
            </a:pPr>
            <a:r>
              <a:t/>
            </a:r>
            <a:endParaRPr/>
          </a:p>
        </p:txBody>
      </p:sp>
      <p:sp>
        <p:nvSpPr>
          <p:cNvPr id="201" name="Google Shape;20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CL"/>
              <a:t>!importante mostrar los beneficios, con el objetivo de venderlo. IMPORTANTE!!!!!!!!!!!!!!!!!!!!!!!!!!!!!!!!!!!!!!!!!!!!!!!!!!!!!!!!!!!!!!!</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CL" sz="3600">
                <a:solidFill>
                  <a:schemeClr val="dk1"/>
                </a:solidFill>
                <a:latin typeface="Calibri"/>
                <a:ea typeface="Calibri"/>
                <a:cs typeface="Calibri"/>
                <a:sym typeface="Calibri"/>
              </a:rPr>
              <a:t>revisar - </a:t>
            </a:r>
            <a:r>
              <a:rPr lang="es-CL"/>
              <a:t>Funciones y cargo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CL"/>
              <a:t>Dirección</a:t>
            </a:r>
            <a:r>
              <a:rPr lang="es-CL"/>
              <a:t>: Los pioneros, San pedro de la paz.</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CL" sz="1200">
                <a:solidFill>
                  <a:schemeClr val="dk1"/>
                </a:solidFill>
              </a:rPr>
              <a:t>Limitación</a:t>
            </a:r>
            <a:r>
              <a:rPr b="1" lang="es-CL" sz="1200">
                <a:solidFill>
                  <a:schemeClr val="dk1"/>
                </a:solidFill>
              </a:rPr>
              <a:t> las cosas que no hacen el producto</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s-CL" sz="1200">
                <a:solidFill>
                  <a:schemeClr val="dk1"/>
                </a:solidFill>
              </a:rPr>
              <a:t>Gestión</a:t>
            </a:r>
            <a:r>
              <a:rPr lang="es-CL" sz="1200">
                <a:solidFill>
                  <a:schemeClr val="dk1"/>
                </a:solidFill>
              </a:rPr>
              <a:t> de inventario!</a:t>
            </a:r>
            <a:endParaRPr sz="1200">
              <a:solidFill>
                <a:schemeClr val="dk1"/>
              </a:solidFill>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s-CL" sz="1800">
                <a:solidFill>
                  <a:schemeClr val="dk1"/>
                </a:solidFill>
              </a:rPr>
              <a:t>Para el desarrollo del proyecto, se adoptó metodología Ágil para garantizar flexibilidad, colaboración constante y entregas incrementales con valor para el usuario. Se implementó una validación rigurosa en cada fase antes de avanzar a las siguientes etapas.</a:t>
            </a:r>
            <a:endParaRPr sz="18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s-CL" sz="1800">
                <a:solidFill>
                  <a:schemeClr val="dk1"/>
                </a:solidFill>
              </a:rPr>
              <a:t>Se utilizó el marco de trabajo Scrumban, una combinación de Scrum y Kanban, que permitió organizar el desarrollo en sprints, visualizar el progreso de las tareas y gestionar eficientemente el proyecto, asegurando una entrega continua de valor y una rápida adaptación a los cambios.</a:t>
            </a:r>
            <a:endParaRPr sz="18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18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1800">
              <a:solidFill>
                <a:schemeClr val="dk1"/>
              </a:solidFill>
            </a:endParaRPr>
          </a:p>
          <a:p>
            <a:pPr indent="0" lvl="0" marL="0" rtl="0" algn="l">
              <a:spcBef>
                <a:spcPts val="1200"/>
              </a:spcBef>
              <a:spcAft>
                <a:spcPts val="0"/>
              </a:spcAft>
              <a:buClr>
                <a:schemeClr val="dk1"/>
              </a:buClr>
              <a:buFont typeface="Arial"/>
              <a:buNone/>
            </a:pPr>
            <a:r>
              <a:t/>
            </a:r>
            <a:endParaRPr sz="1400">
              <a:solidFill>
                <a:schemeClr val="dk1"/>
              </a:solidFill>
            </a:endParaRPr>
          </a:p>
          <a:p>
            <a:pPr indent="0" lvl="0" marL="0" rtl="0" algn="l">
              <a:spcBef>
                <a:spcPts val="0"/>
              </a:spcBef>
              <a:spcAft>
                <a:spcPts val="0"/>
              </a:spcAft>
              <a:buNone/>
            </a:pPr>
            <a:r>
              <a:t/>
            </a:r>
            <a:endParaRPr/>
          </a:p>
        </p:txBody>
      </p:sp>
      <p:sp>
        <p:nvSpPr>
          <p:cNvPr id="139" name="Google Shape;1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CL"/>
              <a:t>cómo interactúan y se comunican entre sí //// this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s-CL"/>
              <a:t>ORM - E</a:t>
            </a:r>
            <a:r>
              <a:rPr b="1" lang="es-CL">
                <a:solidFill>
                  <a:schemeClr val="dk1"/>
                </a:solidFill>
              </a:rPr>
              <a:t>s una herramienta que nos permite convertir los objetos de tu aplicación a un formato adecuado</a:t>
            </a:r>
            <a:r>
              <a:rPr lang="es-CL">
                <a:solidFill>
                  <a:schemeClr val="dk1"/>
                </a:solidFill>
              </a:rPr>
              <a:t>.</a:t>
            </a:r>
            <a:endParaRPr>
              <a:solidFill>
                <a:schemeClr val="dk1"/>
              </a:solidFill>
            </a:endParaRPr>
          </a:p>
          <a:p>
            <a:pPr indent="0" lvl="0" marL="0" rtl="0" algn="l">
              <a:spcBef>
                <a:spcPts val="0"/>
              </a:spcBef>
              <a:spcAft>
                <a:spcPts val="0"/>
              </a:spcAft>
              <a:buNone/>
            </a:pPr>
            <a:r>
              <a:rPr lang="es-CL">
                <a:solidFill>
                  <a:schemeClr val="dk1"/>
                </a:solidFill>
              </a:rPr>
              <a:t>Un método HTTP, también conocido como verbo HTTP, es una solicitud que indica al servidor la acción que se espera realizar (POST, Patch, get, update) - esto son los </a:t>
            </a:r>
            <a:r>
              <a:rPr lang="es-CL">
                <a:solidFill>
                  <a:schemeClr val="dk1"/>
                </a:solidFill>
              </a:rPr>
              <a:t>métodos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58" name="Google Shape;1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CL"/>
              <a:t>Esta diapositiva, es </a:t>
            </a:r>
            <a:r>
              <a:rPr lang="es-CL"/>
              <a:t>más</a:t>
            </a:r>
            <a:r>
              <a:rPr lang="es-CL"/>
              <a:t> que nada para mostrar la base de datos en general.</a:t>
            </a:r>
            <a:endParaRPr/>
          </a:p>
        </p:txBody>
      </p:sp>
      <p:sp>
        <p:nvSpPr>
          <p:cNvPr id="167" name="Google Shape;1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g31c33a08dc4_3_889"/>
          <p:cNvGrpSpPr/>
          <p:nvPr/>
        </p:nvGrpSpPr>
        <p:grpSpPr>
          <a:xfrm>
            <a:off x="8130968" y="7"/>
            <a:ext cx="4060732" cy="2707359"/>
            <a:chOff x="6098378" y="5"/>
            <a:chExt cx="3045625" cy="2030570"/>
          </a:xfrm>
        </p:grpSpPr>
        <p:sp>
          <p:nvSpPr>
            <p:cNvPr id="11" name="Google Shape;11;g31c33a08dc4_3_889"/>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g31c33a08dc4_3_889"/>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31c33a08dc4_3_889"/>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g31c33a08dc4_3_889"/>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31c33a08dc4_3_889"/>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g31c33a08dc4_3_889"/>
          <p:cNvSpPr txBox="1"/>
          <p:nvPr>
            <p:ph type="ctrTitle"/>
          </p:nvPr>
        </p:nvSpPr>
        <p:spPr>
          <a:xfrm>
            <a:off x="797467" y="2366963"/>
            <a:ext cx="10962900" cy="1118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17" name="Google Shape;17;g31c33a08dc4_3_889"/>
          <p:cNvSpPr txBox="1"/>
          <p:nvPr>
            <p:ph idx="1" type="subTitle"/>
          </p:nvPr>
        </p:nvSpPr>
        <p:spPr>
          <a:xfrm>
            <a:off x="797451" y="3621217"/>
            <a:ext cx="10962900" cy="5772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p:txBody>
      </p:sp>
      <p:sp>
        <p:nvSpPr>
          <p:cNvPr id="18" name="Google Shape;18;g31c33a08dc4_3_889"/>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g31c33a08dc4_3_949"/>
          <p:cNvGrpSpPr/>
          <p:nvPr/>
        </p:nvGrpSpPr>
        <p:grpSpPr>
          <a:xfrm>
            <a:off x="8130968" y="7"/>
            <a:ext cx="4060732" cy="2707359"/>
            <a:chOff x="6098378" y="5"/>
            <a:chExt cx="3045625" cy="2030570"/>
          </a:xfrm>
        </p:grpSpPr>
        <p:sp>
          <p:nvSpPr>
            <p:cNvPr id="71" name="Google Shape;71;g31c33a08dc4_3_949"/>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31c33a08dc4_3_949"/>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31c33a08dc4_3_949"/>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31c33a08dc4_3_949"/>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31c33a08dc4_3_949"/>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6" name="Google Shape;76;g31c33a08dc4_3_949"/>
          <p:cNvSpPr txBox="1"/>
          <p:nvPr>
            <p:ph hasCustomPrompt="1" type="title"/>
          </p:nvPr>
        </p:nvSpPr>
        <p:spPr>
          <a:xfrm>
            <a:off x="415600" y="1674733"/>
            <a:ext cx="11360700" cy="27075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77" name="Google Shape;77;g31c33a08dc4_3_949"/>
          <p:cNvSpPr txBox="1"/>
          <p:nvPr>
            <p:ph idx="1" type="body"/>
          </p:nvPr>
        </p:nvSpPr>
        <p:spPr>
          <a:xfrm>
            <a:off x="415600" y="4492300"/>
            <a:ext cx="11360700" cy="17091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Clr>
                <a:schemeClr val="lt1"/>
              </a:buClr>
              <a:buSzPts val="2400"/>
              <a:buChar char="●"/>
              <a:defRPr>
                <a:solidFill>
                  <a:schemeClr val="lt1"/>
                </a:solidFill>
              </a:defRPr>
            </a:lvl1pPr>
            <a:lvl2pPr indent="-349250" lvl="1" marL="914400" algn="ctr">
              <a:spcBef>
                <a:spcPts val="0"/>
              </a:spcBef>
              <a:spcAft>
                <a:spcPts val="0"/>
              </a:spcAft>
              <a:buClr>
                <a:schemeClr val="lt1"/>
              </a:buClr>
              <a:buSzPts val="1900"/>
              <a:buChar char="○"/>
              <a:defRPr>
                <a:solidFill>
                  <a:schemeClr val="lt1"/>
                </a:solidFill>
              </a:defRPr>
            </a:lvl2pPr>
            <a:lvl3pPr indent="-349250" lvl="2" marL="1371600" algn="ctr">
              <a:spcBef>
                <a:spcPts val="0"/>
              </a:spcBef>
              <a:spcAft>
                <a:spcPts val="0"/>
              </a:spcAft>
              <a:buClr>
                <a:schemeClr val="lt1"/>
              </a:buClr>
              <a:buSzPts val="1900"/>
              <a:buChar char="■"/>
              <a:defRPr>
                <a:solidFill>
                  <a:schemeClr val="lt1"/>
                </a:solidFill>
              </a:defRPr>
            </a:lvl3pPr>
            <a:lvl4pPr indent="-349250" lvl="3" marL="1828800" algn="ctr">
              <a:spcBef>
                <a:spcPts val="0"/>
              </a:spcBef>
              <a:spcAft>
                <a:spcPts val="0"/>
              </a:spcAft>
              <a:buClr>
                <a:schemeClr val="lt1"/>
              </a:buClr>
              <a:buSzPts val="1900"/>
              <a:buChar char="●"/>
              <a:defRPr>
                <a:solidFill>
                  <a:schemeClr val="lt1"/>
                </a:solidFill>
              </a:defRPr>
            </a:lvl4pPr>
            <a:lvl5pPr indent="-349250" lvl="4" marL="2286000" algn="ctr">
              <a:spcBef>
                <a:spcPts val="0"/>
              </a:spcBef>
              <a:spcAft>
                <a:spcPts val="0"/>
              </a:spcAft>
              <a:buClr>
                <a:schemeClr val="lt1"/>
              </a:buClr>
              <a:buSzPts val="1900"/>
              <a:buChar char="○"/>
              <a:defRPr>
                <a:solidFill>
                  <a:schemeClr val="lt1"/>
                </a:solidFill>
              </a:defRPr>
            </a:lvl5pPr>
            <a:lvl6pPr indent="-349250" lvl="5" marL="2743200" algn="ctr">
              <a:spcBef>
                <a:spcPts val="0"/>
              </a:spcBef>
              <a:spcAft>
                <a:spcPts val="0"/>
              </a:spcAft>
              <a:buClr>
                <a:schemeClr val="lt1"/>
              </a:buClr>
              <a:buSzPts val="1900"/>
              <a:buChar char="■"/>
              <a:defRPr>
                <a:solidFill>
                  <a:schemeClr val="lt1"/>
                </a:solidFill>
              </a:defRPr>
            </a:lvl6pPr>
            <a:lvl7pPr indent="-349250" lvl="6" marL="3200400" algn="ctr">
              <a:spcBef>
                <a:spcPts val="0"/>
              </a:spcBef>
              <a:spcAft>
                <a:spcPts val="0"/>
              </a:spcAft>
              <a:buClr>
                <a:schemeClr val="lt1"/>
              </a:buClr>
              <a:buSzPts val="1900"/>
              <a:buChar char="●"/>
              <a:defRPr>
                <a:solidFill>
                  <a:schemeClr val="lt1"/>
                </a:solidFill>
              </a:defRPr>
            </a:lvl7pPr>
            <a:lvl8pPr indent="-349250" lvl="7" marL="3657600" algn="ctr">
              <a:spcBef>
                <a:spcPts val="0"/>
              </a:spcBef>
              <a:spcAft>
                <a:spcPts val="0"/>
              </a:spcAft>
              <a:buClr>
                <a:schemeClr val="lt1"/>
              </a:buClr>
              <a:buSzPts val="1900"/>
              <a:buChar char="○"/>
              <a:defRPr>
                <a:solidFill>
                  <a:schemeClr val="lt1"/>
                </a:solidFill>
              </a:defRPr>
            </a:lvl8pPr>
            <a:lvl9pPr indent="-349250" lvl="8" marL="4114800" algn="ctr">
              <a:spcBef>
                <a:spcPts val="0"/>
              </a:spcBef>
              <a:spcAft>
                <a:spcPts val="0"/>
              </a:spcAft>
              <a:buClr>
                <a:schemeClr val="lt1"/>
              </a:buClr>
              <a:buSzPts val="1900"/>
              <a:buChar char="■"/>
              <a:defRPr>
                <a:solidFill>
                  <a:schemeClr val="lt1"/>
                </a:solidFill>
              </a:defRPr>
            </a:lvl9pPr>
          </a:lstStyle>
          <a:p/>
        </p:txBody>
      </p:sp>
      <p:sp>
        <p:nvSpPr>
          <p:cNvPr id="78" name="Google Shape;78;g31c33a08dc4_3_949"/>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g31c33a08dc4_3_959"/>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g31c33a08dc4_3_899"/>
          <p:cNvGrpSpPr/>
          <p:nvPr/>
        </p:nvGrpSpPr>
        <p:grpSpPr>
          <a:xfrm>
            <a:off x="8130968" y="7"/>
            <a:ext cx="4060732" cy="2707359"/>
            <a:chOff x="6098378" y="5"/>
            <a:chExt cx="3045625" cy="2030570"/>
          </a:xfrm>
        </p:grpSpPr>
        <p:sp>
          <p:nvSpPr>
            <p:cNvPr id="21" name="Google Shape;21;g31c33a08dc4_3_899"/>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31c33a08dc4_3_899"/>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31c33a08dc4_3_899"/>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31c33a08dc4_3_899"/>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31c33a08dc4_3_899"/>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6" name="Google Shape;26;g31c33a08dc4_3_899"/>
          <p:cNvSpPr txBox="1"/>
          <p:nvPr>
            <p:ph type="title"/>
          </p:nvPr>
        </p:nvSpPr>
        <p:spPr>
          <a:xfrm>
            <a:off x="797467" y="2869796"/>
            <a:ext cx="10962900" cy="11184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27" name="Google Shape;27;g31c33a08dc4_3_899"/>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g31c33a08dc4_3_908"/>
          <p:cNvGrpSpPr/>
          <p:nvPr/>
        </p:nvGrpSpPr>
        <p:grpSpPr>
          <a:xfrm>
            <a:off x="0" y="5204762"/>
            <a:ext cx="12191695" cy="1653192"/>
            <a:chOff x="0" y="3903669"/>
            <a:chExt cx="9144000" cy="1239925"/>
          </a:xfrm>
        </p:grpSpPr>
        <p:sp>
          <p:nvSpPr>
            <p:cNvPr id="30" name="Google Shape;30;g31c33a08dc4_3_908"/>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31c33a08dc4_3_908"/>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31c33a08dc4_3_908"/>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31c33a08dc4_3_908"/>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31c33a08dc4_3_908"/>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5" name="Google Shape;35;g31c33a08dc4_3_908"/>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6" name="Google Shape;36;g31c33a08dc4_3_908"/>
          <p:cNvSpPr txBox="1"/>
          <p:nvPr>
            <p:ph idx="1" type="body"/>
          </p:nvPr>
        </p:nvSpPr>
        <p:spPr>
          <a:xfrm>
            <a:off x="415600" y="1639833"/>
            <a:ext cx="11360700" cy="44520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37" name="Google Shape;37;g31c33a08dc4_3_908"/>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g31c33a08dc4_3_918"/>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0" name="Google Shape;40;g31c33a08dc4_3_918"/>
          <p:cNvSpPr txBox="1"/>
          <p:nvPr>
            <p:ph idx="1" type="body"/>
          </p:nvPr>
        </p:nvSpPr>
        <p:spPr>
          <a:xfrm>
            <a:off x="4156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1" name="Google Shape;41;g31c33a08dc4_3_918"/>
          <p:cNvSpPr txBox="1"/>
          <p:nvPr>
            <p:ph idx="2" type="body"/>
          </p:nvPr>
        </p:nvSpPr>
        <p:spPr>
          <a:xfrm>
            <a:off x="64432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2" name="Google Shape;42;g31c33a08dc4_3_918"/>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g31c33a08dc4_3_923"/>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5" name="Google Shape;45;g31c33a08dc4_3_923"/>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g31c33a08dc4_3_926"/>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8" name="Google Shape;48;g31c33a08dc4_3_926"/>
          <p:cNvSpPr txBox="1"/>
          <p:nvPr>
            <p:ph idx="1" type="body"/>
          </p:nvPr>
        </p:nvSpPr>
        <p:spPr>
          <a:xfrm>
            <a:off x="415600" y="1954405"/>
            <a:ext cx="3744000" cy="41376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9" name="Google Shape;49;g31c33a08dc4_3_926"/>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g31c33a08dc4_3_930"/>
          <p:cNvGrpSpPr/>
          <p:nvPr/>
        </p:nvGrpSpPr>
        <p:grpSpPr>
          <a:xfrm>
            <a:off x="8130968" y="7"/>
            <a:ext cx="4060732" cy="2707359"/>
            <a:chOff x="6098378" y="5"/>
            <a:chExt cx="3045625" cy="2030570"/>
          </a:xfrm>
        </p:grpSpPr>
        <p:sp>
          <p:nvSpPr>
            <p:cNvPr id="52" name="Google Shape;52;g31c33a08dc4_3_930"/>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31c33a08dc4_3_930"/>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g31c33a08dc4_3_930"/>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g31c33a08dc4_3_930"/>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31c33a08dc4_3_930"/>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7" name="Google Shape;57;g31c33a08dc4_3_930"/>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58" name="Google Shape;58;g31c33a08dc4_3_930"/>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g31c33a08dc4_3_939"/>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1" name="Google Shape;61;g31c33a08dc4_3_93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g31c33a08dc4_3_939"/>
          <p:cNvSpPr txBox="1"/>
          <p:nvPr>
            <p:ph type="title"/>
          </p:nvPr>
        </p:nvSpPr>
        <p:spPr>
          <a:xfrm>
            <a:off x="354000" y="1534800"/>
            <a:ext cx="5393700" cy="2085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63" name="Google Shape;63;g31c33a08dc4_3_939"/>
          <p:cNvSpPr txBox="1"/>
          <p:nvPr>
            <p:ph idx="1" type="subTitle"/>
          </p:nvPr>
        </p:nvSpPr>
        <p:spPr>
          <a:xfrm>
            <a:off x="354000" y="3692002"/>
            <a:ext cx="5393700" cy="16923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4" name="Google Shape;64;g31c33a08dc4_3_93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65" name="Google Shape;65;g31c33a08dc4_3_939"/>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g31c33a08dc4_3_946"/>
          <p:cNvSpPr txBox="1"/>
          <p:nvPr>
            <p:ph idx="1" type="body"/>
          </p:nvPr>
        </p:nvSpPr>
        <p:spPr>
          <a:xfrm>
            <a:off x="426000" y="56407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68" name="Google Shape;68;g31c33a08dc4_3_946"/>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g31c33a08dc4_3_885"/>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7" name="Google Shape;7;g31c33a08dc4_3_885"/>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8" name="Google Shape;8;g31c33a08dc4_3_885"/>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comments" Target="../comments/comment10.xml"/><Relationship Id="rId4" Type="http://schemas.openxmlformats.org/officeDocument/2006/relationships/image" Target="../media/image2.jp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4.png"/><Relationship Id="rId13" Type="http://schemas.openxmlformats.org/officeDocument/2006/relationships/image" Target="../media/image7.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comments" Target="../comments/comment11.xml"/><Relationship Id="rId4" Type="http://schemas.openxmlformats.org/officeDocument/2006/relationships/image" Target="../media/image2.jpg"/><Relationship Id="rId9"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13.png"/><Relationship Id="rId8"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comments" Target="../comments/comment12.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comments" Target="../comments/comment13.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comments" Target="../comments/comment14.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3.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4.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5.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6.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7.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8.xml"/><Relationship Id="rId4" Type="http://schemas.openxmlformats.org/officeDocument/2006/relationships/image" Target="../media/image2.jp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9.xml"/><Relationship Id="rId4" Type="http://schemas.openxmlformats.org/officeDocument/2006/relationships/image" Target="../media/image2.jp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descr="EscuelaIT Duoc UC - Escuela de Informática y Telecomunicaciones Duoc UC - Duoc  UC | LinkedIn" id="85" name="Google Shape;85;p1"/>
          <p:cNvPicPr preferRelativeResize="0"/>
          <p:nvPr/>
        </p:nvPicPr>
        <p:blipFill rotWithShape="1">
          <a:blip r:embed="rId4">
            <a:alphaModFix/>
          </a:blip>
          <a:srcRect b="0" l="0" r="0" t="0"/>
          <a:stretch/>
        </p:blipFill>
        <p:spPr>
          <a:xfrm>
            <a:off x="8772152" y="207550"/>
            <a:ext cx="3141406" cy="785352"/>
          </a:xfrm>
          <a:prstGeom prst="rect">
            <a:avLst/>
          </a:prstGeom>
          <a:noFill/>
          <a:ln>
            <a:noFill/>
          </a:ln>
        </p:spPr>
      </p:pic>
      <p:sp>
        <p:nvSpPr>
          <p:cNvPr id="86" name="Google Shape;86;p1"/>
          <p:cNvSpPr txBox="1"/>
          <p:nvPr/>
        </p:nvSpPr>
        <p:spPr>
          <a:xfrm>
            <a:off x="1" y="2182192"/>
            <a:ext cx="12192000" cy="2493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4400" u="none" cap="none" strike="noStrike">
                <a:solidFill>
                  <a:schemeClr val="lt1"/>
                </a:solidFill>
                <a:latin typeface="Calibri"/>
                <a:ea typeface="Calibri"/>
                <a:cs typeface="Calibri"/>
                <a:sym typeface="Calibri"/>
              </a:rPr>
              <a:t>PROYECTO “</a:t>
            </a:r>
            <a:r>
              <a:rPr lang="es-CL" sz="4400">
                <a:solidFill>
                  <a:schemeClr val="lt1"/>
                </a:solidFill>
                <a:latin typeface="Calibri"/>
                <a:ea typeface="Calibri"/>
                <a:cs typeface="Calibri"/>
                <a:sym typeface="Calibri"/>
              </a:rPr>
              <a:t>SOFTWARE ADMINISTRACIÓN TALLER AUTOMOTRIZ</a:t>
            </a:r>
            <a:r>
              <a:rPr b="0" i="0" lang="es-CL" sz="4400" u="none" cap="none" strike="noStrike">
                <a:solidFill>
                  <a:schemeClr val="lt1"/>
                </a:solidFill>
                <a:latin typeface="Calibri"/>
                <a:ea typeface="Calibri"/>
                <a:cs typeface="Calibri"/>
                <a:sym typeface="Calibri"/>
              </a:rPr>
              <a:t>”</a:t>
            </a:r>
            <a:endParaRPr b="0" i="0" sz="44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4400">
              <a:solidFill>
                <a:schemeClr val="lt1"/>
              </a:solidFill>
              <a:latin typeface="Calibri"/>
              <a:ea typeface="Calibri"/>
              <a:cs typeface="Calibri"/>
              <a:sym typeface="Calibri"/>
            </a:endParaRPr>
          </a:p>
          <a:p>
            <a:pPr indent="0" lvl="0" marL="0" marR="0" rtl="0" algn="ctr">
              <a:spcBef>
                <a:spcPts val="0"/>
              </a:spcBef>
              <a:spcAft>
                <a:spcPts val="0"/>
              </a:spcAft>
              <a:buNone/>
            </a:pPr>
            <a:r>
              <a:rPr b="0" i="0" lang="es-CL" sz="2400" u="none" cap="none" strike="noStrike">
                <a:solidFill>
                  <a:schemeClr val="lt1"/>
                </a:solidFill>
                <a:latin typeface="Calibri"/>
                <a:ea typeface="Calibri"/>
                <a:cs typeface="Calibri"/>
                <a:sym typeface="Calibri"/>
              </a:rPr>
              <a:t>PRESENTACIÓN FINAL CAPSTONE</a:t>
            </a:r>
            <a:endParaRPr b="0" i="0" sz="2400" u="none" cap="none" strike="noStrike">
              <a:solidFill>
                <a:schemeClr val="lt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descr="EscuelaIT Duoc UC - Escuela de Informática y Telecomunicaciones Duoc UC - Duoc  UC | LinkedIn" id="178" name="Google Shape;178;g319e4c72dee_2_1"/>
          <p:cNvPicPr preferRelativeResize="0"/>
          <p:nvPr/>
        </p:nvPicPr>
        <p:blipFill rotWithShape="1">
          <a:blip r:embed="rId4">
            <a:alphaModFix/>
          </a:blip>
          <a:srcRect b="0" l="0" r="0" t="0"/>
          <a:stretch/>
        </p:blipFill>
        <p:spPr>
          <a:xfrm>
            <a:off x="8772152" y="207550"/>
            <a:ext cx="3141406" cy="785352"/>
          </a:xfrm>
          <a:prstGeom prst="rect">
            <a:avLst/>
          </a:prstGeom>
          <a:noFill/>
          <a:ln>
            <a:noFill/>
          </a:ln>
        </p:spPr>
      </p:pic>
      <p:sp>
        <p:nvSpPr>
          <p:cNvPr id="179" name="Google Shape;179;g319e4c72dee_2_1"/>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t>
            </a:r>
            <a:r>
              <a:rPr lang="es-CL" sz="1800">
                <a:solidFill>
                  <a:srgbClr val="BFBFBF"/>
                </a:solidFill>
                <a:latin typeface="Calibri"/>
                <a:ea typeface="Calibri"/>
                <a:cs typeface="Calibri"/>
                <a:sym typeface="Calibri"/>
              </a:rPr>
              <a:t>Software de Administración de Taller Automotriz</a:t>
            </a:r>
            <a:r>
              <a:rPr lang="es-CL" sz="1800">
                <a:solidFill>
                  <a:srgbClr val="757070"/>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Font typeface="Arial"/>
              <a:buNone/>
            </a:pPr>
            <a:r>
              <a:t/>
            </a:r>
            <a:endParaRPr sz="1800">
              <a:solidFill>
                <a:srgbClr val="757070"/>
              </a:solidFill>
              <a:latin typeface="Calibri"/>
              <a:ea typeface="Calibri"/>
              <a:cs typeface="Calibri"/>
              <a:sym typeface="Calibri"/>
            </a:endParaRPr>
          </a:p>
        </p:txBody>
      </p:sp>
      <p:cxnSp>
        <p:nvCxnSpPr>
          <p:cNvPr id="180" name="Google Shape;180;g319e4c72dee_2_1"/>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pic>
        <p:nvPicPr>
          <p:cNvPr id="181" name="Google Shape;181;g319e4c72dee_2_1"/>
          <p:cNvPicPr preferRelativeResize="0"/>
          <p:nvPr/>
        </p:nvPicPr>
        <p:blipFill>
          <a:blip r:embed="rId5">
            <a:alphaModFix/>
          </a:blip>
          <a:stretch>
            <a:fillRect/>
          </a:stretch>
        </p:blipFill>
        <p:spPr>
          <a:xfrm>
            <a:off x="288600" y="1045627"/>
            <a:ext cx="11887204" cy="54810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descr="EscuelaIT Duoc UC - Escuela de Informática y Telecomunicaciones Duoc UC - Duoc  UC | LinkedIn" id="186" name="Google Shape;186;p11"/>
          <p:cNvPicPr preferRelativeResize="0"/>
          <p:nvPr/>
        </p:nvPicPr>
        <p:blipFill rotWithShape="1">
          <a:blip r:embed="rId4">
            <a:alphaModFix/>
          </a:blip>
          <a:srcRect b="0" l="0" r="0" t="0"/>
          <a:stretch/>
        </p:blipFill>
        <p:spPr>
          <a:xfrm>
            <a:off x="8772152" y="207550"/>
            <a:ext cx="3141406" cy="785352"/>
          </a:xfrm>
          <a:prstGeom prst="rect">
            <a:avLst/>
          </a:prstGeom>
          <a:noFill/>
          <a:ln>
            <a:noFill/>
          </a:ln>
        </p:spPr>
      </p:pic>
      <p:sp>
        <p:nvSpPr>
          <p:cNvPr id="187" name="Google Shape;187;p11"/>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D5DCE4"/>
                </a:solidFill>
                <a:latin typeface="Calibri"/>
                <a:ea typeface="Calibri"/>
                <a:cs typeface="Calibri"/>
                <a:sym typeface="Calibri"/>
              </a:rPr>
              <a:t>PROYECTO </a:t>
            </a:r>
            <a:r>
              <a:rPr lang="es-CL" sz="1800">
                <a:solidFill>
                  <a:srgbClr val="757070"/>
                </a:solidFill>
                <a:latin typeface="Calibri"/>
                <a:ea typeface="Calibri"/>
                <a:cs typeface="Calibri"/>
                <a:sym typeface="Calibri"/>
              </a:rPr>
              <a:t>“</a:t>
            </a:r>
            <a:r>
              <a:rPr lang="es-CL" sz="1800">
                <a:solidFill>
                  <a:srgbClr val="BFBFBF"/>
                </a:solidFill>
                <a:latin typeface="Calibri"/>
                <a:ea typeface="Calibri"/>
                <a:cs typeface="Calibri"/>
                <a:sym typeface="Calibri"/>
              </a:rPr>
              <a:t>Software de Administración de Taller Automotriz</a:t>
            </a:r>
            <a:r>
              <a:rPr lang="es-CL" sz="1800">
                <a:solidFill>
                  <a:srgbClr val="757070"/>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Font typeface="Arial"/>
              <a:buNone/>
            </a:pPr>
            <a:r>
              <a:t/>
            </a:r>
            <a:endParaRPr sz="1800">
              <a:solidFill>
                <a:srgbClr val="757070"/>
              </a:solidFill>
              <a:latin typeface="Calibri"/>
              <a:ea typeface="Calibri"/>
              <a:cs typeface="Calibri"/>
              <a:sym typeface="Calibri"/>
            </a:endParaRPr>
          </a:p>
        </p:txBody>
      </p:sp>
      <p:sp>
        <p:nvSpPr>
          <p:cNvPr id="188" name="Google Shape;188;p11"/>
          <p:cNvSpPr txBox="1"/>
          <p:nvPr/>
        </p:nvSpPr>
        <p:spPr>
          <a:xfrm>
            <a:off x="0" y="14326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1"/>
                </a:solidFill>
                <a:latin typeface="Calibri"/>
                <a:ea typeface="Calibri"/>
                <a:cs typeface="Calibri"/>
                <a:sym typeface="Calibri"/>
              </a:rPr>
              <a:t>Tecnologías utilizadas</a:t>
            </a:r>
            <a:endParaRPr>
              <a:solidFill>
                <a:schemeClr val="lt1"/>
              </a:solidFill>
            </a:endParaRPr>
          </a:p>
        </p:txBody>
      </p:sp>
      <p:cxnSp>
        <p:nvCxnSpPr>
          <p:cNvPr id="189" name="Google Shape;189;p11"/>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descr="Docker auf Ubuntu Server » DecaTec" id="190" name="Google Shape;190;p11"/>
          <p:cNvPicPr preferRelativeResize="0"/>
          <p:nvPr/>
        </p:nvPicPr>
        <p:blipFill rotWithShape="1">
          <a:blip r:embed="rId5">
            <a:alphaModFix/>
          </a:blip>
          <a:srcRect b="0" l="0" r="0" t="0"/>
          <a:stretch/>
        </p:blipFill>
        <p:spPr>
          <a:xfrm>
            <a:off x="5196905" y="3775367"/>
            <a:ext cx="1600200" cy="1600200"/>
          </a:xfrm>
          <a:prstGeom prst="rect">
            <a:avLst/>
          </a:prstGeom>
          <a:noFill/>
          <a:ln>
            <a:noFill/>
          </a:ln>
        </p:spPr>
      </p:pic>
      <p:pic>
        <p:nvPicPr>
          <p:cNvPr id="191" name="Google Shape;191;p11"/>
          <p:cNvPicPr preferRelativeResize="0"/>
          <p:nvPr/>
        </p:nvPicPr>
        <p:blipFill rotWithShape="1">
          <a:blip r:embed="rId6">
            <a:alphaModFix/>
          </a:blip>
          <a:srcRect b="0" l="0" r="0" t="0"/>
          <a:stretch/>
        </p:blipFill>
        <p:spPr>
          <a:xfrm>
            <a:off x="611697" y="2180177"/>
            <a:ext cx="2376175" cy="1186407"/>
          </a:xfrm>
          <a:prstGeom prst="rect">
            <a:avLst/>
          </a:prstGeom>
          <a:noFill/>
          <a:ln>
            <a:noFill/>
          </a:ln>
        </p:spPr>
      </p:pic>
      <p:pic>
        <p:nvPicPr>
          <p:cNvPr id="192" name="Google Shape;192;p11"/>
          <p:cNvPicPr preferRelativeResize="0"/>
          <p:nvPr/>
        </p:nvPicPr>
        <p:blipFill rotWithShape="1">
          <a:blip r:embed="rId7">
            <a:alphaModFix/>
          </a:blip>
          <a:srcRect b="0" l="0" r="0" t="0"/>
          <a:stretch/>
        </p:blipFill>
        <p:spPr>
          <a:xfrm>
            <a:off x="2042808" y="3634210"/>
            <a:ext cx="1221651" cy="631166"/>
          </a:xfrm>
          <a:prstGeom prst="rect">
            <a:avLst/>
          </a:prstGeom>
          <a:noFill/>
          <a:ln>
            <a:noFill/>
          </a:ln>
        </p:spPr>
      </p:pic>
      <p:pic>
        <p:nvPicPr>
          <p:cNvPr id="193" name="Google Shape;193;p11"/>
          <p:cNvPicPr preferRelativeResize="0"/>
          <p:nvPr/>
        </p:nvPicPr>
        <p:blipFill rotWithShape="1">
          <a:blip r:embed="rId8">
            <a:alphaModFix/>
          </a:blip>
          <a:srcRect b="0" l="0" r="0" t="0"/>
          <a:stretch/>
        </p:blipFill>
        <p:spPr>
          <a:xfrm>
            <a:off x="7588766" y="2386271"/>
            <a:ext cx="691635" cy="734683"/>
          </a:xfrm>
          <a:prstGeom prst="rect">
            <a:avLst/>
          </a:prstGeom>
          <a:noFill/>
          <a:ln>
            <a:noFill/>
          </a:ln>
        </p:spPr>
      </p:pic>
      <p:pic>
        <p:nvPicPr>
          <p:cNvPr id="194" name="Google Shape;194;p11"/>
          <p:cNvPicPr preferRelativeResize="0"/>
          <p:nvPr/>
        </p:nvPicPr>
        <p:blipFill rotWithShape="1">
          <a:blip r:embed="rId9">
            <a:alphaModFix/>
          </a:blip>
          <a:srcRect b="0" l="0" r="0" t="0"/>
          <a:stretch/>
        </p:blipFill>
        <p:spPr>
          <a:xfrm>
            <a:off x="8772154" y="2417030"/>
            <a:ext cx="1594424" cy="557613"/>
          </a:xfrm>
          <a:prstGeom prst="rect">
            <a:avLst/>
          </a:prstGeom>
          <a:noFill/>
          <a:ln>
            <a:noFill/>
          </a:ln>
        </p:spPr>
      </p:pic>
      <p:pic>
        <p:nvPicPr>
          <p:cNvPr id="195" name="Google Shape;195;p11"/>
          <p:cNvPicPr preferRelativeResize="0"/>
          <p:nvPr/>
        </p:nvPicPr>
        <p:blipFill rotWithShape="1">
          <a:blip r:embed="rId10">
            <a:alphaModFix/>
          </a:blip>
          <a:srcRect b="0" l="0" r="0" t="0"/>
          <a:stretch/>
        </p:blipFill>
        <p:spPr>
          <a:xfrm>
            <a:off x="2852618" y="2501227"/>
            <a:ext cx="1347911" cy="710742"/>
          </a:xfrm>
          <a:prstGeom prst="rect">
            <a:avLst/>
          </a:prstGeom>
          <a:noFill/>
          <a:ln>
            <a:noFill/>
          </a:ln>
        </p:spPr>
      </p:pic>
      <p:pic>
        <p:nvPicPr>
          <p:cNvPr id="196" name="Google Shape;196;p11"/>
          <p:cNvPicPr preferRelativeResize="0"/>
          <p:nvPr/>
        </p:nvPicPr>
        <p:blipFill rotWithShape="1">
          <a:blip r:embed="rId11">
            <a:alphaModFix/>
          </a:blip>
          <a:srcRect b="0" l="0" r="0" t="0"/>
          <a:stretch/>
        </p:blipFill>
        <p:spPr>
          <a:xfrm>
            <a:off x="8338235" y="3474241"/>
            <a:ext cx="589308" cy="696861"/>
          </a:xfrm>
          <a:prstGeom prst="rect">
            <a:avLst/>
          </a:prstGeom>
          <a:noFill/>
          <a:ln>
            <a:noFill/>
          </a:ln>
        </p:spPr>
      </p:pic>
      <p:pic>
        <p:nvPicPr>
          <p:cNvPr id="197" name="Google Shape;197;p11"/>
          <p:cNvPicPr preferRelativeResize="0"/>
          <p:nvPr/>
        </p:nvPicPr>
        <p:blipFill rotWithShape="1">
          <a:blip r:embed="rId12">
            <a:alphaModFix/>
          </a:blip>
          <a:srcRect b="0" l="0" r="0" t="0"/>
          <a:stretch/>
        </p:blipFill>
        <p:spPr>
          <a:xfrm>
            <a:off x="9874461" y="3312524"/>
            <a:ext cx="925685" cy="925685"/>
          </a:xfrm>
          <a:prstGeom prst="rect">
            <a:avLst/>
          </a:prstGeom>
          <a:noFill/>
          <a:ln>
            <a:noFill/>
          </a:ln>
        </p:spPr>
      </p:pic>
      <p:pic>
        <p:nvPicPr>
          <p:cNvPr id="198" name="Google Shape;198;p11"/>
          <p:cNvPicPr preferRelativeResize="0"/>
          <p:nvPr/>
        </p:nvPicPr>
        <p:blipFill rotWithShape="1">
          <a:blip r:embed="rId13">
            <a:alphaModFix/>
          </a:blip>
          <a:srcRect b="0" l="0" r="0" t="0"/>
          <a:stretch/>
        </p:blipFill>
        <p:spPr>
          <a:xfrm>
            <a:off x="10699887" y="2463434"/>
            <a:ext cx="616626" cy="580354"/>
          </a:xfrm>
          <a:prstGeom prst="rect">
            <a:avLst/>
          </a:prstGeom>
          <a:noFill/>
          <a:ln>
            <a:noFill/>
          </a:ln>
        </p:spPr>
      </p:pic>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descr="EscuelaIT Duoc UC - Escuela de Informática y Telecomunicaciones Duoc UC - Duoc  UC | LinkedIn" id="203" name="Google Shape;203;p14"/>
          <p:cNvPicPr preferRelativeResize="0"/>
          <p:nvPr/>
        </p:nvPicPr>
        <p:blipFill rotWithShape="1">
          <a:blip r:embed="rId4">
            <a:alphaModFix/>
          </a:blip>
          <a:srcRect b="0" l="0" r="0" t="0"/>
          <a:stretch/>
        </p:blipFill>
        <p:spPr>
          <a:xfrm>
            <a:off x="8772152" y="207550"/>
            <a:ext cx="3141406" cy="785352"/>
          </a:xfrm>
          <a:prstGeom prst="rect">
            <a:avLst/>
          </a:prstGeom>
          <a:noFill/>
          <a:ln>
            <a:noFill/>
          </a:ln>
        </p:spPr>
      </p:pic>
      <p:sp>
        <p:nvSpPr>
          <p:cNvPr id="204" name="Google Shape;204;p14"/>
          <p:cNvSpPr txBox="1"/>
          <p:nvPr/>
        </p:nvSpPr>
        <p:spPr>
          <a:xfrm>
            <a:off x="1" y="992898"/>
            <a:ext cx="121920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lt1"/>
                </a:solidFill>
                <a:latin typeface="Calibri"/>
                <a:ea typeface="Calibri"/>
                <a:cs typeface="Calibri"/>
                <a:sym typeface="Calibri"/>
              </a:rPr>
              <a:t>Obstáculos presentados durante el desarrollo</a:t>
            </a:r>
            <a:endParaRPr>
              <a:solidFill>
                <a:schemeClr val="lt1"/>
              </a:solidFill>
            </a:endParaRPr>
          </a:p>
        </p:txBody>
      </p:sp>
      <p:sp>
        <p:nvSpPr>
          <p:cNvPr id="205" name="Google Shape;205;p14"/>
          <p:cNvSpPr txBox="1"/>
          <p:nvPr/>
        </p:nvSpPr>
        <p:spPr>
          <a:xfrm>
            <a:off x="454650" y="1882100"/>
            <a:ext cx="11282700" cy="42441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1200"/>
              </a:spcBef>
              <a:spcAft>
                <a:spcPts val="0"/>
              </a:spcAft>
              <a:buNone/>
            </a:pPr>
            <a:r>
              <a:rPr lang="es-CL" sz="1800">
                <a:solidFill>
                  <a:schemeClr val="lt1"/>
                </a:solidFill>
              </a:rPr>
              <a:t>Durante la fase de desarrollo, el equipo </a:t>
            </a:r>
            <a:r>
              <a:rPr lang="es-CL" sz="1800">
                <a:solidFill>
                  <a:schemeClr val="lt1"/>
                </a:solidFill>
              </a:rPr>
              <a:t>presentó</a:t>
            </a:r>
            <a:r>
              <a:rPr lang="es-CL" sz="1800">
                <a:solidFill>
                  <a:schemeClr val="lt1"/>
                </a:solidFill>
              </a:rPr>
              <a:t> los siguientes </a:t>
            </a:r>
            <a:r>
              <a:rPr lang="es-CL" sz="1800">
                <a:solidFill>
                  <a:schemeClr val="lt1"/>
                </a:solidFill>
              </a:rPr>
              <a:t>inconvenientes</a:t>
            </a:r>
            <a:endParaRPr sz="1800">
              <a:solidFill>
                <a:schemeClr val="lt1"/>
              </a:solidFill>
            </a:endParaRPr>
          </a:p>
          <a:p>
            <a:pPr indent="-342900" lvl="0" marL="457200" rtl="0" algn="just">
              <a:lnSpc>
                <a:spcPct val="115000"/>
              </a:lnSpc>
              <a:spcBef>
                <a:spcPts val="1200"/>
              </a:spcBef>
              <a:spcAft>
                <a:spcPts val="0"/>
              </a:spcAft>
              <a:buClr>
                <a:schemeClr val="lt1"/>
              </a:buClr>
              <a:buSzPts val="1800"/>
              <a:buAutoNum type="arabicPeriod"/>
            </a:pPr>
            <a:r>
              <a:rPr lang="es-CL" sz="1800">
                <a:solidFill>
                  <a:schemeClr val="lt1"/>
                </a:solidFill>
              </a:rPr>
              <a:t>Falta de experiencia en la mayoría del equipo</a:t>
            </a:r>
            <a:endParaRPr sz="1800">
              <a:solidFill>
                <a:schemeClr val="lt1"/>
              </a:solidFill>
            </a:endParaRPr>
          </a:p>
          <a:p>
            <a:pPr indent="-342900" lvl="0" marL="457200" rtl="0" algn="just">
              <a:lnSpc>
                <a:spcPct val="115000"/>
              </a:lnSpc>
              <a:spcBef>
                <a:spcPts val="0"/>
              </a:spcBef>
              <a:spcAft>
                <a:spcPts val="0"/>
              </a:spcAft>
              <a:buClr>
                <a:schemeClr val="lt1"/>
              </a:buClr>
              <a:buSzPts val="1800"/>
              <a:buAutoNum type="arabicPeriod"/>
            </a:pPr>
            <a:r>
              <a:rPr lang="es-CL" sz="1800">
                <a:solidFill>
                  <a:schemeClr val="lt1"/>
                </a:solidFill>
              </a:rPr>
              <a:t>Poca claridad en los procesos de parte de stakeholder</a:t>
            </a:r>
            <a:endParaRPr sz="1800">
              <a:solidFill>
                <a:schemeClr val="lt1"/>
              </a:solidFill>
            </a:endParaRPr>
          </a:p>
          <a:p>
            <a:pPr indent="-342900" lvl="0" marL="457200" rtl="0" algn="just">
              <a:lnSpc>
                <a:spcPct val="115000"/>
              </a:lnSpc>
              <a:spcBef>
                <a:spcPts val="0"/>
              </a:spcBef>
              <a:spcAft>
                <a:spcPts val="0"/>
              </a:spcAft>
              <a:buClr>
                <a:schemeClr val="lt1"/>
              </a:buClr>
              <a:buSzPts val="1800"/>
              <a:buAutoNum type="arabicPeriod"/>
            </a:pPr>
            <a:r>
              <a:rPr lang="es-CL" sz="1800">
                <a:solidFill>
                  <a:schemeClr val="lt1"/>
                </a:solidFill>
              </a:rPr>
              <a:t>Retrasos en tareas prioritarias del backlog</a:t>
            </a:r>
            <a:endParaRPr sz="1800">
              <a:solidFill>
                <a:schemeClr val="lt1"/>
              </a:solidFill>
            </a:endParaRPr>
          </a:p>
          <a:p>
            <a:pPr indent="-342900" lvl="0" marL="457200" rtl="0" algn="just">
              <a:lnSpc>
                <a:spcPct val="115000"/>
              </a:lnSpc>
              <a:spcBef>
                <a:spcPts val="0"/>
              </a:spcBef>
              <a:spcAft>
                <a:spcPts val="0"/>
              </a:spcAft>
              <a:buClr>
                <a:schemeClr val="lt1"/>
              </a:buClr>
              <a:buSzPts val="1800"/>
              <a:buAutoNum type="arabicPeriod"/>
            </a:pPr>
            <a:r>
              <a:rPr lang="es-CL" sz="1800">
                <a:solidFill>
                  <a:schemeClr val="lt1"/>
                </a:solidFill>
              </a:rPr>
              <a:t>Base poco sólida al inicio del desarrollo</a:t>
            </a:r>
            <a:endParaRPr sz="1800">
              <a:solidFill>
                <a:schemeClr val="lt1"/>
              </a:solidFill>
            </a:endParaRPr>
          </a:p>
        </p:txBody>
      </p:sp>
      <p:sp>
        <p:nvSpPr>
          <p:cNvPr id="206" name="Google Shape;206;p14"/>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D5DCE4"/>
                </a:solidFill>
                <a:latin typeface="Calibri"/>
                <a:ea typeface="Calibri"/>
                <a:cs typeface="Calibri"/>
                <a:sym typeface="Calibri"/>
              </a:rPr>
              <a:t>PROYECTO </a:t>
            </a:r>
            <a:r>
              <a:rPr lang="es-CL" sz="1800">
                <a:solidFill>
                  <a:srgbClr val="757070"/>
                </a:solidFill>
                <a:latin typeface="Calibri"/>
                <a:ea typeface="Calibri"/>
                <a:cs typeface="Calibri"/>
                <a:sym typeface="Calibri"/>
              </a:rPr>
              <a:t>“</a:t>
            </a:r>
            <a:r>
              <a:rPr lang="es-CL" sz="1800">
                <a:solidFill>
                  <a:srgbClr val="BFBFBF"/>
                </a:solidFill>
                <a:latin typeface="Calibri"/>
                <a:ea typeface="Calibri"/>
                <a:cs typeface="Calibri"/>
                <a:sym typeface="Calibri"/>
              </a:rPr>
              <a:t>Software de Administración de Taller Automotriz</a:t>
            </a:r>
            <a:r>
              <a:rPr lang="es-CL" sz="1800">
                <a:solidFill>
                  <a:srgbClr val="757070"/>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Font typeface="Arial"/>
              <a:buNone/>
            </a:pPr>
            <a:r>
              <a:t/>
            </a:r>
            <a:endParaRPr sz="1800">
              <a:solidFill>
                <a:srgbClr val="75707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descr="EscuelaIT Duoc UC - Escuela de Informática y Telecomunicaciones Duoc UC - Duoc  UC | LinkedIn" id="211" name="Google Shape;211;p13"/>
          <p:cNvPicPr preferRelativeResize="0"/>
          <p:nvPr/>
        </p:nvPicPr>
        <p:blipFill rotWithShape="1">
          <a:blip r:embed="rId4">
            <a:alphaModFix/>
          </a:blip>
          <a:srcRect b="0" l="0" r="0" t="0"/>
          <a:stretch/>
        </p:blipFill>
        <p:spPr>
          <a:xfrm>
            <a:off x="8772152" y="207550"/>
            <a:ext cx="3141406" cy="785352"/>
          </a:xfrm>
          <a:prstGeom prst="rect">
            <a:avLst/>
          </a:prstGeom>
          <a:noFill/>
          <a:ln>
            <a:noFill/>
          </a:ln>
        </p:spPr>
      </p:pic>
      <p:sp>
        <p:nvSpPr>
          <p:cNvPr id="212" name="Google Shape;212;p13"/>
          <p:cNvSpPr txBox="1"/>
          <p:nvPr/>
        </p:nvSpPr>
        <p:spPr>
          <a:xfrm>
            <a:off x="1" y="992895"/>
            <a:ext cx="121920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lt1"/>
                </a:solidFill>
                <a:latin typeface="Calibri"/>
                <a:ea typeface="Calibri"/>
                <a:cs typeface="Calibri"/>
                <a:sym typeface="Calibri"/>
              </a:rPr>
              <a:t>Resultados obtenidos</a:t>
            </a:r>
            <a:endParaRPr>
              <a:solidFill>
                <a:schemeClr val="lt1"/>
              </a:solidFill>
            </a:endParaRPr>
          </a:p>
        </p:txBody>
      </p:sp>
      <p:sp>
        <p:nvSpPr>
          <p:cNvPr id="213" name="Google Shape;213;p13"/>
          <p:cNvSpPr/>
          <p:nvPr/>
        </p:nvSpPr>
        <p:spPr>
          <a:xfrm>
            <a:off x="1017650" y="2168600"/>
            <a:ext cx="2322900" cy="1456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a:latin typeface="Calibri"/>
                <a:ea typeface="Calibri"/>
                <a:cs typeface="Calibri"/>
                <a:sym typeface="Calibri"/>
              </a:rPr>
              <a:t>Reducción del tiempo de gestión de cotizaciones y mantenciones.</a:t>
            </a:r>
            <a:endParaRPr>
              <a:latin typeface="Calibri"/>
              <a:ea typeface="Calibri"/>
              <a:cs typeface="Calibri"/>
              <a:sym typeface="Calibri"/>
            </a:endParaRPr>
          </a:p>
        </p:txBody>
      </p:sp>
      <p:sp>
        <p:nvSpPr>
          <p:cNvPr id="214" name="Google Shape;214;p13"/>
          <p:cNvSpPr/>
          <p:nvPr/>
        </p:nvSpPr>
        <p:spPr>
          <a:xfrm>
            <a:off x="7140700" y="4509475"/>
            <a:ext cx="2322900" cy="13320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a:latin typeface="Calibri"/>
                <a:ea typeface="Calibri"/>
                <a:cs typeface="Calibri"/>
                <a:sym typeface="Calibri"/>
              </a:rPr>
              <a:t>Ahorro de tiempo en los procesos operativos internos.</a:t>
            </a:r>
            <a:endParaRPr>
              <a:latin typeface="Calibri"/>
              <a:ea typeface="Calibri"/>
              <a:cs typeface="Calibri"/>
              <a:sym typeface="Calibri"/>
            </a:endParaRPr>
          </a:p>
        </p:txBody>
      </p:sp>
      <p:sp>
        <p:nvSpPr>
          <p:cNvPr id="215" name="Google Shape;215;p13"/>
          <p:cNvSpPr/>
          <p:nvPr/>
        </p:nvSpPr>
        <p:spPr>
          <a:xfrm>
            <a:off x="2852075" y="4415275"/>
            <a:ext cx="2322900" cy="15204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a:latin typeface="Calibri"/>
                <a:ea typeface="Calibri"/>
                <a:cs typeface="Calibri"/>
                <a:sym typeface="Calibri"/>
              </a:rPr>
              <a:t>Disminución en errores de registro de cotización y registro de servicios.</a:t>
            </a:r>
            <a:endParaRPr>
              <a:latin typeface="Calibri"/>
              <a:ea typeface="Calibri"/>
              <a:cs typeface="Calibri"/>
              <a:sym typeface="Calibri"/>
            </a:endParaRPr>
          </a:p>
        </p:txBody>
      </p:sp>
      <p:sp>
        <p:nvSpPr>
          <p:cNvPr id="216" name="Google Shape;216;p13"/>
          <p:cNvSpPr/>
          <p:nvPr/>
        </p:nvSpPr>
        <p:spPr>
          <a:xfrm>
            <a:off x="4817788" y="2270000"/>
            <a:ext cx="2322900" cy="1253700"/>
          </a:xfrm>
          <a:prstGeom prst="roundRect">
            <a:avLst>
              <a:gd fmla="val 16667" name="adj"/>
            </a:avLst>
          </a:prstGeom>
          <a:solidFill>
            <a:srgbClr val="E2EF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CL">
                <a:solidFill>
                  <a:schemeClr val="dk1"/>
                </a:solidFill>
                <a:latin typeface="Calibri"/>
                <a:ea typeface="Calibri"/>
                <a:cs typeface="Calibri"/>
                <a:sym typeface="Calibri"/>
              </a:rPr>
              <a:t>Reducción del tiempo de gestión de mantenciones.</a:t>
            </a:r>
            <a:endParaRPr>
              <a:latin typeface="Calibri"/>
              <a:ea typeface="Calibri"/>
              <a:cs typeface="Calibri"/>
              <a:sym typeface="Calibri"/>
            </a:endParaRPr>
          </a:p>
        </p:txBody>
      </p:sp>
      <p:sp>
        <p:nvSpPr>
          <p:cNvPr id="217" name="Google Shape;217;p13"/>
          <p:cNvSpPr/>
          <p:nvPr/>
        </p:nvSpPr>
        <p:spPr>
          <a:xfrm>
            <a:off x="8617950" y="2168600"/>
            <a:ext cx="2322900" cy="14565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a:latin typeface="Calibri"/>
                <a:ea typeface="Calibri"/>
                <a:cs typeface="Calibri"/>
                <a:sym typeface="Calibri"/>
              </a:rPr>
              <a:t>Mejora en la retención de clientes.</a:t>
            </a:r>
            <a:endParaRPr>
              <a:latin typeface="Calibri"/>
              <a:ea typeface="Calibri"/>
              <a:cs typeface="Calibri"/>
              <a:sym typeface="Calibri"/>
            </a:endParaRPr>
          </a:p>
        </p:txBody>
      </p:sp>
      <p:sp>
        <p:nvSpPr>
          <p:cNvPr id="218" name="Google Shape;218;p13"/>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D5DCE4"/>
                </a:solidFill>
                <a:latin typeface="Calibri"/>
                <a:ea typeface="Calibri"/>
                <a:cs typeface="Calibri"/>
                <a:sym typeface="Calibri"/>
              </a:rPr>
              <a:t>PROYECTO </a:t>
            </a:r>
            <a:r>
              <a:rPr lang="es-CL" sz="1800">
                <a:solidFill>
                  <a:srgbClr val="757070"/>
                </a:solidFill>
                <a:latin typeface="Calibri"/>
                <a:ea typeface="Calibri"/>
                <a:cs typeface="Calibri"/>
                <a:sym typeface="Calibri"/>
              </a:rPr>
              <a:t>“</a:t>
            </a:r>
            <a:r>
              <a:rPr lang="es-CL" sz="1800">
                <a:solidFill>
                  <a:srgbClr val="BFBFBF"/>
                </a:solidFill>
                <a:latin typeface="Calibri"/>
                <a:ea typeface="Calibri"/>
                <a:cs typeface="Calibri"/>
                <a:sym typeface="Calibri"/>
              </a:rPr>
              <a:t>Software de Administración de Taller Automotriz</a:t>
            </a:r>
            <a:r>
              <a:rPr lang="es-CL" sz="1800">
                <a:solidFill>
                  <a:srgbClr val="757070"/>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Font typeface="Arial"/>
              <a:buNone/>
            </a:pPr>
            <a:r>
              <a:t/>
            </a:r>
            <a:endParaRPr sz="1800">
              <a:solidFill>
                <a:srgbClr val="75707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descr="EscuelaIT Duoc UC - Escuela de Informática y Telecomunicaciones Duoc UC - Duoc  UC | LinkedIn" id="223" name="Google Shape;223;p12"/>
          <p:cNvPicPr preferRelativeResize="0"/>
          <p:nvPr/>
        </p:nvPicPr>
        <p:blipFill rotWithShape="1">
          <a:blip r:embed="rId4">
            <a:alphaModFix/>
          </a:blip>
          <a:srcRect b="0" l="0" r="0" t="0"/>
          <a:stretch/>
        </p:blipFill>
        <p:spPr>
          <a:xfrm>
            <a:off x="8772152" y="207550"/>
            <a:ext cx="3141406" cy="785352"/>
          </a:xfrm>
          <a:prstGeom prst="rect">
            <a:avLst/>
          </a:prstGeom>
          <a:noFill/>
          <a:ln>
            <a:noFill/>
          </a:ln>
        </p:spPr>
      </p:pic>
      <p:sp>
        <p:nvSpPr>
          <p:cNvPr id="224" name="Google Shape;224;p12"/>
          <p:cNvSpPr txBox="1"/>
          <p:nvPr/>
        </p:nvSpPr>
        <p:spPr>
          <a:xfrm>
            <a:off x="1" y="2707792"/>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lt1"/>
                </a:solidFill>
                <a:latin typeface="Calibri"/>
                <a:ea typeface="Calibri"/>
                <a:cs typeface="Calibri"/>
                <a:sym typeface="Calibri"/>
              </a:rPr>
              <a:t>DEMOSTRACIÓN DEL RESULTADO DEL PROYECTO</a:t>
            </a:r>
            <a:endParaRPr>
              <a:solidFill>
                <a:schemeClr val="lt1"/>
              </a:solidFill>
            </a:endParaRPr>
          </a:p>
        </p:txBody>
      </p:sp>
      <p:sp>
        <p:nvSpPr>
          <p:cNvPr id="225" name="Google Shape;225;p12"/>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D5DCE4"/>
                </a:solidFill>
                <a:latin typeface="Calibri"/>
                <a:ea typeface="Calibri"/>
                <a:cs typeface="Calibri"/>
                <a:sym typeface="Calibri"/>
              </a:rPr>
              <a:t>PROYECTO </a:t>
            </a:r>
            <a:r>
              <a:rPr lang="es-CL" sz="1800">
                <a:solidFill>
                  <a:srgbClr val="757070"/>
                </a:solidFill>
                <a:latin typeface="Calibri"/>
                <a:ea typeface="Calibri"/>
                <a:cs typeface="Calibri"/>
                <a:sym typeface="Calibri"/>
              </a:rPr>
              <a:t>“</a:t>
            </a:r>
            <a:r>
              <a:rPr lang="es-CL" sz="1800">
                <a:solidFill>
                  <a:srgbClr val="BFBFBF"/>
                </a:solidFill>
                <a:latin typeface="Calibri"/>
                <a:ea typeface="Calibri"/>
                <a:cs typeface="Calibri"/>
                <a:sym typeface="Calibri"/>
              </a:rPr>
              <a:t>Software de Administración de Taller Automotriz</a:t>
            </a:r>
            <a:r>
              <a:rPr lang="es-CL" sz="1800">
                <a:solidFill>
                  <a:srgbClr val="757070"/>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Font typeface="Arial"/>
              <a:buNone/>
            </a:pPr>
            <a:r>
              <a:t/>
            </a:r>
            <a:endParaRPr sz="1800">
              <a:solidFill>
                <a:srgbClr val="75707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descr="EscuelaIT Duoc UC - Escuela de Informática y Telecomunicaciones Duoc UC - Duoc  UC | LinkedIn" id="230" name="Google Shape;230;p1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31" name="Google Shape;231;p15"/>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lt1"/>
                </a:solidFill>
                <a:latin typeface="Calibri"/>
                <a:ea typeface="Calibri"/>
                <a:cs typeface="Calibri"/>
                <a:sym typeface="Calibri"/>
              </a:rPr>
              <a:t>PREGUNTAS DE LA COMISIÓN</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EscuelaIT Duoc UC - Escuela de Informática y Telecomunicaciones Duoc UC - Duoc  UC | LinkedIn" id="91" name="Google Shape;91;p2"/>
          <p:cNvPicPr preferRelativeResize="0"/>
          <p:nvPr/>
        </p:nvPicPr>
        <p:blipFill rotWithShape="1">
          <a:blip r:embed="rId4">
            <a:alphaModFix/>
          </a:blip>
          <a:srcRect b="0" l="0" r="0" t="0"/>
          <a:stretch/>
        </p:blipFill>
        <p:spPr>
          <a:xfrm>
            <a:off x="8772152" y="207550"/>
            <a:ext cx="3141406" cy="785352"/>
          </a:xfrm>
          <a:prstGeom prst="rect">
            <a:avLst/>
          </a:prstGeom>
          <a:noFill/>
          <a:ln>
            <a:noFill/>
          </a:ln>
        </p:spPr>
      </p:pic>
      <p:sp>
        <p:nvSpPr>
          <p:cNvPr id="92" name="Google Shape;92;p2"/>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D5DCE4"/>
                </a:solidFill>
                <a:latin typeface="Calibri"/>
                <a:ea typeface="Calibri"/>
                <a:cs typeface="Calibri"/>
                <a:sym typeface="Calibri"/>
              </a:rPr>
              <a:t>PROYECTO </a:t>
            </a:r>
            <a:r>
              <a:rPr lang="es-CL" sz="1800">
                <a:solidFill>
                  <a:srgbClr val="757070"/>
                </a:solidFill>
                <a:latin typeface="Calibri"/>
                <a:ea typeface="Calibri"/>
                <a:cs typeface="Calibri"/>
                <a:sym typeface="Calibri"/>
              </a:rPr>
              <a:t>“</a:t>
            </a:r>
            <a:r>
              <a:rPr lang="es-CL" sz="1800">
                <a:solidFill>
                  <a:srgbClr val="BFBFBF"/>
                </a:solidFill>
                <a:latin typeface="Calibri"/>
                <a:ea typeface="Calibri"/>
                <a:cs typeface="Calibri"/>
                <a:sym typeface="Calibri"/>
              </a:rPr>
              <a:t>Software de Administración de Taller Automotriz</a:t>
            </a:r>
            <a:r>
              <a:rPr lang="es-CL" sz="1800">
                <a:solidFill>
                  <a:srgbClr val="757070"/>
                </a:solidFill>
                <a:latin typeface="Calibri"/>
                <a:ea typeface="Calibri"/>
                <a:cs typeface="Calibri"/>
                <a:sym typeface="Calibri"/>
              </a:rPr>
              <a:t>”</a:t>
            </a:r>
            <a:endParaRPr>
              <a:solidFill>
                <a:schemeClr val="dk1"/>
              </a:solidFill>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93" name="Google Shape;93;p2"/>
          <p:cNvSpPr txBox="1"/>
          <p:nvPr/>
        </p:nvSpPr>
        <p:spPr>
          <a:xfrm>
            <a:off x="238327" y="3058616"/>
            <a:ext cx="36090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1"/>
                </a:solidFill>
                <a:latin typeface="Calibri"/>
                <a:ea typeface="Calibri"/>
                <a:cs typeface="Calibri"/>
                <a:sym typeface="Calibri"/>
              </a:rPr>
              <a:t>INTEGRANTES DEL PROYECTO</a:t>
            </a:r>
            <a:endParaRPr sz="1800">
              <a:solidFill>
                <a:schemeClr val="lt1"/>
              </a:solidFill>
              <a:latin typeface="Calibri"/>
              <a:ea typeface="Calibri"/>
              <a:cs typeface="Calibri"/>
              <a:sym typeface="Calibri"/>
            </a:endParaRPr>
          </a:p>
        </p:txBody>
      </p:sp>
      <p:cxnSp>
        <p:nvCxnSpPr>
          <p:cNvPr id="94" name="Google Shape;94;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grpSp>
        <p:nvGrpSpPr>
          <p:cNvPr id="95" name="Google Shape;95;p2"/>
          <p:cNvGrpSpPr/>
          <p:nvPr/>
        </p:nvGrpSpPr>
        <p:grpSpPr>
          <a:xfrm>
            <a:off x="4143325" y="1677375"/>
            <a:ext cx="7633553" cy="4769133"/>
            <a:chOff x="0" y="0"/>
            <a:chExt cx="7633553" cy="4350605"/>
          </a:xfrm>
        </p:grpSpPr>
        <p:sp>
          <p:nvSpPr>
            <p:cNvPr id="96" name="Google Shape;96;p2"/>
            <p:cNvSpPr/>
            <p:nvPr/>
          </p:nvSpPr>
          <p:spPr>
            <a:xfrm>
              <a:off x="0" y="0"/>
              <a:ext cx="7633500" cy="1359600"/>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txBox="1"/>
            <p:nvPr/>
          </p:nvSpPr>
          <p:spPr>
            <a:xfrm>
              <a:off x="1662653" y="0"/>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s-CL" sz="2600" u="none" cap="none" strike="noStrike">
                  <a:solidFill>
                    <a:schemeClr val="lt1"/>
                  </a:solidFill>
                  <a:latin typeface="Calibri"/>
                  <a:ea typeface="Calibri"/>
                  <a:cs typeface="Calibri"/>
                  <a:sym typeface="Calibri"/>
                </a:rPr>
                <a:t>Ignacio Toledo Torres</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A</a:t>
              </a:r>
              <a:r>
                <a:rPr lang="es-CL" sz="2000">
                  <a:solidFill>
                    <a:schemeClr val="lt1"/>
                  </a:solidFill>
                  <a:latin typeface="Calibri"/>
                  <a:ea typeface="Calibri"/>
                  <a:cs typeface="Calibri"/>
                  <a:sym typeface="Calibri"/>
                </a:rPr>
                <a:t>nalista programador </a:t>
              </a:r>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Desarrollo del servidor </a:t>
              </a:r>
              <a:endParaRPr b="0" i="0" sz="2000" u="none" cap="none" strike="noStrike">
                <a:solidFill>
                  <a:schemeClr val="lt1"/>
                </a:solidFill>
                <a:latin typeface="Calibri"/>
                <a:ea typeface="Calibri"/>
                <a:cs typeface="Calibri"/>
                <a:sym typeface="Calibri"/>
              </a:endParaRPr>
            </a:p>
          </p:txBody>
        </p:sp>
        <p:sp>
          <p:nvSpPr>
            <p:cNvPr id="98" name="Google Shape;98;p2"/>
            <p:cNvSpPr/>
            <p:nvPr/>
          </p:nvSpPr>
          <p:spPr>
            <a:xfrm>
              <a:off x="135954" y="135954"/>
              <a:ext cx="1526700" cy="1087500"/>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0" y="1495502"/>
              <a:ext cx="7633500" cy="1359600"/>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txBox="1"/>
            <p:nvPr/>
          </p:nvSpPr>
          <p:spPr>
            <a:xfrm>
              <a:off x="1662653" y="1495502"/>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s-CL" sz="2600" u="none" cap="none" strike="noStrike">
                  <a:solidFill>
                    <a:schemeClr val="lt1"/>
                  </a:solidFill>
                  <a:latin typeface="Calibri"/>
                  <a:ea typeface="Calibri"/>
                  <a:cs typeface="Calibri"/>
                  <a:sym typeface="Calibri"/>
                </a:rPr>
                <a:t>Isaac Bravo Melo</a:t>
              </a:r>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Analista programador </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D</a:t>
              </a:r>
              <a:r>
                <a:rPr lang="es-CL" sz="2000">
                  <a:solidFill>
                    <a:schemeClr val="lt1"/>
                  </a:solidFill>
                  <a:latin typeface="Calibri"/>
                  <a:ea typeface="Calibri"/>
                  <a:cs typeface="Calibri"/>
                  <a:sym typeface="Calibri"/>
                </a:rPr>
                <a:t>esarrollo</a:t>
              </a:r>
              <a:r>
                <a:rPr lang="es-CL" sz="2000">
                  <a:solidFill>
                    <a:schemeClr val="lt1"/>
                  </a:solidFill>
                  <a:latin typeface="Calibri"/>
                  <a:ea typeface="Calibri"/>
                  <a:cs typeface="Calibri"/>
                  <a:sym typeface="Calibri"/>
                </a:rPr>
                <a:t> de </a:t>
              </a:r>
              <a:r>
                <a:rPr lang="es-CL" sz="2000">
                  <a:solidFill>
                    <a:schemeClr val="lt1"/>
                  </a:solidFill>
                  <a:latin typeface="Calibri"/>
                  <a:ea typeface="Calibri"/>
                  <a:cs typeface="Calibri"/>
                  <a:sym typeface="Calibri"/>
                </a:rPr>
                <a:t>f</a:t>
              </a:r>
              <a:r>
                <a:rPr lang="es-CL" sz="2000">
                  <a:solidFill>
                    <a:schemeClr val="lt1"/>
                  </a:solidFill>
                  <a:latin typeface="Calibri"/>
                  <a:ea typeface="Calibri"/>
                  <a:cs typeface="Calibri"/>
                  <a:sym typeface="Calibri"/>
                </a:rPr>
                <a:t>rontend </a:t>
              </a:r>
              <a:endParaRPr b="0" i="0" sz="2000" u="none" cap="none" strike="noStrike">
                <a:solidFill>
                  <a:schemeClr val="lt1"/>
                </a:solidFill>
                <a:latin typeface="Calibri"/>
                <a:ea typeface="Calibri"/>
                <a:cs typeface="Calibri"/>
                <a:sym typeface="Calibri"/>
              </a:endParaRPr>
            </a:p>
          </p:txBody>
        </p:sp>
        <p:sp>
          <p:nvSpPr>
            <p:cNvPr id="101" name="Google Shape;101;p2"/>
            <p:cNvSpPr/>
            <p:nvPr/>
          </p:nvSpPr>
          <p:spPr>
            <a:xfrm>
              <a:off x="0" y="2991005"/>
              <a:ext cx="7633500" cy="1359600"/>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txBox="1"/>
            <p:nvPr/>
          </p:nvSpPr>
          <p:spPr>
            <a:xfrm>
              <a:off x="1662653" y="2991005"/>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s-CL" sz="2600" u="none" cap="none" strike="noStrike">
                  <a:solidFill>
                    <a:schemeClr val="lt1"/>
                  </a:solidFill>
                  <a:latin typeface="Calibri"/>
                  <a:ea typeface="Calibri"/>
                  <a:cs typeface="Calibri"/>
                  <a:sym typeface="Calibri"/>
                </a:rPr>
                <a:t>José Herrera Camus</a:t>
              </a:r>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A</a:t>
              </a:r>
              <a:r>
                <a:rPr lang="es-CL" sz="2000">
                  <a:solidFill>
                    <a:schemeClr val="lt1"/>
                  </a:solidFill>
                  <a:latin typeface="Calibri"/>
                  <a:ea typeface="Calibri"/>
                  <a:cs typeface="Calibri"/>
                  <a:sym typeface="Calibri"/>
                </a:rPr>
                <a:t>nalista programador</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Creación de documentación</a:t>
              </a:r>
              <a:endParaRPr sz="2000">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Diseñador frontend</a:t>
              </a:r>
              <a:endParaRPr sz="2000">
                <a:solidFill>
                  <a:schemeClr val="lt1"/>
                </a:solidFill>
                <a:latin typeface="Calibri"/>
                <a:ea typeface="Calibri"/>
                <a:cs typeface="Calibri"/>
                <a:sym typeface="Calibri"/>
              </a:endParaRPr>
            </a:p>
          </p:txBody>
        </p:sp>
        <p:sp>
          <p:nvSpPr>
            <p:cNvPr id="103" name="Google Shape;103;p2"/>
            <p:cNvSpPr/>
            <p:nvPr/>
          </p:nvSpPr>
          <p:spPr>
            <a:xfrm>
              <a:off x="135954" y="3126960"/>
              <a:ext cx="1526700" cy="1087500"/>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35954" y="1631457"/>
              <a:ext cx="1526700" cy="1087500"/>
            </a:xfrm>
            <a:prstGeom prst="roundRect">
              <a:avLst>
                <a:gd fmla="val 10000" name="adj"/>
              </a:avLst>
            </a:prstGeom>
            <a:solidFill>
              <a:srgbClr val="C3D4EB"/>
            </a:soli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EscuelaIT Duoc UC - Escuela de Informática y Telecomunicaciones Duoc UC - Duoc  UC | LinkedIn" id="109" name="Google Shape;109;p4"/>
          <p:cNvPicPr preferRelativeResize="0"/>
          <p:nvPr/>
        </p:nvPicPr>
        <p:blipFill rotWithShape="1">
          <a:blip r:embed="rId4">
            <a:alphaModFix/>
          </a:blip>
          <a:srcRect b="0" l="0" r="0" t="0"/>
          <a:stretch/>
        </p:blipFill>
        <p:spPr>
          <a:xfrm>
            <a:off x="8772152" y="207550"/>
            <a:ext cx="3141406" cy="785352"/>
          </a:xfrm>
          <a:prstGeom prst="rect">
            <a:avLst/>
          </a:prstGeom>
          <a:noFill/>
          <a:ln>
            <a:noFill/>
          </a:ln>
        </p:spPr>
      </p:pic>
      <p:sp>
        <p:nvSpPr>
          <p:cNvPr id="110" name="Google Shape;110;p4"/>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D5DCE4"/>
                </a:solidFill>
                <a:latin typeface="Calibri"/>
                <a:ea typeface="Calibri"/>
                <a:cs typeface="Calibri"/>
                <a:sym typeface="Calibri"/>
              </a:rPr>
              <a:t>PROYECTO </a:t>
            </a:r>
            <a:r>
              <a:rPr lang="es-CL" sz="1800">
                <a:solidFill>
                  <a:srgbClr val="757070"/>
                </a:solidFill>
                <a:latin typeface="Calibri"/>
                <a:ea typeface="Calibri"/>
                <a:cs typeface="Calibri"/>
                <a:sym typeface="Calibri"/>
              </a:rPr>
              <a:t>“</a:t>
            </a:r>
            <a:r>
              <a:rPr lang="es-CL" sz="1800">
                <a:solidFill>
                  <a:srgbClr val="BFBFBF"/>
                </a:solidFill>
                <a:latin typeface="Calibri"/>
                <a:ea typeface="Calibri"/>
                <a:cs typeface="Calibri"/>
                <a:sym typeface="Calibri"/>
              </a:rPr>
              <a:t>Software de Administración de Taller Automotriz</a:t>
            </a:r>
            <a:r>
              <a:rPr lang="es-CL" sz="1800">
                <a:solidFill>
                  <a:srgbClr val="757070"/>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Font typeface="Arial"/>
              <a:buNone/>
            </a:pPr>
            <a:r>
              <a:t/>
            </a:r>
            <a:endParaRPr sz="1800">
              <a:solidFill>
                <a:srgbClr val="757070"/>
              </a:solidFill>
              <a:latin typeface="Calibri"/>
              <a:ea typeface="Calibri"/>
              <a:cs typeface="Calibri"/>
              <a:sym typeface="Calibri"/>
            </a:endParaRPr>
          </a:p>
        </p:txBody>
      </p:sp>
      <p:sp>
        <p:nvSpPr>
          <p:cNvPr id="111" name="Google Shape;111;p4"/>
          <p:cNvSpPr txBox="1"/>
          <p:nvPr/>
        </p:nvSpPr>
        <p:spPr>
          <a:xfrm>
            <a:off x="0" y="1130849"/>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1"/>
                </a:solidFill>
                <a:latin typeface="Calibri"/>
                <a:ea typeface="Calibri"/>
                <a:cs typeface="Calibri"/>
                <a:sym typeface="Calibri"/>
              </a:rPr>
              <a:t>DESCRIPCIÓN DEL PROYECTO</a:t>
            </a:r>
            <a:endParaRPr sz="1800">
              <a:solidFill>
                <a:schemeClr val="lt1"/>
              </a:solidFill>
              <a:latin typeface="Calibri"/>
              <a:ea typeface="Calibri"/>
              <a:cs typeface="Calibri"/>
              <a:sym typeface="Calibri"/>
            </a:endParaRPr>
          </a:p>
        </p:txBody>
      </p:sp>
      <p:cxnSp>
        <p:nvCxnSpPr>
          <p:cNvPr id="112" name="Google Shape;112;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13" name="Google Shape;113;p4"/>
          <p:cNvSpPr/>
          <p:nvPr/>
        </p:nvSpPr>
        <p:spPr>
          <a:xfrm>
            <a:off x="714909" y="2150169"/>
            <a:ext cx="4348800" cy="4092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Problema o dolor</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rPr lang="es-CL" sz="1800">
                <a:solidFill>
                  <a:schemeClr val="dk1"/>
                </a:solidFill>
                <a:latin typeface="Calibri"/>
                <a:ea typeface="Calibri"/>
                <a:cs typeface="Calibri"/>
                <a:sym typeface="Calibri"/>
              </a:rPr>
              <a:t>El taller </a:t>
            </a:r>
            <a:r>
              <a:rPr lang="es-CL" sz="1800">
                <a:solidFill>
                  <a:schemeClr val="dk1"/>
                </a:solidFill>
                <a:latin typeface="Calibri"/>
                <a:ea typeface="Calibri"/>
                <a:cs typeface="Calibri"/>
                <a:sym typeface="Calibri"/>
              </a:rPr>
              <a:t>JuanFix</a:t>
            </a:r>
            <a:r>
              <a:rPr lang="es-CL" sz="1800">
                <a:solidFill>
                  <a:schemeClr val="dk1"/>
                </a:solidFill>
                <a:latin typeface="Calibri"/>
                <a:ea typeface="Calibri"/>
                <a:cs typeface="Calibri"/>
                <a:sym typeface="Calibri"/>
              </a:rPr>
              <a:t> presenta dificultades para llevar los registros de las cotizaciones y mantención de los vehículos de sus clientes, provocando un trabajo menos eficiente, clientes insatisfechos, desinformación de los estados de los vehículos al momento de recibir un servicio por parte de los clientes y una sobrecarga laboral.</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p:txBody>
      </p:sp>
      <p:sp>
        <p:nvSpPr>
          <p:cNvPr id="114" name="Google Shape;114;p4"/>
          <p:cNvSpPr/>
          <p:nvPr/>
        </p:nvSpPr>
        <p:spPr>
          <a:xfrm>
            <a:off x="6816285" y="2150001"/>
            <a:ext cx="4348800" cy="4092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rPr lang="es-CL" sz="1800">
                <a:solidFill>
                  <a:schemeClr val="dk1"/>
                </a:solidFill>
                <a:latin typeface="Calibri"/>
                <a:ea typeface="Calibri"/>
                <a:cs typeface="Calibri"/>
                <a:sym typeface="Calibri"/>
              </a:rPr>
              <a:t>Crear una aplicación móvil que garantice un </a:t>
            </a:r>
            <a:r>
              <a:rPr lang="es-CL" sz="1800">
                <a:solidFill>
                  <a:schemeClr val="dk1"/>
                </a:solidFill>
                <a:latin typeface="Calibri"/>
                <a:ea typeface="Calibri"/>
                <a:cs typeface="Calibri"/>
                <a:sym typeface="Calibri"/>
              </a:rPr>
              <a:t>óptimo</a:t>
            </a:r>
            <a:r>
              <a:rPr lang="es-CL" sz="1800">
                <a:solidFill>
                  <a:schemeClr val="dk1"/>
                </a:solidFill>
                <a:latin typeface="Calibri"/>
                <a:ea typeface="Calibri"/>
                <a:cs typeface="Calibri"/>
                <a:sym typeface="Calibri"/>
              </a:rPr>
              <a:t> control de las cotizaciones y mantenciones del taller automotriz </a:t>
            </a:r>
            <a:r>
              <a:rPr lang="es-CL" sz="1800">
                <a:solidFill>
                  <a:schemeClr val="dk1"/>
                </a:solidFill>
                <a:latin typeface="Calibri"/>
                <a:ea typeface="Calibri"/>
                <a:cs typeface="Calibri"/>
                <a:sym typeface="Calibri"/>
              </a:rPr>
              <a:t>JuanFix</a:t>
            </a:r>
            <a:r>
              <a:rPr lang="es-CL" sz="1800">
                <a:solidFill>
                  <a:schemeClr val="dk1"/>
                </a:solidFill>
                <a:latin typeface="Calibri"/>
                <a:ea typeface="Calibri"/>
                <a:cs typeface="Calibri"/>
                <a:sym typeface="Calibri"/>
              </a:rPr>
              <a:t>, de manera de que el profesional puede ser capaz de poder destinar su tiempo a poder realizar sus labores, consultando de manera rápida la información y también manteniendo informados a sus clientes.</a:t>
            </a:r>
            <a:endParaRPr sz="1800">
              <a:solidFill>
                <a:schemeClr val="dk1"/>
              </a:solidFill>
              <a:latin typeface="Calibri"/>
              <a:ea typeface="Calibri"/>
              <a:cs typeface="Calibri"/>
              <a:sym typeface="Calibri"/>
            </a:endParaRPr>
          </a:p>
        </p:txBody>
      </p:sp>
      <p:sp>
        <p:nvSpPr>
          <p:cNvPr id="115" name="Google Shape;115;p4"/>
          <p:cNvSpPr/>
          <p:nvPr/>
        </p:nvSpPr>
        <p:spPr>
          <a:xfrm>
            <a:off x="5323978" y="3647658"/>
            <a:ext cx="1140600" cy="757200"/>
          </a:xfrm>
          <a:prstGeom prst="rightArrow">
            <a:avLst>
              <a:gd fmla="val 50000" name="adj1"/>
              <a:gd fmla="val 50000" name="adj2"/>
            </a:avLst>
          </a:prstGeom>
          <a:solidFill>
            <a:srgbClr val="A2C4C9"/>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EscuelaIT Duoc UC - Escuela de Informática y Telecomunicaciones Duoc UC - Duoc  UC | LinkedIn" id="120" name="Google Shape;120;p5"/>
          <p:cNvPicPr preferRelativeResize="0"/>
          <p:nvPr/>
        </p:nvPicPr>
        <p:blipFill rotWithShape="1">
          <a:blip r:embed="rId4">
            <a:alphaModFix/>
          </a:blip>
          <a:srcRect b="0" l="0" r="0" t="0"/>
          <a:stretch/>
        </p:blipFill>
        <p:spPr>
          <a:xfrm>
            <a:off x="8772152" y="207550"/>
            <a:ext cx="3141406" cy="785352"/>
          </a:xfrm>
          <a:prstGeom prst="rect">
            <a:avLst/>
          </a:prstGeom>
          <a:noFill/>
          <a:ln>
            <a:noFill/>
          </a:ln>
        </p:spPr>
      </p:pic>
      <p:sp>
        <p:nvSpPr>
          <p:cNvPr id="121" name="Google Shape;121;p5"/>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D5DCE4"/>
                </a:solidFill>
                <a:latin typeface="Calibri"/>
                <a:ea typeface="Calibri"/>
                <a:cs typeface="Calibri"/>
                <a:sym typeface="Calibri"/>
              </a:rPr>
              <a:t>PROYECTO </a:t>
            </a:r>
            <a:r>
              <a:rPr lang="es-CL" sz="1800">
                <a:solidFill>
                  <a:srgbClr val="757070"/>
                </a:solidFill>
                <a:latin typeface="Calibri"/>
                <a:ea typeface="Calibri"/>
                <a:cs typeface="Calibri"/>
                <a:sym typeface="Calibri"/>
              </a:rPr>
              <a:t>“</a:t>
            </a:r>
            <a:r>
              <a:rPr lang="es-CL" sz="1800">
                <a:solidFill>
                  <a:srgbClr val="BFBFBF"/>
                </a:solidFill>
                <a:latin typeface="Calibri"/>
                <a:ea typeface="Calibri"/>
                <a:cs typeface="Calibri"/>
                <a:sym typeface="Calibri"/>
              </a:rPr>
              <a:t>Software de Administración de Taller Automotriz</a:t>
            </a:r>
            <a:r>
              <a:rPr lang="es-CL" sz="1800">
                <a:solidFill>
                  <a:srgbClr val="757070"/>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Font typeface="Arial"/>
              <a:buNone/>
            </a:pPr>
            <a:r>
              <a:t/>
            </a:r>
            <a:endParaRPr sz="1800">
              <a:solidFill>
                <a:srgbClr val="757070"/>
              </a:solidFill>
              <a:latin typeface="Calibri"/>
              <a:ea typeface="Calibri"/>
              <a:cs typeface="Calibri"/>
              <a:sym typeface="Calibri"/>
            </a:endParaRPr>
          </a:p>
        </p:txBody>
      </p:sp>
      <p:sp>
        <p:nvSpPr>
          <p:cNvPr id="122" name="Google Shape;122;p5"/>
          <p:cNvSpPr txBox="1"/>
          <p:nvPr/>
        </p:nvSpPr>
        <p:spPr>
          <a:xfrm>
            <a:off x="0" y="1384304"/>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1"/>
                </a:solidFill>
                <a:latin typeface="Calibri"/>
                <a:ea typeface="Calibri"/>
                <a:cs typeface="Calibri"/>
                <a:sym typeface="Calibri"/>
              </a:rPr>
              <a:t>Objetivo General</a:t>
            </a:r>
            <a:endParaRPr sz="1800">
              <a:solidFill>
                <a:schemeClr val="lt1"/>
              </a:solidFill>
              <a:latin typeface="Calibri"/>
              <a:ea typeface="Calibri"/>
              <a:cs typeface="Calibri"/>
              <a:sym typeface="Calibri"/>
            </a:endParaRPr>
          </a:p>
        </p:txBody>
      </p:sp>
      <p:cxnSp>
        <p:nvCxnSpPr>
          <p:cNvPr id="123" name="Google Shape;123;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24" name="Google Shape;124;p5"/>
          <p:cNvSpPr txBox="1"/>
          <p:nvPr/>
        </p:nvSpPr>
        <p:spPr>
          <a:xfrm>
            <a:off x="-24" y="4038146"/>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1"/>
                </a:solidFill>
                <a:latin typeface="Calibri"/>
                <a:ea typeface="Calibri"/>
                <a:cs typeface="Calibri"/>
                <a:sym typeface="Calibri"/>
              </a:rPr>
              <a:t>Objetivos Específicos</a:t>
            </a:r>
            <a:endParaRPr sz="1800">
              <a:solidFill>
                <a:schemeClr val="lt1"/>
              </a:solidFill>
              <a:latin typeface="Calibri"/>
              <a:ea typeface="Calibri"/>
              <a:cs typeface="Calibri"/>
              <a:sym typeface="Calibri"/>
            </a:endParaRPr>
          </a:p>
        </p:txBody>
      </p:sp>
      <p:sp>
        <p:nvSpPr>
          <p:cNvPr id="125" name="Google Shape;125;p5"/>
          <p:cNvSpPr/>
          <p:nvPr/>
        </p:nvSpPr>
        <p:spPr>
          <a:xfrm>
            <a:off x="614515" y="2040571"/>
            <a:ext cx="10962967" cy="1575221"/>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s-CL" sz="1800">
                <a:solidFill>
                  <a:schemeClr val="dk1"/>
                </a:solidFill>
              </a:rPr>
              <a:t>Diseñar e implementar una aplicación móvil para el taller automotriz </a:t>
            </a:r>
            <a:r>
              <a:rPr lang="es-CL" sz="1800">
                <a:solidFill>
                  <a:schemeClr val="dk1"/>
                </a:solidFill>
              </a:rPr>
              <a:t>JuanFix</a:t>
            </a:r>
            <a:r>
              <a:rPr lang="es-CL" sz="1800">
                <a:solidFill>
                  <a:schemeClr val="dk1"/>
                </a:solidFill>
              </a:rPr>
              <a:t> que optimice los procesos de cotización, mantenimiento y reparación, facilite el acceso a información clave, y promueva la transparencia de la </a:t>
            </a:r>
            <a:r>
              <a:rPr lang="es-CL" sz="1800">
                <a:solidFill>
                  <a:schemeClr val="dk1"/>
                </a:solidFill>
              </a:rPr>
              <a:t>información</a:t>
            </a:r>
            <a:r>
              <a:rPr lang="es-CL" sz="1800">
                <a:solidFill>
                  <a:schemeClr val="dk1"/>
                </a:solidFill>
              </a:rPr>
              <a:t> con los clientes, con el objetivo de mejorar la eficiencia operativa del taller y fortalecer la </a:t>
            </a:r>
            <a:r>
              <a:rPr lang="es-CL" sz="1800">
                <a:solidFill>
                  <a:schemeClr val="dk1"/>
                </a:solidFill>
              </a:rPr>
              <a:t>retención</a:t>
            </a:r>
            <a:r>
              <a:rPr lang="es-CL" sz="1800">
                <a:solidFill>
                  <a:schemeClr val="dk1"/>
                </a:solidFill>
              </a:rPr>
              <a:t> de clientes.</a:t>
            </a:r>
            <a:endParaRPr/>
          </a:p>
        </p:txBody>
      </p:sp>
      <p:sp>
        <p:nvSpPr>
          <p:cNvPr id="126" name="Google Shape;126;p5"/>
          <p:cNvSpPr/>
          <p:nvPr/>
        </p:nvSpPr>
        <p:spPr>
          <a:xfrm>
            <a:off x="614514" y="4732407"/>
            <a:ext cx="10962900" cy="15753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342900" lvl="0" marL="457200" rtl="0" algn="l">
              <a:spcBef>
                <a:spcPts val="0"/>
              </a:spcBef>
              <a:spcAft>
                <a:spcPts val="0"/>
              </a:spcAft>
              <a:buClr>
                <a:schemeClr val="dk1"/>
              </a:buClr>
              <a:buSzPts val="1800"/>
              <a:buAutoNum type="arabicParenR"/>
            </a:pPr>
            <a:r>
              <a:rPr lang="es-CL" sz="1800">
                <a:solidFill>
                  <a:schemeClr val="dk1"/>
                </a:solidFill>
              </a:rPr>
              <a:t>Identificar servicios de alta demanda.</a:t>
            </a:r>
            <a:endParaRPr sz="1800">
              <a:solidFill>
                <a:schemeClr val="dk1"/>
              </a:solidFill>
            </a:endParaRPr>
          </a:p>
          <a:p>
            <a:pPr indent="-342900" lvl="0" marL="457200" rtl="0" algn="l">
              <a:spcBef>
                <a:spcPts val="0"/>
              </a:spcBef>
              <a:spcAft>
                <a:spcPts val="0"/>
              </a:spcAft>
              <a:buClr>
                <a:schemeClr val="dk1"/>
              </a:buClr>
              <a:buSzPts val="1800"/>
              <a:buAutoNum type="arabicParenR"/>
            </a:pPr>
            <a:r>
              <a:rPr lang="es-CL" sz="1800">
                <a:solidFill>
                  <a:schemeClr val="dk1"/>
                </a:solidFill>
              </a:rPr>
              <a:t>Organizar los procesos de cotizaciones y mantenciones </a:t>
            </a:r>
            <a:endParaRPr sz="1800">
              <a:solidFill>
                <a:schemeClr val="dk1"/>
              </a:solidFill>
            </a:endParaRPr>
          </a:p>
          <a:p>
            <a:pPr indent="-342900" lvl="0" marL="457200" rtl="0" algn="l">
              <a:spcBef>
                <a:spcPts val="0"/>
              </a:spcBef>
              <a:spcAft>
                <a:spcPts val="0"/>
              </a:spcAft>
              <a:buClr>
                <a:schemeClr val="dk1"/>
              </a:buClr>
              <a:buSzPts val="1800"/>
              <a:buAutoNum type="arabicParenR"/>
            </a:pPr>
            <a:r>
              <a:rPr lang="es-CL" sz="1800">
                <a:solidFill>
                  <a:schemeClr val="dk1"/>
                </a:solidFill>
              </a:rPr>
              <a:t>Facilitar la </a:t>
            </a:r>
            <a:r>
              <a:rPr lang="es-CL" sz="1800">
                <a:solidFill>
                  <a:schemeClr val="dk1"/>
                </a:solidFill>
              </a:rPr>
              <a:t>información</a:t>
            </a:r>
            <a:r>
              <a:rPr lang="es-CL" sz="1800">
                <a:solidFill>
                  <a:schemeClr val="dk1"/>
                </a:solidFill>
              </a:rPr>
              <a:t> clave a los empleados y clientes</a:t>
            </a:r>
            <a:r>
              <a:rPr lang="es-CL"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342900" lvl="0" marL="457200" rtl="0" algn="just">
              <a:spcBef>
                <a:spcPts val="0"/>
              </a:spcBef>
              <a:spcAft>
                <a:spcPts val="300"/>
              </a:spcAft>
              <a:buClr>
                <a:schemeClr val="dk1"/>
              </a:buClr>
              <a:buSzPts val="1800"/>
              <a:buAutoNum type="arabicParenR"/>
            </a:pPr>
            <a:r>
              <a:rPr lang="es-CL" sz="1800">
                <a:solidFill>
                  <a:schemeClr val="dk1"/>
                </a:solidFill>
              </a:rPr>
              <a:t>Aumentar la </a:t>
            </a:r>
            <a:r>
              <a:rPr lang="es-CL" sz="1800">
                <a:solidFill>
                  <a:schemeClr val="dk1"/>
                </a:solidFill>
              </a:rPr>
              <a:t>retención</a:t>
            </a:r>
            <a:r>
              <a:rPr lang="es-CL" sz="1800">
                <a:solidFill>
                  <a:schemeClr val="dk1"/>
                </a:solidFill>
              </a:rPr>
              <a:t> del Cliente. </a:t>
            </a:r>
            <a:endParaRPr sz="1800">
              <a:solidFill>
                <a:schemeClr val="dk1"/>
              </a:solidFill>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EscuelaIT Duoc UC - Escuela de Informática y Telecomunicaciones Duoc UC - Duoc  UC | LinkedIn" id="131" name="Google Shape;131;p6"/>
          <p:cNvPicPr preferRelativeResize="0"/>
          <p:nvPr/>
        </p:nvPicPr>
        <p:blipFill rotWithShape="1">
          <a:blip r:embed="rId4">
            <a:alphaModFix/>
          </a:blip>
          <a:srcRect b="0" l="0" r="0" t="0"/>
          <a:stretch/>
        </p:blipFill>
        <p:spPr>
          <a:xfrm>
            <a:off x="8772152" y="207550"/>
            <a:ext cx="3141406" cy="785352"/>
          </a:xfrm>
          <a:prstGeom prst="rect">
            <a:avLst/>
          </a:prstGeom>
          <a:noFill/>
          <a:ln>
            <a:noFill/>
          </a:ln>
        </p:spPr>
      </p:pic>
      <p:sp>
        <p:nvSpPr>
          <p:cNvPr id="132" name="Google Shape;132;p6"/>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D5DCE4"/>
                </a:solidFill>
                <a:latin typeface="Calibri"/>
                <a:ea typeface="Calibri"/>
                <a:cs typeface="Calibri"/>
                <a:sym typeface="Calibri"/>
              </a:rPr>
              <a:t>PROYECTO </a:t>
            </a:r>
            <a:r>
              <a:rPr lang="es-CL" sz="1800">
                <a:solidFill>
                  <a:srgbClr val="757070"/>
                </a:solidFill>
                <a:latin typeface="Calibri"/>
                <a:ea typeface="Calibri"/>
                <a:cs typeface="Calibri"/>
                <a:sym typeface="Calibri"/>
              </a:rPr>
              <a:t>“</a:t>
            </a:r>
            <a:r>
              <a:rPr lang="es-CL" sz="1800">
                <a:solidFill>
                  <a:srgbClr val="BFBFBF"/>
                </a:solidFill>
                <a:latin typeface="Calibri"/>
                <a:ea typeface="Calibri"/>
                <a:cs typeface="Calibri"/>
                <a:sym typeface="Calibri"/>
              </a:rPr>
              <a:t>Software de Administración de Taller Automotriz</a:t>
            </a:r>
            <a:r>
              <a:rPr lang="es-CL" sz="1800">
                <a:solidFill>
                  <a:srgbClr val="757070"/>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Font typeface="Arial"/>
              <a:buNone/>
            </a:pPr>
            <a:r>
              <a:t/>
            </a:r>
            <a:endParaRPr sz="1800">
              <a:solidFill>
                <a:srgbClr val="757070"/>
              </a:solidFill>
              <a:latin typeface="Calibri"/>
              <a:ea typeface="Calibri"/>
              <a:cs typeface="Calibri"/>
              <a:sym typeface="Calibri"/>
            </a:endParaRPr>
          </a:p>
        </p:txBody>
      </p:sp>
      <p:sp>
        <p:nvSpPr>
          <p:cNvPr id="133" name="Google Shape;133;p6"/>
          <p:cNvSpPr txBox="1"/>
          <p:nvPr/>
        </p:nvSpPr>
        <p:spPr>
          <a:xfrm>
            <a:off x="0" y="14326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1"/>
                </a:solidFill>
                <a:latin typeface="Calibri"/>
                <a:ea typeface="Calibri"/>
                <a:cs typeface="Calibri"/>
                <a:sym typeface="Calibri"/>
              </a:rPr>
              <a:t>Alcances y limitaciones del proyecto</a:t>
            </a:r>
            <a:endParaRPr>
              <a:solidFill>
                <a:schemeClr val="lt1"/>
              </a:solidFill>
            </a:endParaRPr>
          </a:p>
        </p:txBody>
      </p:sp>
      <p:cxnSp>
        <p:nvCxnSpPr>
          <p:cNvPr id="134" name="Google Shape;134;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35" name="Google Shape;135;p6"/>
          <p:cNvSpPr/>
          <p:nvPr/>
        </p:nvSpPr>
        <p:spPr>
          <a:xfrm>
            <a:off x="6607297" y="2397343"/>
            <a:ext cx="4348800" cy="4092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Limitaciones</a:t>
            </a:r>
            <a:endParaRPr sz="2800" u="sng">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800" u="sng">
              <a:solidFill>
                <a:schemeClr val="dk1"/>
              </a:solidFill>
              <a:latin typeface="Calibri"/>
              <a:ea typeface="Calibri"/>
              <a:cs typeface="Calibri"/>
              <a:sym typeface="Calibri"/>
            </a:endParaRPr>
          </a:p>
          <a:p>
            <a:pPr indent="0" lvl="0" marL="0" marR="0" rtl="0" algn="just">
              <a:spcBef>
                <a:spcPts val="0"/>
              </a:spcBef>
              <a:spcAft>
                <a:spcPts val="0"/>
              </a:spcAft>
              <a:buNone/>
            </a:pPr>
            <a:r>
              <a:rPr lang="es-CL" sz="1800">
                <a:solidFill>
                  <a:schemeClr val="dk1"/>
                </a:solidFill>
                <a:latin typeface="Calibri"/>
                <a:ea typeface="Calibri"/>
                <a:cs typeface="Calibri"/>
                <a:sym typeface="Calibri"/>
              </a:rPr>
              <a:t>Nuestro proyecto no </a:t>
            </a:r>
            <a:r>
              <a:rPr lang="es-CL" sz="1800">
                <a:solidFill>
                  <a:schemeClr val="dk1"/>
                </a:solidFill>
                <a:latin typeface="Calibri"/>
                <a:ea typeface="Calibri"/>
                <a:cs typeface="Calibri"/>
                <a:sym typeface="Calibri"/>
              </a:rPr>
              <a:t>contará</a:t>
            </a:r>
            <a:r>
              <a:rPr lang="es-CL" sz="1800">
                <a:solidFill>
                  <a:schemeClr val="dk1"/>
                </a:solidFill>
                <a:latin typeface="Calibri"/>
                <a:ea typeface="Calibri"/>
                <a:cs typeface="Calibri"/>
                <a:sym typeface="Calibri"/>
              </a:rPr>
              <a:t> con funcionalidades relacionadas con </a:t>
            </a:r>
            <a:r>
              <a:rPr lang="es-CL" sz="1800">
                <a:solidFill>
                  <a:schemeClr val="dk1"/>
                </a:solidFill>
                <a:latin typeface="Calibri"/>
                <a:ea typeface="Calibri"/>
                <a:cs typeface="Calibri"/>
                <a:sym typeface="Calibri"/>
              </a:rPr>
              <a:t>áreas</a:t>
            </a:r>
            <a:r>
              <a:rPr lang="es-CL" sz="1800">
                <a:solidFill>
                  <a:schemeClr val="dk1"/>
                </a:solidFill>
                <a:latin typeface="Calibri"/>
                <a:ea typeface="Calibri"/>
                <a:cs typeface="Calibri"/>
                <a:sym typeface="Calibri"/>
              </a:rPr>
              <a:t> como por ejemplo: contabilidad, RR.HH ni de </a:t>
            </a:r>
            <a:r>
              <a:rPr lang="es-CL" sz="1800">
                <a:solidFill>
                  <a:schemeClr val="dk1"/>
                </a:solidFill>
                <a:latin typeface="Calibri"/>
                <a:ea typeface="Calibri"/>
                <a:cs typeface="Calibri"/>
                <a:sym typeface="Calibri"/>
              </a:rPr>
              <a:t>gestión</a:t>
            </a:r>
            <a:r>
              <a:rPr lang="es-CL" sz="1800">
                <a:solidFill>
                  <a:schemeClr val="dk1"/>
                </a:solidFill>
                <a:latin typeface="Calibri"/>
                <a:ea typeface="Calibri"/>
                <a:cs typeface="Calibri"/>
                <a:sym typeface="Calibri"/>
              </a:rPr>
              <a:t> de inventarios.</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s-CL" sz="1800">
                <a:solidFill>
                  <a:schemeClr val="dk1"/>
                </a:solidFill>
                <a:latin typeface="Calibri"/>
                <a:ea typeface="Calibri"/>
                <a:cs typeface="Calibri"/>
                <a:sym typeface="Calibri"/>
                <a:extLst>
                  <a:ext uri="http://customooxmlschemas.google.com/">
                    <go:slidesCustomData xmlns:go="http://customooxmlschemas.google.com/" textRoundtripDataId="0"/>
                  </a:ext>
                </a:extLst>
              </a:rPr>
              <a:t>Tampoco contará con la posibilidad de cambiar a otro idioma y solamente se podrá utilizar el tema oscuro como fondo predeterminado.</a:t>
            </a:r>
            <a:endParaRPr sz="1800">
              <a:solidFill>
                <a:schemeClr val="dk1"/>
              </a:solidFill>
              <a:latin typeface="Calibri"/>
              <a:ea typeface="Calibri"/>
              <a:cs typeface="Calibri"/>
              <a:sym typeface="Calibri"/>
            </a:endParaRPr>
          </a:p>
        </p:txBody>
      </p:sp>
      <p:sp>
        <p:nvSpPr>
          <p:cNvPr id="136" name="Google Shape;136;p6"/>
          <p:cNvSpPr/>
          <p:nvPr/>
        </p:nvSpPr>
        <p:spPr>
          <a:xfrm>
            <a:off x="590034" y="2397344"/>
            <a:ext cx="4348800" cy="4092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Alcances</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CL" sz="1800">
                <a:solidFill>
                  <a:schemeClr val="dk1"/>
                </a:solidFill>
                <a:latin typeface="Calibri"/>
                <a:ea typeface="Calibri"/>
                <a:cs typeface="Calibri"/>
                <a:sym typeface="Calibri"/>
              </a:rPr>
              <a:t>El proyecto incluirá la identificación de las necesidades de nuestro stakeholder, la definición de los requisitos del software, el diseño de la interfaz de usuario, la programación de las funciones necesarias. Este enfoque integral asegura que la aplicación cumpla con las expectativas de los usuarios y funcione de manera eficiente.</a:t>
            </a:r>
            <a:endParaRPr sz="18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marR="0" rtl="0" algn="ctr">
              <a:spcBef>
                <a:spcPts val="12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descr="EscuelaIT Duoc UC - Escuela de Informática y Telecomunicaciones Duoc UC - Duoc  UC | LinkedIn" id="141" name="Google Shape;141;p7"/>
          <p:cNvPicPr preferRelativeResize="0"/>
          <p:nvPr/>
        </p:nvPicPr>
        <p:blipFill rotWithShape="1">
          <a:blip r:embed="rId4">
            <a:alphaModFix/>
          </a:blip>
          <a:srcRect b="0" l="0" r="0" t="0"/>
          <a:stretch/>
        </p:blipFill>
        <p:spPr>
          <a:xfrm>
            <a:off x="8772152" y="207550"/>
            <a:ext cx="3141406" cy="785352"/>
          </a:xfrm>
          <a:prstGeom prst="rect">
            <a:avLst/>
          </a:prstGeom>
          <a:noFill/>
          <a:ln>
            <a:noFill/>
          </a:ln>
        </p:spPr>
      </p:pic>
      <p:sp>
        <p:nvSpPr>
          <p:cNvPr id="142" name="Google Shape;142;p7"/>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D5DCE4"/>
                </a:solidFill>
                <a:latin typeface="Calibri"/>
                <a:ea typeface="Calibri"/>
                <a:cs typeface="Calibri"/>
                <a:sym typeface="Calibri"/>
              </a:rPr>
              <a:t>PROYECTO </a:t>
            </a:r>
            <a:r>
              <a:rPr lang="es-CL" sz="1800">
                <a:solidFill>
                  <a:srgbClr val="757070"/>
                </a:solidFill>
                <a:latin typeface="Calibri"/>
                <a:ea typeface="Calibri"/>
                <a:cs typeface="Calibri"/>
                <a:sym typeface="Calibri"/>
              </a:rPr>
              <a:t>“</a:t>
            </a:r>
            <a:r>
              <a:rPr lang="es-CL" sz="1800">
                <a:solidFill>
                  <a:srgbClr val="BFBFBF"/>
                </a:solidFill>
                <a:latin typeface="Calibri"/>
                <a:ea typeface="Calibri"/>
                <a:cs typeface="Calibri"/>
                <a:sym typeface="Calibri"/>
              </a:rPr>
              <a:t>Software de Administración de Taller Automotriz</a:t>
            </a:r>
            <a:r>
              <a:rPr lang="es-CL" sz="1800">
                <a:solidFill>
                  <a:srgbClr val="757070"/>
                </a:solidFill>
                <a:latin typeface="Calibri"/>
                <a:ea typeface="Calibri"/>
                <a:cs typeface="Calibri"/>
                <a:sym typeface="Calibri"/>
              </a:rPr>
              <a:t>”</a:t>
            </a:r>
            <a:endParaRPr sz="1800">
              <a:solidFill>
                <a:srgbClr val="757070"/>
              </a:solidFill>
              <a:latin typeface="Calibri"/>
              <a:ea typeface="Calibri"/>
              <a:cs typeface="Calibri"/>
              <a:sym typeface="Calibri"/>
            </a:endParaRPr>
          </a:p>
        </p:txBody>
      </p:sp>
      <p:sp>
        <p:nvSpPr>
          <p:cNvPr id="143" name="Google Shape;143;p7"/>
          <p:cNvSpPr txBox="1"/>
          <p:nvPr/>
        </p:nvSpPr>
        <p:spPr>
          <a:xfrm>
            <a:off x="0" y="99290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1"/>
                </a:solidFill>
                <a:latin typeface="Calibri"/>
                <a:ea typeface="Calibri"/>
                <a:cs typeface="Calibri"/>
                <a:sym typeface="Calibri"/>
              </a:rPr>
              <a:t>Metodología de trabajo para el desarrollo del proyecto</a:t>
            </a:r>
            <a:endParaRPr sz="1800">
              <a:solidFill>
                <a:schemeClr val="lt1"/>
              </a:solidFill>
              <a:latin typeface="Calibri"/>
              <a:ea typeface="Calibri"/>
              <a:cs typeface="Calibri"/>
              <a:sym typeface="Calibri"/>
            </a:endParaRPr>
          </a:p>
        </p:txBody>
      </p:sp>
      <p:cxnSp>
        <p:nvCxnSpPr>
          <p:cNvPr id="144" name="Google Shape;144;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45" name="Google Shape;145;p7"/>
          <p:cNvSpPr/>
          <p:nvPr/>
        </p:nvSpPr>
        <p:spPr>
          <a:xfrm>
            <a:off x="775650" y="2072500"/>
            <a:ext cx="10898400" cy="21705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s-CL" sz="1800">
                <a:solidFill>
                  <a:schemeClr val="lt1"/>
                </a:solidFill>
              </a:rPr>
              <a:t>Para el desarrollo del proyecto, se adoptó metodología Ágil para garantizar flexibilidad, colaboración constante y entregas incrementales con valor para el usuario. </a:t>
            </a:r>
            <a:endParaRPr sz="1800">
              <a:solidFill>
                <a:schemeClr val="lt1"/>
              </a:solidFill>
            </a:endParaRPr>
          </a:p>
          <a:p>
            <a:pPr indent="0" lvl="0" marL="0" rtl="0" algn="just">
              <a:lnSpc>
                <a:spcPct val="115000"/>
              </a:lnSpc>
              <a:spcBef>
                <a:spcPts val="1200"/>
              </a:spcBef>
              <a:spcAft>
                <a:spcPts val="0"/>
              </a:spcAft>
              <a:buClr>
                <a:schemeClr val="dk1"/>
              </a:buClr>
              <a:buSzPts val="1100"/>
              <a:buFont typeface="Arial"/>
              <a:buNone/>
            </a:pPr>
            <a:r>
              <a:rPr lang="es-CL" sz="1800">
                <a:solidFill>
                  <a:schemeClr val="lt1"/>
                </a:solidFill>
              </a:rPr>
              <a:t>Se utilizó el marco de trabajo Scrumban, una combinación de Scrum y Kanban, que permitió organizar el desarrollo en sprints, visualizar el progreso de las tareas y gestionar de manera controlada el proyecto, asegurando una entrega continua de valor y una rápida adaptación a los cambios.</a:t>
            </a:r>
            <a:endParaRPr sz="1800">
              <a:solidFill>
                <a:schemeClr val="lt1"/>
              </a:solidFill>
            </a:endParaRPr>
          </a:p>
          <a:p>
            <a:pPr indent="0" lvl="0" marL="0" marR="0" rtl="0" algn="l">
              <a:spcBef>
                <a:spcPts val="1200"/>
              </a:spcBef>
              <a:spcAft>
                <a:spcPts val="0"/>
              </a:spcAft>
              <a:buNone/>
            </a:pPr>
            <a:r>
              <a:t/>
            </a:r>
            <a:endParaRPr>
              <a:solidFill>
                <a:schemeClr val="lt1"/>
              </a:solidFill>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descr="EscuelaIT Duoc UC - Escuela de Informática y Telecomunicaciones Duoc UC - Duoc  UC | LinkedIn" id="150" name="Google Shape;150;p8"/>
          <p:cNvPicPr preferRelativeResize="0"/>
          <p:nvPr/>
        </p:nvPicPr>
        <p:blipFill rotWithShape="1">
          <a:blip r:embed="rId4">
            <a:alphaModFix/>
          </a:blip>
          <a:srcRect b="0" l="0" r="0" t="0"/>
          <a:stretch/>
        </p:blipFill>
        <p:spPr>
          <a:xfrm>
            <a:off x="8772152" y="207550"/>
            <a:ext cx="3141406" cy="785352"/>
          </a:xfrm>
          <a:prstGeom prst="rect">
            <a:avLst/>
          </a:prstGeom>
          <a:noFill/>
          <a:ln>
            <a:noFill/>
          </a:ln>
        </p:spPr>
      </p:pic>
      <p:sp>
        <p:nvSpPr>
          <p:cNvPr id="151" name="Google Shape;151;p8"/>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D5DCE4"/>
                </a:solidFill>
                <a:latin typeface="Calibri"/>
                <a:ea typeface="Calibri"/>
                <a:cs typeface="Calibri"/>
                <a:sym typeface="Calibri"/>
              </a:rPr>
              <a:t>PROYECTO </a:t>
            </a:r>
            <a:r>
              <a:rPr lang="es-CL" sz="1800">
                <a:solidFill>
                  <a:srgbClr val="757070"/>
                </a:solidFill>
                <a:latin typeface="Calibri"/>
                <a:ea typeface="Calibri"/>
                <a:cs typeface="Calibri"/>
                <a:sym typeface="Calibri"/>
              </a:rPr>
              <a:t>“</a:t>
            </a:r>
            <a:r>
              <a:rPr lang="es-CL" sz="1800">
                <a:solidFill>
                  <a:srgbClr val="BFBFBF"/>
                </a:solidFill>
                <a:latin typeface="Calibri"/>
                <a:ea typeface="Calibri"/>
                <a:cs typeface="Calibri"/>
                <a:sym typeface="Calibri"/>
              </a:rPr>
              <a:t>Software de Administración de Taller Automotriz</a:t>
            </a:r>
            <a:r>
              <a:rPr lang="es-CL" sz="1800">
                <a:solidFill>
                  <a:srgbClr val="757070"/>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Font typeface="Arial"/>
              <a:buNone/>
            </a:pPr>
            <a:r>
              <a:t/>
            </a:r>
            <a:endParaRPr sz="1800">
              <a:solidFill>
                <a:srgbClr val="757070"/>
              </a:solidFill>
              <a:latin typeface="Calibri"/>
              <a:ea typeface="Calibri"/>
              <a:cs typeface="Calibri"/>
              <a:sym typeface="Calibri"/>
            </a:endParaRPr>
          </a:p>
        </p:txBody>
      </p:sp>
      <p:sp>
        <p:nvSpPr>
          <p:cNvPr id="152" name="Google Shape;152;p8"/>
          <p:cNvSpPr txBox="1"/>
          <p:nvPr/>
        </p:nvSpPr>
        <p:spPr>
          <a:xfrm>
            <a:off x="0" y="913776"/>
            <a:ext cx="12192000" cy="80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1"/>
                </a:solidFill>
                <a:latin typeface="Calibri"/>
                <a:ea typeface="Calibri"/>
                <a:cs typeface="Calibri"/>
                <a:sym typeface="Calibri"/>
              </a:rPr>
              <a:t>Cronograma para el desarrollo del proyecto</a:t>
            </a:r>
            <a:endParaRPr>
              <a:solidFill>
                <a:schemeClr val="lt1"/>
              </a:solidFill>
            </a:endParaRPr>
          </a:p>
          <a:p>
            <a:pPr indent="0" lvl="0" marL="0" marR="0" rtl="0" algn="ctr">
              <a:spcBef>
                <a:spcPts val="0"/>
              </a:spcBef>
              <a:spcAft>
                <a:spcPts val="0"/>
              </a:spcAft>
              <a:buNone/>
            </a:pPr>
            <a:r>
              <a:t/>
            </a:r>
            <a:endParaRPr sz="1000">
              <a:solidFill>
                <a:schemeClr val="lt1"/>
              </a:solidFill>
              <a:latin typeface="Calibri"/>
              <a:ea typeface="Calibri"/>
              <a:cs typeface="Calibri"/>
              <a:sym typeface="Calibri"/>
            </a:endParaRPr>
          </a:p>
        </p:txBody>
      </p:sp>
      <p:cxnSp>
        <p:nvCxnSpPr>
          <p:cNvPr id="153" name="Google Shape;153;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graphicFrame>
        <p:nvGraphicFramePr>
          <p:cNvPr id="154" name="Google Shape;154;p8"/>
          <p:cNvGraphicFramePr/>
          <p:nvPr/>
        </p:nvGraphicFramePr>
        <p:xfrm>
          <a:off x="418625" y="1714175"/>
          <a:ext cx="3000000" cy="3000000"/>
        </p:xfrm>
        <a:graphic>
          <a:graphicData uri="http://schemas.openxmlformats.org/drawingml/2006/table">
            <a:tbl>
              <a:tblPr bandRow="1">
                <a:noFill/>
                <a:tableStyleId>{43CAD006-A226-464B-A634-1908C3AD0EC2}</a:tableStyleId>
              </a:tblPr>
              <a:tblGrid>
                <a:gridCol w="1638300"/>
                <a:gridCol w="1193800"/>
                <a:gridCol w="2616200"/>
              </a:tblGrid>
              <a:tr h="12700">
                <a:tc>
                  <a:txBody>
                    <a:bodyPr/>
                    <a:lstStyle/>
                    <a:p>
                      <a:pPr indent="0" lvl="0" marL="0" rtl="0" algn="ctr">
                        <a:spcBef>
                          <a:spcPts val="300"/>
                        </a:spcBef>
                        <a:spcAft>
                          <a:spcPts val="300"/>
                        </a:spcAft>
                        <a:buNone/>
                      </a:pPr>
                      <a:r>
                        <a:rPr b="1" lang="es-CL" sz="1200">
                          <a:latin typeface="Century Gothic"/>
                          <a:ea typeface="Century Gothic"/>
                          <a:cs typeface="Century Gothic"/>
                          <a:sym typeface="Century Gothic"/>
                        </a:rPr>
                        <a:t>HITOS CLAVES</a:t>
                      </a:r>
                      <a:endParaRPr b="1" sz="1200">
                        <a:latin typeface="Century Gothic"/>
                        <a:ea typeface="Century Gothic"/>
                        <a:cs typeface="Century Gothic"/>
                        <a:sym typeface="Century Gothic"/>
                      </a:endParaRPr>
                    </a:p>
                  </a:txBody>
                  <a:tcPr marT="0" marB="0" marR="73025" marL="228600" anchor="ctr">
                    <a:lnL cap="flat" cmpd="sng" w="6350">
                      <a:solidFill>
                        <a:srgbClr val="A6A6A6"/>
                      </a:solidFill>
                      <a:prstDash val="solid"/>
                      <a:round/>
                      <a:headEnd len="sm" w="sm" type="none"/>
                      <a:tailEnd len="sm" w="sm" type="none"/>
                    </a:lnL>
                    <a:lnR cap="flat" cmpd="sng" w="6350">
                      <a:solidFill>
                        <a:srgbClr val="A6A6A6"/>
                      </a:solidFill>
                      <a:prstDash val="solid"/>
                      <a:round/>
                      <a:headEnd len="sm" w="sm" type="none"/>
                      <a:tailEnd len="sm" w="sm" type="none"/>
                    </a:lnR>
                    <a:lnT cap="flat" cmpd="sng" w="6350">
                      <a:solidFill>
                        <a:srgbClr val="A6A6A6"/>
                      </a:solidFill>
                      <a:prstDash val="solid"/>
                      <a:round/>
                      <a:headEnd len="sm" w="sm" type="none"/>
                      <a:tailEnd len="sm" w="sm" type="none"/>
                    </a:lnT>
                    <a:lnB cap="flat" cmpd="sng" w="6350">
                      <a:solidFill>
                        <a:srgbClr val="BFBFBF"/>
                      </a:solidFill>
                      <a:prstDash val="solid"/>
                      <a:round/>
                      <a:headEnd len="sm" w="sm" type="none"/>
                      <a:tailEnd len="sm" w="sm" type="none"/>
                    </a:lnB>
                    <a:solidFill>
                      <a:srgbClr val="D5DCE4"/>
                    </a:solidFill>
                  </a:tcPr>
                </a:tc>
                <a:tc>
                  <a:txBody>
                    <a:bodyPr/>
                    <a:lstStyle/>
                    <a:p>
                      <a:pPr indent="0" lvl="0" marL="0" rtl="0" algn="ctr">
                        <a:spcBef>
                          <a:spcPts val="300"/>
                        </a:spcBef>
                        <a:spcAft>
                          <a:spcPts val="300"/>
                        </a:spcAft>
                        <a:buNone/>
                      </a:pPr>
                      <a:r>
                        <a:rPr b="1" lang="es-CL" sz="1200">
                          <a:latin typeface="Century Gothic"/>
                          <a:ea typeface="Century Gothic"/>
                          <a:cs typeface="Century Gothic"/>
                          <a:sym typeface="Century Gothic"/>
                        </a:rPr>
                        <a:t>FECHA INICIO - FIN </a:t>
                      </a:r>
                      <a:endParaRPr b="1" sz="1200">
                        <a:latin typeface="Century Gothic"/>
                        <a:ea typeface="Century Gothic"/>
                        <a:cs typeface="Century Gothic"/>
                        <a:sym typeface="Century Gothic"/>
                      </a:endParaRPr>
                    </a:p>
                  </a:txBody>
                  <a:tcPr marT="0" marB="0" marR="73025" marL="228600" anchor="b">
                    <a:lnL cap="flat" cmpd="sng" w="6350">
                      <a:solidFill>
                        <a:srgbClr val="A6A6A6"/>
                      </a:solidFill>
                      <a:prstDash val="solid"/>
                      <a:round/>
                      <a:headEnd len="sm" w="sm" type="none"/>
                      <a:tailEnd len="sm" w="sm" type="none"/>
                    </a:lnL>
                    <a:lnR cap="flat" cmpd="sng" w="6350">
                      <a:solidFill>
                        <a:srgbClr val="A6A6A6"/>
                      </a:solidFill>
                      <a:prstDash val="solid"/>
                      <a:round/>
                      <a:headEnd len="sm" w="sm" type="none"/>
                      <a:tailEnd len="sm" w="sm" type="none"/>
                    </a:lnR>
                    <a:lnT cap="flat" cmpd="sng" w="6350">
                      <a:solidFill>
                        <a:srgbClr val="A6A6A6"/>
                      </a:solidFill>
                      <a:prstDash val="solid"/>
                      <a:round/>
                      <a:headEnd len="sm" w="sm" type="none"/>
                      <a:tailEnd len="sm" w="sm" type="none"/>
                    </a:lnT>
                    <a:lnB cap="flat" cmpd="sng" w="6350">
                      <a:solidFill>
                        <a:srgbClr val="BFBFBF"/>
                      </a:solidFill>
                      <a:prstDash val="solid"/>
                      <a:round/>
                      <a:headEnd len="sm" w="sm" type="none"/>
                      <a:tailEnd len="sm" w="sm" type="none"/>
                    </a:lnB>
                    <a:solidFill>
                      <a:srgbClr val="D5DCE4"/>
                    </a:solidFill>
                  </a:tcPr>
                </a:tc>
                <a:tc>
                  <a:txBody>
                    <a:bodyPr/>
                    <a:lstStyle/>
                    <a:p>
                      <a:pPr indent="0" lvl="0" marL="0" rtl="0" algn="ctr">
                        <a:spcBef>
                          <a:spcPts val="0"/>
                        </a:spcBef>
                        <a:spcAft>
                          <a:spcPts val="0"/>
                        </a:spcAft>
                        <a:buNone/>
                      </a:pPr>
                      <a:r>
                        <a:rPr b="1" lang="es-CL" sz="1200">
                          <a:latin typeface="Century Gothic"/>
                          <a:ea typeface="Century Gothic"/>
                          <a:cs typeface="Century Gothic"/>
                          <a:sym typeface="Century Gothic"/>
                        </a:rPr>
                        <a:t>TAREAS IMPORTANTES</a:t>
                      </a:r>
                      <a:endParaRPr b="1" sz="1200">
                        <a:latin typeface="Century Gothic"/>
                        <a:ea typeface="Century Gothic"/>
                        <a:cs typeface="Century Gothic"/>
                        <a:sym typeface="Century Gothic"/>
                      </a:endParaRPr>
                    </a:p>
                  </a:txBody>
                  <a:tcPr marT="0" marB="0" marR="73025" marL="228600" anchor="ctr">
                    <a:lnL cap="flat" cmpd="sng" w="6350">
                      <a:solidFill>
                        <a:srgbClr val="A6A6A6"/>
                      </a:solidFill>
                      <a:prstDash val="solid"/>
                      <a:round/>
                      <a:headEnd len="sm" w="sm" type="none"/>
                      <a:tailEnd len="sm" w="sm" type="none"/>
                    </a:lnL>
                    <a:lnR cap="flat" cmpd="sng" w="6350">
                      <a:solidFill>
                        <a:srgbClr val="A6A6A6"/>
                      </a:solidFill>
                      <a:prstDash val="solid"/>
                      <a:round/>
                      <a:headEnd len="sm" w="sm" type="none"/>
                      <a:tailEnd len="sm" w="sm" type="none"/>
                    </a:lnR>
                    <a:lnT cap="flat" cmpd="sng" w="6350">
                      <a:solidFill>
                        <a:srgbClr val="A6A6A6"/>
                      </a:solidFill>
                      <a:prstDash val="solid"/>
                      <a:round/>
                      <a:headEnd len="sm" w="sm" type="none"/>
                      <a:tailEnd len="sm" w="sm" type="none"/>
                    </a:lnT>
                    <a:lnB cap="flat" cmpd="sng" w="6350">
                      <a:solidFill>
                        <a:srgbClr val="BFBFBF"/>
                      </a:solidFill>
                      <a:prstDash val="solid"/>
                      <a:round/>
                      <a:headEnd len="sm" w="sm" type="none"/>
                      <a:tailEnd len="sm" w="sm" type="none"/>
                    </a:lnB>
                    <a:solidFill>
                      <a:srgbClr val="D5DCE4"/>
                    </a:solidFill>
                  </a:tcPr>
                </a:tc>
              </a:tr>
              <a:tr h="548650">
                <a:tc>
                  <a:txBody>
                    <a:bodyPr/>
                    <a:lstStyle/>
                    <a:p>
                      <a:pPr indent="0" lvl="0" marL="0" rtl="0" algn="ctr">
                        <a:spcBef>
                          <a:spcPts val="300"/>
                        </a:spcBef>
                        <a:spcAft>
                          <a:spcPts val="300"/>
                        </a:spcAft>
                        <a:buNone/>
                      </a:pPr>
                      <a:r>
                        <a:rPr lang="es-CL" sz="1200">
                          <a:latin typeface="Calibri"/>
                          <a:ea typeface="Calibri"/>
                          <a:cs typeface="Calibri"/>
                          <a:sym typeface="Calibri"/>
                        </a:rPr>
                        <a:t>Sprint 1</a:t>
                      </a:r>
                      <a:endParaRPr sz="1200">
                        <a:latin typeface="Calibri"/>
                        <a:ea typeface="Calibri"/>
                        <a:cs typeface="Calibri"/>
                        <a:sym typeface="Calibri"/>
                      </a:endParaRPr>
                    </a:p>
                  </a:txBody>
                  <a:tcPr marT="0" marB="0" marR="73025" marL="228600"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1"/>
                    </a:solidFill>
                  </a:tcPr>
                </a:tc>
                <a:tc>
                  <a:txBody>
                    <a:bodyPr/>
                    <a:lstStyle/>
                    <a:p>
                      <a:pPr indent="0" lvl="0" marL="0" rtl="0" algn="ctr">
                        <a:spcBef>
                          <a:spcPts val="300"/>
                        </a:spcBef>
                        <a:spcAft>
                          <a:spcPts val="0"/>
                        </a:spcAft>
                        <a:buNone/>
                      </a:pPr>
                      <a:r>
                        <a:rPr lang="es-CL" sz="1200">
                          <a:latin typeface="Calibri"/>
                          <a:ea typeface="Calibri"/>
                          <a:cs typeface="Calibri"/>
                          <a:sym typeface="Calibri"/>
                        </a:rPr>
                        <a:t>04/09 -</a:t>
                      </a:r>
                      <a:r>
                        <a:rPr lang="es-CL" sz="1200">
                          <a:highlight>
                            <a:srgbClr val="FFFFFF"/>
                          </a:highlight>
                          <a:latin typeface="Courier New"/>
                          <a:ea typeface="Courier New"/>
                          <a:cs typeface="Courier New"/>
                          <a:sym typeface="Courier New"/>
                        </a:rPr>
                        <a:t> </a:t>
                      </a:r>
                      <a:r>
                        <a:rPr lang="es-CL" sz="1200">
                          <a:latin typeface="Calibri"/>
                          <a:ea typeface="Calibri"/>
                          <a:cs typeface="Calibri"/>
                          <a:sym typeface="Calibri"/>
                        </a:rPr>
                        <a:t>18/09/2024 </a:t>
                      </a:r>
                      <a:endParaRPr sz="1200">
                        <a:latin typeface="Calibri"/>
                        <a:ea typeface="Calibri"/>
                        <a:cs typeface="Calibri"/>
                        <a:sym typeface="Calibri"/>
                      </a:endParaRPr>
                    </a:p>
                    <a:p>
                      <a:pPr indent="0" lvl="0" marL="0" rtl="0" algn="ctr">
                        <a:spcBef>
                          <a:spcPts val="300"/>
                        </a:spcBef>
                        <a:spcAft>
                          <a:spcPts val="300"/>
                        </a:spcAft>
                        <a:buNone/>
                      </a:pPr>
                      <a:r>
                        <a:rPr lang="es-CL" sz="1200">
                          <a:latin typeface="Calibri"/>
                          <a:ea typeface="Calibri"/>
                          <a:cs typeface="Calibri"/>
                          <a:sym typeface="Calibri"/>
                        </a:rPr>
                        <a:t>(2 semanas)</a:t>
                      </a:r>
                      <a:endParaRPr sz="1200">
                        <a:latin typeface="Calibri"/>
                        <a:ea typeface="Calibri"/>
                        <a:cs typeface="Calibri"/>
                        <a:sym typeface="Calibri"/>
                      </a:endParaRPr>
                    </a:p>
                  </a:txBody>
                  <a:tcPr marT="0" marB="0" marR="73025" marL="228600"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F7F9FB"/>
                    </a:solidFill>
                  </a:tcPr>
                </a:tc>
                <a:tc>
                  <a:txBody>
                    <a:bodyPr/>
                    <a:lstStyle/>
                    <a:p>
                      <a:pPr indent="0" lvl="0" marL="0" rtl="0" algn="ctr">
                        <a:spcBef>
                          <a:spcPts val="0"/>
                        </a:spcBef>
                        <a:spcAft>
                          <a:spcPts val="0"/>
                        </a:spcAft>
                        <a:buNone/>
                      </a:pPr>
                      <a:r>
                        <a:rPr lang="es-CL" sz="1200">
                          <a:latin typeface="Calibri"/>
                          <a:ea typeface="Calibri"/>
                          <a:cs typeface="Calibri"/>
                          <a:sym typeface="Calibri"/>
                        </a:rPr>
                        <a:t>1. Se agregaron roles principales.</a:t>
                      </a:r>
                      <a:endParaRPr sz="1200">
                        <a:latin typeface="Calibri"/>
                        <a:ea typeface="Calibri"/>
                        <a:cs typeface="Calibri"/>
                        <a:sym typeface="Calibri"/>
                      </a:endParaRPr>
                    </a:p>
                    <a:p>
                      <a:pPr indent="0" lvl="0" marL="0" rtl="0" algn="ctr">
                        <a:spcBef>
                          <a:spcPts val="0"/>
                        </a:spcBef>
                        <a:spcAft>
                          <a:spcPts val="0"/>
                        </a:spcAft>
                        <a:buNone/>
                      </a:pPr>
                      <a:r>
                        <a:rPr lang="es-CL" sz="1200">
                          <a:latin typeface="Calibri"/>
                          <a:ea typeface="Calibri"/>
                          <a:cs typeface="Calibri"/>
                          <a:sym typeface="Calibri"/>
                        </a:rPr>
                        <a:t>2. Construcción modelo    de usuario para el administrador.</a:t>
                      </a:r>
                      <a:endParaRPr sz="1200">
                        <a:latin typeface="Calibri"/>
                        <a:ea typeface="Calibri"/>
                        <a:cs typeface="Calibri"/>
                        <a:sym typeface="Calibri"/>
                      </a:endParaRPr>
                    </a:p>
                  </a:txBody>
                  <a:tcPr marT="0" marB="0" marR="73025" marL="228600"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EAEEF3"/>
                    </a:solidFill>
                  </a:tcPr>
                </a:tc>
              </a:tr>
              <a:tr h="548650">
                <a:tc>
                  <a:txBody>
                    <a:bodyPr/>
                    <a:lstStyle/>
                    <a:p>
                      <a:pPr indent="0" lvl="0" marL="0" rtl="0" algn="ctr">
                        <a:spcBef>
                          <a:spcPts val="300"/>
                        </a:spcBef>
                        <a:spcAft>
                          <a:spcPts val="300"/>
                        </a:spcAft>
                        <a:buNone/>
                      </a:pPr>
                      <a:r>
                        <a:rPr lang="es-CL" sz="1200">
                          <a:latin typeface="Calibri"/>
                          <a:ea typeface="Calibri"/>
                          <a:cs typeface="Calibri"/>
                          <a:sym typeface="Calibri"/>
                        </a:rPr>
                        <a:t>Sprint 2</a:t>
                      </a:r>
                      <a:endParaRPr sz="1200">
                        <a:latin typeface="Calibri"/>
                        <a:ea typeface="Calibri"/>
                        <a:cs typeface="Calibri"/>
                        <a:sym typeface="Calibri"/>
                      </a:endParaRPr>
                    </a:p>
                  </a:txBody>
                  <a:tcPr marT="0" marB="0" marR="73025" marL="228600"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s-CL" sz="1200">
                          <a:latin typeface="Calibri"/>
                          <a:ea typeface="Calibri"/>
                          <a:cs typeface="Calibri"/>
                          <a:sym typeface="Calibri"/>
                        </a:rPr>
                        <a:t>Duración: 19/09 - 30/09</a:t>
                      </a:r>
                      <a:endParaRPr sz="1200">
                        <a:latin typeface="Calibri"/>
                        <a:ea typeface="Calibri"/>
                        <a:cs typeface="Calibri"/>
                        <a:sym typeface="Calibri"/>
                      </a:endParaRPr>
                    </a:p>
                    <a:p>
                      <a:pPr indent="0" lvl="0" marL="0" rtl="0" algn="ctr">
                        <a:spcBef>
                          <a:spcPts val="0"/>
                        </a:spcBef>
                        <a:spcAft>
                          <a:spcPts val="0"/>
                        </a:spcAft>
                        <a:buNone/>
                      </a:pPr>
                      <a:r>
                        <a:rPr lang="es-CL" sz="1200">
                          <a:latin typeface="Calibri"/>
                          <a:ea typeface="Calibri"/>
                          <a:cs typeface="Calibri"/>
                          <a:sym typeface="Calibri"/>
                        </a:rPr>
                        <a:t>(1 semana y media)</a:t>
                      </a:r>
                      <a:endParaRPr sz="1200">
                        <a:latin typeface="Calibri"/>
                        <a:ea typeface="Calibri"/>
                        <a:cs typeface="Calibri"/>
                        <a:sym typeface="Calibri"/>
                      </a:endParaRPr>
                    </a:p>
                  </a:txBody>
                  <a:tcPr marT="0" marB="0" marR="73025" marL="228600"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F7F9FB"/>
                    </a:solidFill>
                  </a:tcPr>
                </a:tc>
                <a:tc>
                  <a:txBody>
                    <a:bodyPr/>
                    <a:lstStyle/>
                    <a:p>
                      <a:pPr indent="0" lvl="0" marL="0" rtl="0" algn="ctr">
                        <a:spcBef>
                          <a:spcPts val="300"/>
                        </a:spcBef>
                        <a:spcAft>
                          <a:spcPts val="0"/>
                        </a:spcAft>
                        <a:buNone/>
                      </a:pPr>
                      <a:r>
                        <a:rPr lang="es-CL" sz="1200">
                          <a:latin typeface="Calibri"/>
                          <a:ea typeface="Calibri"/>
                          <a:cs typeface="Calibri"/>
                          <a:sym typeface="Calibri"/>
                        </a:rPr>
                        <a:t>1. Construcción e implementación de vista de servicios para clientes y mecánicos.</a:t>
                      </a:r>
                      <a:endParaRPr sz="1200">
                        <a:latin typeface="Calibri"/>
                        <a:ea typeface="Calibri"/>
                        <a:cs typeface="Calibri"/>
                        <a:sym typeface="Calibri"/>
                      </a:endParaRPr>
                    </a:p>
                    <a:p>
                      <a:pPr indent="0" lvl="0" marL="0" rtl="0" algn="ctr">
                        <a:spcBef>
                          <a:spcPts val="300"/>
                        </a:spcBef>
                        <a:spcAft>
                          <a:spcPts val="0"/>
                        </a:spcAft>
                        <a:buNone/>
                      </a:pPr>
                      <a:r>
                        <a:rPr lang="es-CL" sz="1200">
                          <a:latin typeface="Calibri"/>
                          <a:ea typeface="Calibri"/>
                          <a:cs typeface="Calibri"/>
                          <a:sym typeface="Calibri"/>
                        </a:rPr>
                        <a:t>2. Generación e implementación inicio sesión para mecánicos y clientes.</a:t>
                      </a:r>
                      <a:endParaRPr sz="1200">
                        <a:latin typeface="Calibri"/>
                        <a:ea typeface="Calibri"/>
                        <a:cs typeface="Calibri"/>
                        <a:sym typeface="Calibri"/>
                      </a:endParaRPr>
                    </a:p>
                  </a:txBody>
                  <a:tcPr marT="0" marB="0" marR="73025" marL="228600"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EAEEF3"/>
                    </a:solidFill>
                  </a:tcPr>
                </a:tc>
              </a:tr>
              <a:tr h="548650">
                <a:tc>
                  <a:txBody>
                    <a:bodyPr/>
                    <a:lstStyle/>
                    <a:p>
                      <a:pPr indent="0" lvl="0" marL="0" rtl="0" algn="ctr">
                        <a:spcBef>
                          <a:spcPts val="300"/>
                        </a:spcBef>
                        <a:spcAft>
                          <a:spcPts val="300"/>
                        </a:spcAft>
                        <a:buNone/>
                      </a:pPr>
                      <a:r>
                        <a:rPr lang="es-CL" sz="1200">
                          <a:latin typeface="Calibri"/>
                          <a:ea typeface="Calibri"/>
                          <a:cs typeface="Calibri"/>
                          <a:sym typeface="Calibri"/>
                        </a:rPr>
                        <a:t>Sprint 3</a:t>
                      </a:r>
                      <a:endParaRPr sz="1200">
                        <a:latin typeface="Calibri"/>
                        <a:ea typeface="Calibri"/>
                        <a:cs typeface="Calibri"/>
                        <a:sym typeface="Calibri"/>
                      </a:endParaRPr>
                    </a:p>
                  </a:txBody>
                  <a:tcPr marT="0" marB="0" marR="73025" marL="228600"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s-CL" sz="1200">
                          <a:latin typeface="Calibri"/>
                          <a:ea typeface="Calibri"/>
                          <a:cs typeface="Calibri"/>
                          <a:sym typeface="Calibri"/>
                        </a:rPr>
                        <a:t>Duración: 01/10 - 16/10</a:t>
                      </a:r>
                      <a:endParaRPr sz="1200">
                        <a:latin typeface="Calibri"/>
                        <a:ea typeface="Calibri"/>
                        <a:cs typeface="Calibri"/>
                        <a:sym typeface="Calibri"/>
                      </a:endParaRPr>
                    </a:p>
                    <a:p>
                      <a:pPr indent="0" lvl="0" marL="0" rtl="0" algn="ctr">
                        <a:spcBef>
                          <a:spcPts val="0"/>
                        </a:spcBef>
                        <a:spcAft>
                          <a:spcPts val="0"/>
                        </a:spcAft>
                        <a:buNone/>
                      </a:pPr>
                      <a:r>
                        <a:rPr lang="es-CL" sz="1200">
                          <a:latin typeface="Calibri"/>
                          <a:ea typeface="Calibri"/>
                          <a:cs typeface="Calibri"/>
                          <a:sym typeface="Calibri"/>
                        </a:rPr>
                        <a:t>(2 semanas)</a:t>
                      </a:r>
                      <a:endParaRPr sz="1200">
                        <a:latin typeface="Calibri"/>
                        <a:ea typeface="Calibri"/>
                        <a:cs typeface="Calibri"/>
                        <a:sym typeface="Calibri"/>
                      </a:endParaRPr>
                    </a:p>
                  </a:txBody>
                  <a:tcPr marT="0" marB="0" marR="73025" marL="228600"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F7F9FB"/>
                    </a:solidFill>
                  </a:tcPr>
                </a:tc>
                <a:tc>
                  <a:txBody>
                    <a:bodyPr/>
                    <a:lstStyle/>
                    <a:p>
                      <a:pPr indent="0" lvl="0" marL="0" rtl="0" algn="ctr">
                        <a:spcBef>
                          <a:spcPts val="300"/>
                        </a:spcBef>
                        <a:spcAft>
                          <a:spcPts val="0"/>
                        </a:spcAft>
                        <a:buNone/>
                      </a:pPr>
                      <a:r>
                        <a:rPr lang="es-CL" sz="1200">
                          <a:latin typeface="Calibri"/>
                          <a:ea typeface="Calibri"/>
                          <a:cs typeface="Calibri"/>
                          <a:sym typeface="Calibri"/>
                        </a:rPr>
                        <a:t>1. Mejoras en el modelo de datos.</a:t>
                      </a:r>
                      <a:endParaRPr sz="1200">
                        <a:latin typeface="Calibri"/>
                        <a:ea typeface="Calibri"/>
                        <a:cs typeface="Calibri"/>
                        <a:sym typeface="Calibri"/>
                      </a:endParaRPr>
                    </a:p>
                    <a:p>
                      <a:pPr indent="0" lvl="0" marL="0" rtl="0" algn="ctr">
                        <a:spcBef>
                          <a:spcPts val="300"/>
                        </a:spcBef>
                        <a:spcAft>
                          <a:spcPts val="0"/>
                        </a:spcAft>
                        <a:buNone/>
                      </a:pPr>
                      <a:r>
                        <a:rPr lang="es-CL" sz="1200">
                          <a:latin typeface="Calibri"/>
                          <a:ea typeface="Calibri"/>
                          <a:cs typeface="Calibri"/>
                          <a:sym typeface="Calibri"/>
                        </a:rPr>
                        <a:t>2. Generación panel información de mantención.</a:t>
                      </a:r>
                      <a:endParaRPr sz="1200">
                        <a:latin typeface="Calibri"/>
                        <a:ea typeface="Calibri"/>
                        <a:cs typeface="Calibri"/>
                        <a:sym typeface="Calibri"/>
                      </a:endParaRPr>
                    </a:p>
                    <a:p>
                      <a:pPr indent="0" lvl="0" marL="0" rtl="0" algn="ctr">
                        <a:spcBef>
                          <a:spcPts val="300"/>
                        </a:spcBef>
                        <a:spcAft>
                          <a:spcPts val="0"/>
                        </a:spcAft>
                        <a:buNone/>
                      </a:pPr>
                      <a:r>
                        <a:rPr lang="es-CL" sz="1200">
                          <a:latin typeface="Calibri"/>
                          <a:ea typeface="Calibri"/>
                          <a:cs typeface="Calibri"/>
                          <a:sym typeface="Calibri"/>
                        </a:rPr>
                        <a:t>3. Generación componentes home mecánico.</a:t>
                      </a:r>
                      <a:endParaRPr sz="1200">
                        <a:latin typeface="Calibri"/>
                        <a:ea typeface="Calibri"/>
                        <a:cs typeface="Calibri"/>
                        <a:sym typeface="Calibri"/>
                      </a:endParaRPr>
                    </a:p>
                    <a:p>
                      <a:pPr indent="0" lvl="0" marL="0" rtl="0" algn="ctr">
                        <a:spcBef>
                          <a:spcPts val="300"/>
                        </a:spcBef>
                        <a:spcAft>
                          <a:spcPts val="0"/>
                        </a:spcAft>
                        <a:buNone/>
                      </a:pPr>
                      <a:r>
                        <a:rPr lang="es-CL" sz="1200">
                          <a:latin typeface="Calibri"/>
                          <a:ea typeface="Calibri"/>
                          <a:cs typeface="Calibri"/>
                          <a:sym typeface="Calibri"/>
                        </a:rPr>
                        <a:t>4. Generación panel información mantención.</a:t>
                      </a:r>
                      <a:endParaRPr sz="1200">
                        <a:latin typeface="Calibri"/>
                        <a:ea typeface="Calibri"/>
                        <a:cs typeface="Calibri"/>
                        <a:sym typeface="Calibri"/>
                      </a:endParaRPr>
                    </a:p>
                  </a:txBody>
                  <a:tcPr marT="0" marB="0" marR="73025" marL="228600"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EAEEF3"/>
                    </a:solidFill>
                  </a:tcPr>
                </a:tc>
              </a:tr>
              <a:tr h="548650">
                <a:tc>
                  <a:txBody>
                    <a:bodyPr/>
                    <a:lstStyle/>
                    <a:p>
                      <a:pPr indent="0" lvl="0" marL="0" rtl="0" algn="ctr">
                        <a:spcBef>
                          <a:spcPts val="300"/>
                        </a:spcBef>
                        <a:spcAft>
                          <a:spcPts val="300"/>
                        </a:spcAft>
                        <a:buNone/>
                      </a:pPr>
                      <a:r>
                        <a:rPr lang="es-CL" sz="1200">
                          <a:latin typeface="Calibri"/>
                          <a:ea typeface="Calibri"/>
                          <a:cs typeface="Calibri"/>
                          <a:sym typeface="Calibri"/>
                        </a:rPr>
                        <a:t>Sprint 4</a:t>
                      </a:r>
                      <a:endParaRPr sz="1200">
                        <a:latin typeface="Calibri"/>
                        <a:ea typeface="Calibri"/>
                        <a:cs typeface="Calibri"/>
                        <a:sym typeface="Calibri"/>
                      </a:endParaRPr>
                    </a:p>
                  </a:txBody>
                  <a:tcPr marT="0" marB="0" marR="73025" marL="228600"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s-CL" sz="1200">
                          <a:latin typeface="Calibri"/>
                          <a:ea typeface="Calibri"/>
                          <a:cs typeface="Calibri"/>
                          <a:sym typeface="Calibri"/>
                        </a:rPr>
                        <a:t>Duración: 17/10 - 24/10</a:t>
                      </a:r>
                      <a:endParaRPr sz="1200">
                        <a:latin typeface="Calibri"/>
                        <a:ea typeface="Calibri"/>
                        <a:cs typeface="Calibri"/>
                        <a:sym typeface="Calibri"/>
                      </a:endParaRPr>
                    </a:p>
                    <a:p>
                      <a:pPr indent="0" lvl="0" marL="0" rtl="0" algn="ctr">
                        <a:spcBef>
                          <a:spcPts val="0"/>
                        </a:spcBef>
                        <a:spcAft>
                          <a:spcPts val="0"/>
                        </a:spcAft>
                        <a:buNone/>
                      </a:pPr>
                      <a:r>
                        <a:rPr lang="es-CL" sz="1200">
                          <a:latin typeface="Calibri"/>
                          <a:ea typeface="Calibri"/>
                          <a:cs typeface="Calibri"/>
                          <a:sym typeface="Calibri"/>
                        </a:rPr>
                        <a:t>(1 semana)</a:t>
                      </a:r>
                      <a:endParaRPr sz="1200">
                        <a:latin typeface="Calibri"/>
                        <a:ea typeface="Calibri"/>
                        <a:cs typeface="Calibri"/>
                        <a:sym typeface="Calibri"/>
                      </a:endParaRPr>
                    </a:p>
                  </a:txBody>
                  <a:tcPr marT="0" marB="0" marR="73025" marL="228600"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F7F9FB"/>
                    </a:solidFill>
                  </a:tcPr>
                </a:tc>
                <a:tc>
                  <a:txBody>
                    <a:bodyPr/>
                    <a:lstStyle/>
                    <a:p>
                      <a:pPr indent="0" lvl="0" marL="0" rtl="0" algn="ctr">
                        <a:spcBef>
                          <a:spcPts val="300"/>
                        </a:spcBef>
                        <a:spcAft>
                          <a:spcPts val="0"/>
                        </a:spcAft>
                        <a:buNone/>
                      </a:pPr>
                      <a:r>
                        <a:rPr lang="es-CL" sz="1200">
                          <a:latin typeface="Calibri"/>
                          <a:ea typeface="Calibri"/>
                          <a:cs typeface="Calibri"/>
                          <a:sym typeface="Calibri"/>
                        </a:rPr>
                        <a:t>1. Creación estructura de mecánico.</a:t>
                      </a:r>
                      <a:endParaRPr sz="1200">
                        <a:latin typeface="Calibri"/>
                        <a:ea typeface="Calibri"/>
                        <a:cs typeface="Calibri"/>
                        <a:sym typeface="Calibri"/>
                      </a:endParaRPr>
                    </a:p>
                    <a:p>
                      <a:pPr indent="0" lvl="0" marL="0" rtl="0" algn="ctr">
                        <a:spcBef>
                          <a:spcPts val="300"/>
                        </a:spcBef>
                        <a:spcAft>
                          <a:spcPts val="0"/>
                        </a:spcAft>
                        <a:buNone/>
                      </a:pPr>
                      <a:r>
                        <a:rPr lang="es-CL" sz="1200">
                          <a:latin typeface="Calibri"/>
                          <a:ea typeface="Calibri"/>
                          <a:cs typeface="Calibri"/>
                          <a:sym typeface="Calibri"/>
                        </a:rPr>
                        <a:t>2. Mejoras vistas Bienvenidos, registrar cliente y agregar vehículo.</a:t>
                      </a:r>
                      <a:endParaRPr sz="1200">
                        <a:latin typeface="Calibri"/>
                        <a:ea typeface="Calibri"/>
                        <a:cs typeface="Calibri"/>
                        <a:sym typeface="Calibri"/>
                      </a:endParaRPr>
                    </a:p>
                  </a:txBody>
                  <a:tcPr marT="0" marB="0" marR="73025" marL="228600"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EAEEF3"/>
                    </a:solidFill>
                  </a:tcPr>
                </a:tc>
              </a:tr>
            </a:tbl>
          </a:graphicData>
        </a:graphic>
      </p:graphicFrame>
      <p:graphicFrame>
        <p:nvGraphicFramePr>
          <p:cNvPr id="155" name="Google Shape;155;p8"/>
          <p:cNvGraphicFramePr/>
          <p:nvPr/>
        </p:nvGraphicFramePr>
        <p:xfrm>
          <a:off x="6322975" y="1823713"/>
          <a:ext cx="3000000" cy="3000000"/>
        </p:xfrm>
        <a:graphic>
          <a:graphicData uri="http://schemas.openxmlformats.org/drawingml/2006/table">
            <a:tbl>
              <a:tblPr bandRow="1">
                <a:noFill/>
                <a:tableStyleId>{43CAD006-A226-464B-A634-1908C3AD0EC2}</a:tableStyleId>
              </a:tblPr>
              <a:tblGrid>
                <a:gridCol w="1638300"/>
                <a:gridCol w="1193800"/>
                <a:gridCol w="2616200"/>
              </a:tblGrid>
              <a:tr h="12700">
                <a:tc>
                  <a:txBody>
                    <a:bodyPr/>
                    <a:lstStyle/>
                    <a:p>
                      <a:pPr indent="0" lvl="0" marL="0" rtl="0" algn="ctr">
                        <a:spcBef>
                          <a:spcPts val="300"/>
                        </a:spcBef>
                        <a:spcAft>
                          <a:spcPts val="300"/>
                        </a:spcAft>
                        <a:buNone/>
                      </a:pPr>
                      <a:r>
                        <a:rPr b="1" lang="es-CL" sz="1200">
                          <a:latin typeface="Century Gothic"/>
                          <a:ea typeface="Century Gothic"/>
                          <a:cs typeface="Century Gothic"/>
                          <a:sym typeface="Century Gothic"/>
                        </a:rPr>
                        <a:t>HITOS CLAVES</a:t>
                      </a:r>
                      <a:endParaRPr b="1" sz="1200">
                        <a:latin typeface="Century Gothic"/>
                        <a:ea typeface="Century Gothic"/>
                        <a:cs typeface="Century Gothic"/>
                        <a:sym typeface="Century Gothic"/>
                      </a:endParaRPr>
                    </a:p>
                  </a:txBody>
                  <a:tcPr marT="0" marB="0" marR="73025" marL="228600" anchor="ctr">
                    <a:lnL cap="flat" cmpd="sng" w="6350">
                      <a:solidFill>
                        <a:srgbClr val="A6A6A6"/>
                      </a:solidFill>
                      <a:prstDash val="solid"/>
                      <a:round/>
                      <a:headEnd len="sm" w="sm" type="none"/>
                      <a:tailEnd len="sm" w="sm" type="none"/>
                    </a:lnL>
                    <a:lnR cap="flat" cmpd="sng" w="6350">
                      <a:solidFill>
                        <a:srgbClr val="A6A6A6"/>
                      </a:solidFill>
                      <a:prstDash val="solid"/>
                      <a:round/>
                      <a:headEnd len="sm" w="sm" type="none"/>
                      <a:tailEnd len="sm" w="sm" type="none"/>
                    </a:lnR>
                    <a:lnT cap="flat" cmpd="sng" w="6350">
                      <a:solidFill>
                        <a:srgbClr val="A6A6A6"/>
                      </a:solidFill>
                      <a:prstDash val="solid"/>
                      <a:round/>
                      <a:headEnd len="sm" w="sm" type="none"/>
                      <a:tailEnd len="sm" w="sm" type="none"/>
                    </a:lnT>
                    <a:lnB cap="flat" cmpd="sng" w="6350">
                      <a:solidFill>
                        <a:srgbClr val="BFBFBF"/>
                      </a:solidFill>
                      <a:prstDash val="solid"/>
                      <a:round/>
                      <a:headEnd len="sm" w="sm" type="none"/>
                      <a:tailEnd len="sm" w="sm" type="none"/>
                    </a:lnB>
                    <a:solidFill>
                      <a:srgbClr val="D5DCE4"/>
                    </a:solidFill>
                  </a:tcPr>
                </a:tc>
                <a:tc>
                  <a:txBody>
                    <a:bodyPr/>
                    <a:lstStyle/>
                    <a:p>
                      <a:pPr indent="0" lvl="0" marL="0" rtl="0" algn="ctr">
                        <a:spcBef>
                          <a:spcPts val="300"/>
                        </a:spcBef>
                        <a:spcAft>
                          <a:spcPts val="300"/>
                        </a:spcAft>
                        <a:buNone/>
                      </a:pPr>
                      <a:r>
                        <a:rPr b="1" lang="es-CL" sz="1200">
                          <a:latin typeface="Century Gothic"/>
                          <a:ea typeface="Century Gothic"/>
                          <a:cs typeface="Century Gothic"/>
                          <a:sym typeface="Century Gothic"/>
                        </a:rPr>
                        <a:t>FECHA INICIO - FIN </a:t>
                      </a:r>
                      <a:endParaRPr b="1" sz="1200">
                        <a:latin typeface="Century Gothic"/>
                        <a:ea typeface="Century Gothic"/>
                        <a:cs typeface="Century Gothic"/>
                        <a:sym typeface="Century Gothic"/>
                      </a:endParaRPr>
                    </a:p>
                  </a:txBody>
                  <a:tcPr marT="0" marB="0" marR="73025" marL="228600" anchor="b">
                    <a:lnL cap="flat" cmpd="sng" w="6350">
                      <a:solidFill>
                        <a:srgbClr val="A6A6A6"/>
                      </a:solidFill>
                      <a:prstDash val="solid"/>
                      <a:round/>
                      <a:headEnd len="sm" w="sm" type="none"/>
                      <a:tailEnd len="sm" w="sm" type="none"/>
                    </a:lnL>
                    <a:lnR cap="flat" cmpd="sng" w="6350">
                      <a:solidFill>
                        <a:srgbClr val="A6A6A6"/>
                      </a:solidFill>
                      <a:prstDash val="solid"/>
                      <a:round/>
                      <a:headEnd len="sm" w="sm" type="none"/>
                      <a:tailEnd len="sm" w="sm" type="none"/>
                    </a:lnR>
                    <a:lnT cap="flat" cmpd="sng" w="6350">
                      <a:solidFill>
                        <a:srgbClr val="A6A6A6"/>
                      </a:solidFill>
                      <a:prstDash val="solid"/>
                      <a:round/>
                      <a:headEnd len="sm" w="sm" type="none"/>
                      <a:tailEnd len="sm" w="sm" type="none"/>
                    </a:lnT>
                    <a:lnB cap="flat" cmpd="sng" w="6350">
                      <a:solidFill>
                        <a:srgbClr val="BFBFBF"/>
                      </a:solidFill>
                      <a:prstDash val="solid"/>
                      <a:round/>
                      <a:headEnd len="sm" w="sm" type="none"/>
                      <a:tailEnd len="sm" w="sm" type="none"/>
                    </a:lnB>
                    <a:solidFill>
                      <a:srgbClr val="D5DCE4"/>
                    </a:solidFill>
                  </a:tcPr>
                </a:tc>
                <a:tc>
                  <a:txBody>
                    <a:bodyPr/>
                    <a:lstStyle/>
                    <a:p>
                      <a:pPr indent="0" lvl="0" marL="0" rtl="0" algn="ctr">
                        <a:spcBef>
                          <a:spcPts val="0"/>
                        </a:spcBef>
                        <a:spcAft>
                          <a:spcPts val="0"/>
                        </a:spcAft>
                        <a:buNone/>
                      </a:pPr>
                      <a:r>
                        <a:rPr b="1" lang="es-CL" sz="1200">
                          <a:latin typeface="Century Gothic"/>
                          <a:ea typeface="Century Gothic"/>
                          <a:cs typeface="Century Gothic"/>
                          <a:sym typeface="Century Gothic"/>
                        </a:rPr>
                        <a:t>TAREAS IMPORTANTES</a:t>
                      </a:r>
                      <a:endParaRPr b="1" sz="1200">
                        <a:latin typeface="Century Gothic"/>
                        <a:ea typeface="Century Gothic"/>
                        <a:cs typeface="Century Gothic"/>
                        <a:sym typeface="Century Gothic"/>
                      </a:endParaRPr>
                    </a:p>
                  </a:txBody>
                  <a:tcPr marT="0" marB="0" marR="73025" marL="228600" anchor="ctr">
                    <a:lnL cap="flat" cmpd="sng" w="6350">
                      <a:solidFill>
                        <a:srgbClr val="A6A6A6"/>
                      </a:solidFill>
                      <a:prstDash val="solid"/>
                      <a:round/>
                      <a:headEnd len="sm" w="sm" type="none"/>
                      <a:tailEnd len="sm" w="sm" type="none"/>
                    </a:lnL>
                    <a:lnR cap="flat" cmpd="sng" w="6350">
                      <a:solidFill>
                        <a:srgbClr val="A6A6A6"/>
                      </a:solidFill>
                      <a:prstDash val="solid"/>
                      <a:round/>
                      <a:headEnd len="sm" w="sm" type="none"/>
                      <a:tailEnd len="sm" w="sm" type="none"/>
                    </a:lnR>
                    <a:lnT cap="flat" cmpd="sng" w="6350">
                      <a:solidFill>
                        <a:srgbClr val="A6A6A6"/>
                      </a:solidFill>
                      <a:prstDash val="solid"/>
                      <a:round/>
                      <a:headEnd len="sm" w="sm" type="none"/>
                      <a:tailEnd len="sm" w="sm" type="none"/>
                    </a:lnT>
                    <a:lnB cap="flat" cmpd="sng" w="6350">
                      <a:solidFill>
                        <a:srgbClr val="BFBFBF"/>
                      </a:solidFill>
                      <a:prstDash val="solid"/>
                      <a:round/>
                      <a:headEnd len="sm" w="sm" type="none"/>
                      <a:tailEnd len="sm" w="sm" type="none"/>
                    </a:lnB>
                    <a:solidFill>
                      <a:srgbClr val="D5DCE4"/>
                    </a:solidFill>
                  </a:tcPr>
                </a:tc>
              </a:tr>
              <a:tr h="548650">
                <a:tc>
                  <a:txBody>
                    <a:bodyPr/>
                    <a:lstStyle/>
                    <a:p>
                      <a:pPr indent="0" lvl="0" marL="0" rtl="0" algn="ctr">
                        <a:spcBef>
                          <a:spcPts val="300"/>
                        </a:spcBef>
                        <a:spcAft>
                          <a:spcPts val="300"/>
                        </a:spcAft>
                        <a:buNone/>
                      </a:pPr>
                      <a:r>
                        <a:rPr lang="es-CL" sz="1200">
                          <a:latin typeface="Calibri"/>
                          <a:ea typeface="Calibri"/>
                          <a:cs typeface="Calibri"/>
                          <a:sym typeface="Calibri"/>
                        </a:rPr>
                        <a:t>Sprint 5</a:t>
                      </a:r>
                      <a:endParaRPr sz="1200">
                        <a:latin typeface="Calibri"/>
                        <a:ea typeface="Calibri"/>
                        <a:cs typeface="Calibri"/>
                        <a:sym typeface="Calibri"/>
                      </a:endParaRPr>
                    </a:p>
                  </a:txBody>
                  <a:tcPr marT="0" marB="0" marR="73025" marL="228600"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s-CL" sz="1200">
                          <a:latin typeface="Calibri"/>
                          <a:ea typeface="Calibri"/>
                          <a:cs typeface="Calibri"/>
                          <a:sym typeface="Calibri"/>
                        </a:rPr>
                        <a:t>Duración: 25/10 - 01/11</a:t>
                      </a:r>
                      <a:endParaRPr sz="1200">
                        <a:latin typeface="Calibri"/>
                        <a:ea typeface="Calibri"/>
                        <a:cs typeface="Calibri"/>
                        <a:sym typeface="Calibri"/>
                      </a:endParaRPr>
                    </a:p>
                    <a:p>
                      <a:pPr indent="0" lvl="0" marL="0" rtl="0" algn="ctr">
                        <a:spcBef>
                          <a:spcPts val="0"/>
                        </a:spcBef>
                        <a:spcAft>
                          <a:spcPts val="0"/>
                        </a:spcAft>
                        <a:buNone/>
                      </a:pPr>
                      <a:r>
                        <a:rPr lang="es-CL" sz="1200">
                          <a:latin typeface="Calibri"/>
                          <a:ea typeface="Calibri"/>
                          <a:cs typeface="Calibri"/>
                          <a:sym typeface="Calibri"/>
                        </a:rPr>
                        <a:t>(1 semana)</a:t>
                      </a:r>
                      <a:endParaRPr sz="1200">
                        <a:latin typeface="Calibri"/>
                        <a:ea typeface="Calibri"/>
                        <a:cs typeface="Calibri"/>
                        <a:sym typeface="Calibri"/>
                      </a:endParaRPr>
                    </a:p>
                  </a:txBody>
                  <a:tcPr marT="0" marB="0" marR="73025" marL="228600"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F7F9FB"/>
                    </a:solidFill>
                  </a:tcPr>
                </a:tc>
                <a:tc>
                  <a:txBody>
                    <a:bodyPr/>
                    <a:lstStyle/>
                    <a:p>
                      <a:pPr indent="0" lvl="0" marL="0" rtl="0" algn="ctr">
                        <a:spcBef>
                          <a:spcPts val="300"/>
                        </a:spcBef>
                        <a:spcAft>
                          <a:spcPts val="0"/>
                        </a:spcAft>
                        <a:buNone/>
                      </a:pPr>
                      <a:r>
                        <a:rPr lang="es-CL" sz="1200">
                          <a:latin typeface="Calibri"/>
                          <a:ea typeface="Calibri"/>
                          <a:cs typeface="Calibri"/>
                          <a:sym typeface="Calibri"/>
                        </a:rPr>
                        <a:t>1. Creación funcionalidad, crear cotización.</a:t>
                      </a:r>
                      <a:endParaRPr sz="1200">
                        <a:latin typeface="Calibri"/>
                        <a:ea typeface="Calibri"/>
                        <a:cs typeface="Calibri"/>
                        <a:sym typeface="Calibri"/>
                      </a:endParaRPr>
                    </a:p>
                    <a:p>
                      <a:pPr indent="0" lvl="0" marL="0" rtl="0" algn="ctr">
                        <a:spcBef>
                          <a:spcPts val="300"/>
                        </a:spcBef>
                        <a:spcAft>
                          <a:spcPts val="0"/>
                        </a:spcAft>
                        <a:buNone/>
                      </a:pPr>
                      <a:r>
                        <a:rPr lang="es-CL" sz="1200">
                          <a:latin typeface="Calibri"/>
                          <a:ea typeface="Calibri"/>
                          <a:cs typeface="Calibri"/>
                          <a:sym typeface="Calibri"/>
                        </a:rPr>
                        <a:t>2. Creación vistas de administración de vehículos para mecánicos.</a:t>
                      </a:r>
                      <a:endParaRPr sz="1200">
                        <a:latin typeface="Calibri"/>
                        <a:ea typeface="Calibri"/>
                        <a:cs typeface="Calibri"/>
                        <a:sym typeface="Calibri"/>
                      </a:endParaRPr>
                    </a:p>
                    <a:p>
                      <a:pPr indent="0" lvl="0" marL="0" rtl="0" algn="ctr">
                        <a:spcBef>
                          <a:spcPts val="300"/>
                        </a:spcBef>
                        <a:spcAft>
                          <a:spcPts val="0"/>
                        </a:spcAft>
                        <a:buNone/>
                      </a:pPr>
                      <a:r>
                        <a:rPr lang="es-CL" sz="1200">
                          <a:latin typeface="Calibri"/>
                          <a:ea typeface="Calibri"/>
                          <a:cs typeface="Calibri"/>
                          <a:sym typeface="Calibri"/>
                        </a:rPr>
                        <a:t>3. Creación vista seguimiento.</a:t>
                      </a:r>
                      <a:endParaRPr sz="1200">
                        <a:latin typeface="Calibri"/>
                        <a:ea typeface="Calibri"/>
                        <a:cs typeface="Calibri"/>
                        <a:sym typeface="Calibri"/>
                      </a:endParaRPr>
                    </a:p>
                    <a:p>
                      <a:pPr indent="0" lvl="0" marL="0" rtl="0" algn="ctr">
                        <a:spcBef>
                          <a:spcPts val="300"/>
                        </a:spcBef>
                        <a:spcAft>
                          <a:spcPts val="0"/>
                        </a:spcAft>
                        <a:buNone/>
                      </a:pPr>
                      <a:r>
                        <a:rPr lang="es-CL" sz="1200">
                          <a:latin typeface="Calibri"/>
                          <a:ea typeface="Calibri"/>
                          <a:cs typeface="Calibri"/>
                          <a:sym typeface="Calibri"/>
                        </a:rPr>
                        <a:t>4. Creación vista historial del cliente.</a:t>
                      </a:r>
                      <a:endParaRPr sz="1200">
                        <a:latin typeface="Calibri"/>
                        <a:ea typeface="Calibri"/>
                        <a:cs typeface="Calibri"/>
                        <a:sym typeface="Calibri"/>
                      </a:endParaRPr>
                    </a:p>
                  </a:txBody>
                  <a:tcPr marT="0" marB="0" marR="73025" marL="228600"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EAEEF3"/>
                    </a:solidFill>
                  </a:tcPr>
                </a:tc>
              </a:tr>
              <a:tr h="548650">
                <a:tc>
                  <a:txBody>
                    <a:bodyPr/>
                    <a:lstStyle/>
                    <a:p>
                      <a:pPr indent="0" lvl="0" marL="0" rtl="0" algn="ctr">
                        <a:spcBef>
                          <a:spcPts val="300"/>
                        </a:spcBef>
                        <a:spcAft>
                          <a:spcPts val="300"/>
                        </a:spcAft>
                        <a:buNone/>
                      </a:pPr>
                      <a:r>
                        <a:rPr lang="es-CL" sz="1200">
                          <a:latin typeface="Calibri"/>
                          <a:ea typeface="Calibri"/>
                          <a:cs typeface="Calibri"/>
                          <a:sym typeface="Calibri"/>
                        </a:rPr>
                        <a:t>Sprint 6</a:t>
                      </a:r>
                      <a:endParaRPr sz="1200">
                        <a:latin typeface="Calibri"/>
                        <a:ea typeface="Calibri"/>
                        <a:cs typeface="Calibri"/>
                        <a:sym typeface="Calibri"/>
                      </a:endParaRPr>
                    </a:p>
                  </a:txBody>
                  <a:tcPr marT="0" marB="0" marR="73025" marL="228600"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s-CL" sz="1200">
                          <a:latin typeface="Calibri"/>
                          <a:ea typeface="Calibri"/>
                          <a:cs typeface="Calibri"/>
                          <a:sym typeface="Calibri"/>
                        </a:rPr>
                        <a:t>Duración: 04/11 - 11/11</a:t>
                      </a:r>
                      <a:endParaRPr sz="1200">
                        <a:latin typeface="Calibri"/>
                        <a:ea typeface="Calibri"/>
                        <a:cs typeface="Calibri"/>
                        <a:sym typeface="Calibri"/>
                      </a:endParaRPr>
                    </a:p>
                    <a:p>
                      <a:pPr indent="0" lvl="0" marL="0" rtl="0" algn="ctr">
                        <a:spcBef>
                          <a:spcPts val="0"/>
                        </a:spcBef>
                        <a:spcAft>
                          <a:spcPts val="0"/>
                        </a:spcAft>
                        <a:buNone/>
                      </a:pPr>
                      <a:r>
                        <a:rPr lang="es-CL" sz="1200">
                          <a:latin typeface="Calibri"/>
                          <a:ea typeface="Calibri"/>
                          <a:cs typeface="Calibri"/>
                          <a:sym typeface="Calibri"/>
                        </a:rPr>
                        <a:t>(1 semana)</a:t>
                      </a:r>
                      <a:endParaRPr sz="1200">
                        <a:latin typeface="Calibri"/>
                        <a:ea typeface="Calibri"/>
                        <a:cs typeface="Calibri"/>
                        <a:sym typeface="Calibri"/>
                      </a:endParaRPr>
                    </a:p>
                  </a:txBody>
                  <a:tcPr marT="0" marB="0" marR="73025" marL="228600"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F7F9FB"/>
                    </a:solidFill>
                  </a:tcPr>
                </a:tc>
                <a:tc>
                  <a:txBody>
                    <a:bodyPr/>
                    <a:lstStyle/>
                    <a:p>
                      <a:pPr indent="0" lvl="0" marL="0" rtl="0" algn="ctr">
                        <a:spcBef>
                          <a:spcPts val="300"/>
                        </a:spcBef>
                        <a:spcAft>
                          <a:spcPts val="0"/>
                        </a:spcAft>
                        <a:buNone/>
                      </a:pPr>
                      <a:r>
                        <a:rPr lang="es-CL" sz="1200">
                          <a:latin typeface="Calibri"/>
                          <a:ea typeface="Calibri"/>
                          <a:cs typeface="Calibri"/>
                          <a:sym typeface="Calibri"/>
                        </a:rPr>
                        <a:t>1. Creación funcionalidad, confirmar cotización.</a:t>
                      </a:r>
                      <a:endParaRPr sz="1200">
                        <a:latin typeface="Calibri"/>
                        <a:ea typeface="Calibri"/>
                        <a:cs typeface="Calibri"/>
                        <a:sym typeface="Calibri"/>
                      </a:endParaRPr>
                    </a:p>
                    <a:p>
                      <a:pPr indent="0" lvl="0" marL="0" rtl="0" algn="ctr">
                        <a:spcBef>
                          <a:spcPts val="300"/>
                        </a:spcBef>
                        <a:spcAft>
                          <a:spcPts val="0"/>
                        </a:spcAft>
                        <a:buNone/>
                      </a:pPr>
                      <a:r>
                        <a:rPr lang="es-CL" sz="1200">
                          <a:latin typeface="Calibri"/>
                          <a:ea typeface="Calibri"/>
                          <a:cs typeface="Calibri"/>
                          <a:sym typeface="Calibri"/>
                        </a:rPr>
                        <a:t>2. Creación funcionalidad historial mecánico.</a:t>
                      </a:r>
                      <a:endParaRPr sz="1200">
                        <a:latin typeface="Calibri"/>
                        <a:ea typeface="Calibri"/>
                        <a:cs typeface="Calibri"/>
                        <a:sym typeface="Calibri"/>
                      </a:endParaRPr>
                    </a:p>
                  </a:txBody>
                  <a:tcPr marT="0" marB="0" marR="73025" marL="228600"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EAEEF3"/>
                    </a:solidFill>
                  </a:tcPr>
                </a:tc>
              </a:tr>
              <a:tr h="548650">
                <a:tc>
                  <a:txBody>
                    <a:bodyPr/>
                    <a:lstStyle/>
                    <a:p>
                      <a:pPr indent="0" lvl="0" marL="0" rtl="0" algn="ctr">
                        <a:spcBef>
                          <a:spcPts val="300"/>
                        </a:spcBef>
                        <a:spcAft>
                          <a:spcPts val="300"/>
                        </a:spcAft>
                        <a:buNone/>
                      </a:pPr>
                      <a:r>
                        <a:rPr lang="es-CL" sz="1200">
                          <a:latin typeface="Calibri"/>
                          <a:ea typeface="Calibri"/>
                          <a:cs typeface="Calibri"/>
                          <a:sym typeface="Calibri"/>
                        </a:rPr>
                        <a:t>Sprint 7</a:t>
                      </a:r>
                      <a:endParaRPr sz="1200">
                        <a:latin typeface="Calibri"/>
                        <a:ea typeface="Calibri"/>
                        <a:cs typeface="Calibri"/>
                        <a:sym typeface="Calibri"/>
                      </a:endParaRPr>
                    </a:p>
                  </a:txBody>
                  <a:tcPr marT="0" marB="0" marR="73025" marL="228600"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s-CL" sz="1200">
                          <a:latin typeface="Calibri"/>
                          <a:ea typeface="Calibri"/>
                          <a:cs typeface="Calibri"/>
                          <a:sym typeface="Calibri"/>
                        </a:rPr>
                        <a:t>Duración: 12/11 - 19/11</a:t>
                      </a:r>
                      <a:endParaRPr sz="1200">
                        <a:latin typeface="Calibri"/>
                        <a:ea typeface="Calibri"/>
                        <a:cs typeface="Calibri"/>
                        <a:sym typeface="Calibri"/>
                      </a:endParaRPr>
                    </a:p>
                    <a:p>
                      <a:pPr indent="0" lvl="0" marL="0" rtl="0" algn="ctr">
                        <a:spcBef>
                          <a:spcPts val="0"/>
                        </a:spcBef>
                        <a:spcAft>
                          <a:spcPts val="0"/>
                        </a:spcAft>
                        <a:buNone/>
                      </a:pPr>
                      <a:r>
                        <a:rPr lang="es-CL" sz="1200">
                          <a:latin typeface="Calibri"/>
                          <a:ea typeface="Calibri"/>
                          <a:cs typeface="Calibri"/>
                          <a:sym typeface="Calibri"/>
                        </a:rPr>
                        <a:t>(1 semana)</a:t>
                      </a:r>
                      <a:endParaRPr sz="1200">
                        <a:latin typeface="Calibri"/>
                        <a:ea typeface="Calibri"/>
                        <a:cs typeface="Calibri"/>
                        <a:sym typeface="Calibri"/>
                      </a:endParaRPr>
                    </a:p>
                  </a:txBody>
                  <a:tcPr marT="0" marB="0" marR="73025" marL="228600"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F7F9FB"/>
                    </a:solidFill>
                  </a:tcPr>
                </a:tc>
                <a:tc>
                  <a:txBody>
                    <a:bodyPr/>
                    <a:lstStyle/>
                    <a:p>
                      <a:pPr indent="0" lvl="0" marL="0" rtl="0" algn="ctr">
                        <a:spcBef>
                          <a:spcPts val="300"/>
                        </a:spcBef>
                        <a:spcAft>
                          <a:spcPts val="0"/>
                        </a:spcAft>
                        <a:buNone/>
                      </a:pPr>
                      <a:r>
                        <a:rPr lang="es-CL" sz="1200">
                          <a:latin typeface="Calibri"/>
                          <a:ea typeface="Calibri"/>
                          <a:cs typeface="Calibri"/>
                          <a:sym typeface="Calibri"/>
                        </a:rPr>
                        <a:t>1. Creación de métricas en dashboard de administrador.</a:t>
                      </a:r>
                      <a:endParaRPr sz="1200">
                        <a:latin typeface="Calibri"/>
                        <a:ea typeface="Calibri"/>
                        <a:cs typeface="Calibri"/>
                        <a:sym typeface="Calibri"/>
                      </a:endParaRPr>
                    </a:p>
                    <a:p>
                      <a:pPr indent="0" lvl="0" marL="0" rtl="0" algn="ctr">
                        <a:spcBef>
                          <a:spcPts val="300"/>
                        </a:spcBef>
                        <a:spcAft>
                          <a:spcPts val="0"/>
                        </a:spcAft>
                        <a:buNone/>
                      </a:pPr>
                      <a:r>
                        <a:rPr lang="es-CL" sz="1200">
                          <a:latin typeface="Calibri"/>
                          <a:ea typeface="Calibri"/>
                          <a:cs typeface="Calibri"/>
                          <a:sym typeface="Calibri"/>
                        </a:rPr>
                        <a:t>2. Creación funcionalidad escanear patente.</a:t>
                      </a:r>
                      <a:endParaRPr sz="1200">
                        <a:latin typeface="Calibri"/>
                        <a:ea typeface="Calibri"/>
                        <a:cs typeface="Calibri"/>
                        <a:sym typeface="Calibri"/>
                      </a:endParaRPr>
                    </a:p>
                    <a:p>
                      <a:pPr indent="0" lvl="0" marL="0" rtl="0" algn="ctr">
                        <a:spcBef>
                          <a:spcPts val="300"/>
                        </a:spcBef>
                        <a:spcAft>
                          <a:spcPts val="0"/>
                        </a:spcAft>
                        <a:buNone/>
                      </a:pPr>
                      <a:r>
                        <a:rPr lang="es-CL" sz="1200">
                          <a:latin typeface="Calibri"/>
                          <a:ea typeface="Calibri"/>
                          <a:cs typeface="Calibri"/>
                          <a:sym typeface="Calibri"/>
                        </a:rPr>
                        <a:t>3. Creación funcionalidad, estado cotización.</a:t>
                      </a:r>
                      <a:endParaRPr sz="1200">
                        <a:latin typeface="Calibri"/>
                        <a:ea typeface="Calibri"/>
                        <a:cs typeface="Calibri"/>
                        <a:sym typeface="Calibri"/>
                      </a:endParaRPr>
                    </a:p>
                    <a:p>
                      <a:pPr indent="0" lvl="0" marL="0" rtl="0" algn="ctr">
                        <a:spcBef>
                          <a:spcPts val="300"/>
                        </a:spcBef>
                        <a:spcAft>
                          <a:spcPts val="0"/>
                        </a:spcAft>
                        <a:buNone/>
                      </a:pPr>
                      <a:r>
                        <a:rPr lang="es-CL" sz="1200">
                          <a:latin typeface="Calibri"/>
                          <a:ea typeface="Calibri"/>
                          <a:cs typeface="Calibri"/>
                          <a:sym typeface="Calibri"/>
                        </a:rPr>
                        <a:t>4. Creación funcionalidad informe cliente.</a:t>
                      </a:r>
                      <a:endParaRPr sz="1200">
                        <a:latin typeface="Calibri"/>
                        <a:ea typeface="Calibri"/>
                        <a:cs typeface="Calibri"/>
                        <a:sym typeface="Calibri"/>
                      </a:endParaRPr>
                    </a:p>
                  </a:txBody>
                  <a:tcPr marT="0" marB="0" marR="73025" marL="228600"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EAEEF3"/>
                    </a:solidFill>
                  </a:tcPr>
                </a:tc>
              </a:tr>
            </a:tbl>
          </a:graphicData>
        </a:graphic>
      </p:graphicFrame>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descr="EscuelaIT Duoc UC - Escuela de Informática y Telecomunicaciones Duoc UC - Duoc  UC | LinkedIn" id="160" name="Google Shape;160;p9"/>
          <p:cNvPicPr preferRelativeResize="0"/>
          <p:nvPr/>
        </p:nvPicPr>
        <p:blipFill rotWithShape="1">
          <a:blip r:embed="rId4">
            <a:alphaModFix/>
          </a:blip>
          <a:srcRect b="0" l="0" r="0" t="0"/>
          <a:stretch/>
        </p:blipFill>
        <p:spPr>
          <a:xfrm>
            <a:off x="8772152" y="207550"/>
            <a:ext cx="3141406" cy="785352"/>
          </a:xfrm>
          <a:prstGeom prst="rect">
            <a:avLst/>
          </a:prstGeom>
          <a:noFill/>
          <a:ln>
            <a:noFill/>
          </a:ln>
        </p:spPr>
      </p:pic>
      <p:sp>
        <p:nvSpPr>
          <p:cNvPr id="161" name="Google Shape;161;p9"/>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D5DCE4"/>
                </a:solidFill>
                <a:latin typeface="Calibri"/>
                <a:ea typeface="Calibri"/>
                <a:cs typeface="Calibri"/>
                <a:sym typeface="Calibri"/>
              </a:rPr>
              <a:t>PROYECTO </a:t>
            </a:r>
            <a:r>
              <a:rPr lang="es-CL" sz="1800">
                <a:solidFill>
                  <a:srgbClr val="757070"/>
                </a:solidFill>
                <a:latin typeface="Calibri"/>
                <a:ea typeface="Calibri"/>
                <a:cs typeface="Calibri"/>
                <a:sym typeface="Calibri"/>
              </a:rPr>
              <a:t>“</a:t>
            </a:r>
            <a:r>
              <a:rPr lang="es-CL" sz="1800">
                <a:solidFill>
                  <a:srgbClr val="BFBFBF"/>
                </a:solidFill>
                <a:latin typeface="Calibri"/>
                <a:ea typeface="Calibri"/>
                <a:cs typeface="Calibri"/>
                <a:sym typeface="Calibri"/>
              </a:rPr>
              <a:t>Software de Administración de Taller Automotriz</a:t>
            </a:r>
            <a:r>
              <a:rPr lang="es-CL" sz="1800">
                <a:solidFill>
                  <a:srgbClr val="757070"/>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Font typeface="Arial"/>
              <a:buNone/>
            </a:pPr>
            <a:r>
              <a:t/>
            </a:r>
            <a:endParaRPr sz="1800">
              <a:solidFill>
                <a:srgbClr val="757070"/>
              </a:solidFill>
              <a:latin typeface="Calibri"/>
              <a:ea typeface="Calibri"/>
              <a:cs typeface="Calibri"/>
              <a:sym typeface="Calibri"/>
            </a:endParaRPr>
          </a:p>
        </p:txBody>
      </p:sp>
      <p:sp>
        <p:nvSpPr>
          <p:cNvPr id="162" name="Google Shape;162;p9"/>
          <p:cNvSpPr txBox="1"/>
          <p:nvPr/>
        </p:nvSpPr>
        <p:spPr>
          <a:xfrm>
            <a:off x="0" y="14326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1"/>
                </a:solidFill>
                <a:latin typeface="Calibri"/>
                <a:ea typeface="Calibri"/>
                <a:cs typeface="Calibri"/>
                <a:sym typeface="Calibri"/>
              </a:rPr>
              <a:t>Arquitectura del software</a:t>
            </a:r>
            <a:endParaRPr>
              <a:solidFill>
                <a:schemeClr val="lt1"/>
              </a:solidFill>
            </a:endParaRPr>
          </a:p>
        </p:txBody>
      </p:sp>
      <p:cxnSp>
        <p:nvCxnSpPr>
          <p:cNvPr id="163" name="Google Shape;163;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64" name="Google Shape;164;p9"/>
          <p:cNvPicPr preferRelativeResize="0"/>
          <p:nvPr/>
        </p:nvPicPr>
        <p:blipFill>
          <a:blip r:embed="rId5">
            <a:alphaModFix/>
          </a:blip>
          <a:stretch>
            <a:fillRect/>
          </a:stretch>
        </p:blipFill>
        <p:spPr>
          <a:xfrm>
            <a:off x="220075" y="2005786"/>
            <a:ext cx="11887198" cy="4449398"/>
          </a:xfrm>
          <a:prstGeom prst="rect">
            <a:avLst/>
          </a:prstGeom>
          <a:noFill/>
          <a:ln>
            <a:noFill/>
          </a:ln>
        </p:spPr>
      </p:pic>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EscuelaIT Duoc UC - Escuela de Informática y Telecomunicaciones Duoc UC - Duoc  UC | LinkedIn" id="169" name="Google Shape;169;p10"/>
          <p:cNvPicPr preferRelativeResize="0"/>
          <p:nvPr/>
        </p:nvPicPr>
        <p:blipFill rotWithShape="1">
          <a:blip r:embed="rId4">
            <a:alphaModFix/>
          </a:blip>
          <a:srcRect b="0" l="0" r="0" t="0"/>
          <a:stretch/>
        </p:blipFill>
        <p:spPr>
          <a:xfrm>
            <a:off x="8772152" y="207550"/>
            <a:ext cx="3141406" cy="785352"/>
          </a:xfrm>
          <a:prstGeom prst="rect">
            <a:avLst/>
          </a:prstGeom>
          <a:noFill/>
          <a:ln>
            <a:noFill/>
          </a:ln>
        </p:spPr>
      </p:pic>
      <p:sp>
        <p:nvSpPr>
          <p:cNvPr id="170" name="Google Shape;170;p10"/>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D5DCE4"/>
                </a:solidFill>
                <a:latin typeface="Calibri"/>
                <a:ea typeface="Calibri"/>
                <a:cs typeface="Calibri"/>
                <a:sym typeface="Calibri"/>
              </a:rPr>
              <a:t>PROYECTO </a:t>
            </a:r>
            <a:r>
              <a:rPr lang="es-CL" sz="1800">
                <a:solidFill>
                  <a:srgbClr val="757070"/>
                </a:solidFill>
                <a:latin typeface="Calibri"/>
                <a:ea typeface="Calibri"/>
                <a:cs typeface="Calibri"/>
                <a:sym typeface="Calibri"/>
              </a:rPr>
              <a:t>“</a:t>
            </a:r>
            <a:r>
              <a:rPr lang="es-CL" sz="1800">
                <a:solidFill>
                  <a:srgbClr val="BFBFBF"/>
                </a:solidFill>
                <a:latin typeface="Calibri"/>
                <a:ea typeface="Calibri"/>
                <a:cs typeface="Calibri"/>
                <a:sym typeface="Calibri"/>
              </a:rPr>
              <a:t>Software de Administración de Taller Automotriz</a:t>
            </a:r>
            <a:r>
              <a:rPr lang="es-CL" sz="1800">
                <a:solidFill>
                  <a:srgbClr val="757070"/>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Font typeface="Arial"/>
              <a:buNone/>
            </a:pPr>
            <a:r>
              <a:t/>
            </a:r>
            <a:endParaRPr sz="1800">
              <a:solidFill>
                <a:srgbClr val="757070"/>
              </a:solidFill>
              <a:latin typeface="Calibri"/>
              <a:ea typeface="Calibri"/>
              <a:cs typeface="Calibri"/>
              <a:sym typeface="Calibri"/>
            </a:endParaRPr>
          </a:p>
        </p:txBody>
      </p:sp>
      <p:sp>
        <p:nvSpPr>
          <p:cNvPr id="171" name="Google Shape;171;p10"/>
          <p:cNvSpPr txBox="1"/>
          <p:nvPr/>
        </p:nvSpPr>
        <p:spPr>
          <a:xfrm>
            <a:off x="0" y="11798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1"/>
                </a:solidFill>
                <a:latin typeface="Calibri"/>
                <a:ea typeface="Calibri"/>
                <a:cs typeface="Calibri"/>
                <a:sym typeface="Calibri"/>
              </a:rPr>
              <a:t>Modelo de datos</a:t>
            </a:r>
            <a:endParaRPr>
              <a:solidFill>
                <a:schemeClr val="lt1"/>
              </a:solidFill>
            </a:endParaRPr>
          </a:p>
        </p:txBody>
      </p:sp>
      <p:cxnSp>
        <p:nvCxnSpPr>
          <p:cNvPr id="172" name="Google Shape;172;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73" name="Google Shape;173;p10"/>
          <p:cNvPicPr preferRelativeResize="0"/>
          <p:nvPr/>
        </p:nvPicPr>
        <p:blipFill>
          <a:blip r:embed="rId5">
            <a:alphaModFix/>
          </a:blip>
          <a:stretch>
            <a:fillRect/>
          </a:stretch>
        </p:blipFill>
        <p:spPr>
          <a:xfrm>
            <a:off x="2839488" y="1826361"/>
            <a:ext cx="6513018" cy="44742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