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746300-F90F-404F-B1D5-2FD17AFB072A}">
  <a:tblStyle styleId="{39746300-F90F-404F-B1D5-2FD17AFB07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Proyecto </a:t>
            </a:r>
            <a:r>
              <a:rPr lang="es">
                <a:solidFill>
                  <a:srgbClr val="000000"/>
                </a:solidFill>
              </a:rPr>
              <a:t>semestral</a:t>
            </a:r>
            <a:endParaRPr>
              <a:solidFill>
                <a:srgbClr val="000000"/>
              </a:solidFill>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-Dagoberto Navarrete</a:t>
            </a:r>
            <a:endParaRPr>
              <a:solidFill>
                <a:srgbClr val="000000"/>
              </a:solidFill>
            </a:endParaRPr>
          </a:p>
          <a:p>
            <a:pPr indent="0" lvl="0" marL="0">
              <a:spcBef>
                <a:spcPts val="0"/>
              </a:spcBef>
              <a:spcAft>
                <a:spcPts val="0"/>
              </a:spcAft>
              <a:buNone/>
            </a:pPr>
            <a:r>
              <a:rPr lang="es">
                <a:solidFill>
                  <a:srgbClr val="000000"/>
                </a:solidFill>
              </a:rPr>
              <a:t>-Pablo Veliz</a:t>
            </a:r>
            <a:endParaRPr>
              <a:solidFill>
                <a:srgbClr val="000000"/>
              </a:solidFill>
            </a:endParaRPr>
          </a:p>
          <a:p>
            <a:pPr indent="0" lvl="0" marL="0">
              <a:spcBef>
                <a:spcPts val="0"/>
              </a:spcBef>
              <a:spcAft>
                <a:spcPts val="0"/>
              </a:spcAft>
              <a:buNone/>
            </a:pPr>
            <a:r>
              <a:rPr lang="es">
                <a:solidFill>
                  <a:srgbClr val="000000"/>
                </a:solidFill>
              </a:rPr>
              <a:t>-Ignacio Yanjari</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Descripción de solución informática</a:t>
            </a:r>
            <a:endParaRPr/>
          </a:p>
        </p:txBody>
      </p:sp>
      <p:sp>
        <p:nvSpPr>
          <p:cNvPr id="125" name="Shape 125"/>
          <p:cNvSpPr txBox="1"/>
          <p:nvPr>
            <p:ph idx="1" type="body"/>
          </p:nvPr>
        </p:nvSpPr>
        <p:spPr>
          <a:xfrm>
            <a:off x="4644675" y="522450"/>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Control y gestión de equipos de guardias</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Base de datos relacional.</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Interacción constante entre página web y base de datos.</a:t>
            </a:r>
            <a:endParaRPr>
              <a:solidFill>
                <a:srgbClr val="000000"/>
              </a:solidFill>
            </a:endParaRPr>
          </a:p>
          <a:p>
            <a:pPr indent="0" lvl="0" marL="0" rtl="0">
              <a:spcBef>
                <a:spcPts val="1600"/>
              </a:spcBef>
              <a:spcAft>
                <a:spcPts val="0"/>
              </a:spcAft>
              <a:buNone/>
            </a:pPr>
            <a:r>
              <a:rPr lang="es">
                <a:solidFill>
                  <a:srgbClr val="000000"/>
                </a:solidFill>
              </a:rPr>
              <a:t>Manejo de horas trabajadas</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Creación de tabla con suma de horas según turnos asignados.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Controla también inasistencias y bonos.</a:t>
            </a:r>
            <a:endParaRPr>
              <a:solidFill>
                <a:srgbClr val="000000"/>
              </a:solidFill>
            </a:endParaRPr>
          </a:p>
          <a:p>
            <a:pPr indent="0" lvl="0" marL="457200" rtl="0">
              <a:spcBef>
                <a:spcPts val="1600"/>
              </a:spcBef>
              <a:spcAft>
                <a:spcPts val="0"/>
              </a:spcAft>
              <a:buNone/>
            </a:pPr>
            <a:r>
              <a:t/>
            </a:r>
            <a:endParaRPr>
              <a:solidFill>
                <a:srgbClr val="000000"/>
              </a:solidFill>
            </a:endParaRPr>
          </a:p>
          <a:p>
            <a:pPr indent="0" lvl="0" marL="0" rtl="0">
              <a:spcBef>
                <a:spcPts val="1600"/>
              </a:spcBef>
              <a:spcAft>
                <a:spcPts val="0"/>
              </a:spcAft>
              <a:buClr>
                <a:srgbClr val="000000"/>
              </a:buClr>
              <a:buSzPts val="1100"/>
              <a:buFont typeface="Arial"/>
              <a:buNone/>
            </a:pPr>
            <a:r>
              <a:t/>
            </a:r>
            <a:endParaRPr>
              <a:solidFill>
                <a:srgbClr val="000000"/>
              </a:solidFill>
            </a:endParaRPr>
          </a:p>
          <a:p>
            <a:pPr indent="0" lvl="0" marL="0" rtl="0">
              <a:spcBef>
                <a:spcPts val="1600"/>
              </a:spcBef>
              <a:spcAft>
                <a:spcPts val="1600"/>
              </a:spcAft>
              <a:buNone/>
            </a:pPr>
            <a:r>
              <a:rPr lang="es">
                <a:solidFill>
                  <a:srgbClr val="000000"/>
                </a:solidFill>
              </a:rPr>
              <a:t>	</a:t>
            </a:r>
            <a:endParaRPr>
              <a:solidFill>
                <a:srgbClr val="000000"/>
              </a:solidFill>
            </a:endParaRPr>
          </a:p>
        </p:txBody>
      </p:sp>
      <p:pic>
        <p:nvPicPr>
          <p:cNvPr descr="Resultado de imagen para solution" id="126" name="Shape 126"/>
          <p:cNvPicPr preferRelativeResize="0"/>
          <p:nvPr/>
        </p:nvPicPr>
        <p:blipFill>
          <a:blip r:embed="rId3">
            <a:alphaModFix/>
          </a:blip>
          <a:stretch>
            <a:fillRect/>
          </a:stretch>
        </p:blipFill>
        <p:spPr>
          <a:xfrm>
            <a:off x="5303888" y="3385500"/>
            <a:ext cx="28479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Recursos Necesarios</a:t>
            </a:r>
            <a:endParaRPr/>
          </a:p>
        </p:txBody>
      </p:sp>
      <p:sp>
        <p:nvSpPr>
          <p:cNvPr id="132" name="Shape 1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Requerimientos de </a:t>
            </a:r>
            <a:r>
              <a:rPr lang="es">
                <a:solidFill>
                  <a:srgbClr val="000000"/>
                </a:solidFill>
              </a:rPr>
              <a:t>Usuario</a:t>
            </a:r>
            <a:r>
              <a:rPr lang="es">
                <a:solidFill>
                  <a:srgbClr val="000000"/>
                </a:solidFill>
              </a:rPr>
              <a:t>:</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Acceso a internet</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Capacidad de enviar y recibir SMS</a:t>
            </a:r>
            <a:endParaRPr>
              <a:solidFill>
                <a:srgbClr val="000000"/>
              </a:solidFill>
            </a:endParaRPr>
          </a:p>
          <a:p>
            <a:pPr indent="-311150" lvl="0" marL="457200">
              <a:spcBef>
                <a:spcPts val="0"/>
              </a:spcBef>
              <a:spcAft>
                <a:spcPts val="0"/>
              </a:spcAft>
              <a:buClr>
                <a:srgbClr val="000000"/>
              </a:buClr>
              <a:buSzPts val="1300"/>
              <a:buChar char="●"/>
            </a:pPr>
            <a:r>
              <a:rPr lang="es">
                <a:solidFill>
                  <a:srgbClr val="000000"/>
                </a:solidFill>
              </a:rPr>
              <a:t>Señal Proveedor</a:t>
            </a:r>
            <a:endParaRPr>
              <a:solidFill>
                <a:srgbClr val="000000"/>
              </a:solidFill>
            </a:endParaRPr>
          </a:p>
        </p:txBody>
      </p:sp>
      <p:pic>
        <p:nvPicPr>
          <p:cNvPr descr="Resultado de imagen para resources" id="133" name="Shape 133"/>
          <p:cNvPicPr preferRelativeResize="0"/>
          <p:nvPr/>
        </p:nvPicPr>
        <p:blipFill>
          <a:blip r:embed="rId3">
            <a:alphaModFix/>
          </a:blip>
          <a:stretch>
            <a:fillRect/>
          </a:stretch>
        </p:blipFill>
        <p:spPr>
          <a:xfrm>
            <a:off x="5266925" y="2527100"/>
            <a:ext cx="2921900" cy="211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Recursos Necesarios</a:t>
            </a:r>
            <a:endParaRPr/>
          </a:p>
        </p:txBody>
      </p:sp>
      <p:sp>
        <p:nvSpPr>
          <p:cNvPr id="139" name="Shape 13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Requerimientos para </a:t>
            </a:r>
            <a:r>
              <a:rPr lang="es">
                <a:solidFill>
                  <a:srgbClr val="000000"/>
                </a:solidFill>
              </a:rPr>
              <a:t>implantación</a:t>
            </a:r>
            <a:r>
              <a:rPr lang="es">
                <a:solidFill>
                  <a:srgbClr val="000000"/>
                </a:solidFill>
              </a:rPr>
              <a:t>:</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Servidor Web</a:t>
            </a:r>
            <a:endParaRPr>
              <a:solidFill>
                <a:srgbClr val="000000"/>
              </a:solidFill>
            </a:endParaRPr>
          </a:p>
          <a:p>
            <a:pPr indent="-311150" lvl="0" marL="457200">
              <a:spcBef>
                <a:spcPts val="0"/>
              </a:spcBef>
              <a:spcAft>
                <a:spcPts val="0"/>
              </a:spcAft>
              <a:buClr>
                <a:srgbClr val="000000"/>
              </a:buClr>
              <a:buSzPts val="1300"/>
              <a:buChar char="●"/>
            </a:pPr>
            <a:r>
              <a:rPr lang="es">
                <a:solidFill>
                  <a:srgbClr val="000000"/>
                </a:solidFill>
              </a:rPr>
              <a:t>Inscripción</a:t>
            </a:r>
            <a:r>
              <a:rPr lang="es">
                <a:solidFill>
                  <a:srgbClr val="000000"/>
                </a:solidFill>
              </a:rPr>
              <a:t> de un dominio</a:t>
            </a:r>
            <a:endParaRPr>
              <a:solidFill>
                <a:srgbClr val="000000"/>
              </a:solidFill>
            </a:endParaRPr>
          </a:p>
        </p:txBody>
      </p:sp>
      <p:pic>
        <p:nvPicPr>
          <p:cNvPr id="140" name="Shape 140"/>
          <p:cNvPicPr preferRelativeResize="0"/>
          <p:nvPr/>
        </p:nvPicPr>
        <p:blipFill>
          <a:blip r:embed="rId3">
            <a:alphaModFix/>
          </a:blip>
          <a:stretch>
            <a:fillRect/>
          </a:stretch>
        </p:blipFill>
        <p:spPr>
          <a:xfrm>
            <a:off x="5098588" y="2232400"/>
            <a:ext cx="3258574" cy="18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Resultados esperados</a:t>
            </a:r>
            <a:endParaRPr/>
          </a:p>
        </p:txBody>
      </p:sp>
      <p:sp>
        <p:nvSpPr>
          <p:cNvPr id="146" name="Shape 14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AutoNum type="arabicPeriod"/>
            </a:pPr>
            <a:r>
              <a:rPr lang="es" sz="1400">
                <a:solidFill>
                  <a:srgbClr val="000000"/>
                </a:solidFill>
              </a:rPr>
              <a:t>Alta mejora de la productividad.</a:t>
            </a:r>
            <a:endParaRPr sz="1400">
              <a:solidFill>
                <a:srgbClr val="000000"/>
              </a:solidFill>
            </a:endParaRPr>
          </a:p>
          <a:p>
            <a:pPr indent="-317500" lvl="0" marL="457200" rtl="0">
              <a:spcBef>
                <a:spcPts val="0"/>
              </a:spcBef>
              <a:spcAft>
                <a:spcPts val="0"/>
              </a:spcAft>
              <a:buClr>
                <a:srgbClr val="000000"/>
              </a:buClr>
              <a:buSzPts val="1400"/>
              <a:buAutoNum type="arabicPeriod"/>
            </a:pPr>
            <a:r>
              <a:rPr lang="es" sz="1400">
                <a:solidFill>
                  <a:srgbClr val="000000"/>
                </a:solidFill>
              </a:rPr>
              <a:t>Baja de costos considerable.</a:t>
            </a:r>
            <a:endParaRPr sz="1400">
              <a:solidFill>
                <a:srgbClr val="000000"/>
              </a:solidFill>
            </a:endParaRPr>
          </a:p>
          <a:p>
            <a:pPr indent="-317500" lvl="0" marL="457200" rtl="0">
              <a:spcBef>
                <a:spcPts val="0"/>
              </a:spcBef>
              <a:spcAft>
                <a:spcPts val="0"/>
              </a:spcAft>
              <a:buClr>
                <a:srgbClr val="000000"/>
              </a:buClr>
              <a:buSzPts val="1400"/>
              <a:buAutoNum type="arabicPeriod"/>
            </a:pPr>
            <a:r>
              <a:rPr lang="es" sz="1400">
                <a:solidFill>
                  <a:srgbClr val="000000"/>
                </a:solidFill>
              </a:rPr>
              <a:t>Automatización</a:t>
            </a:r>
            <a:r>
              <a:rPr lang="es" sz="1400">
                <a:solidFill>
                  <a:srgbClr val="000000"/>
                </a:solidFill>
              </a:rPr>
              <a:t> de tareas complejas.</a:t>
            </a:r>
            <a:endParaRPr sz="1400">
              <a:solidFill>
                <a:srgbClr val="000000"/>
              </a:solidFill>
            </a:endParaRPr>
          </a:p>
          <a:p>
            <a:pPr indent="-317500" lvl="0" marL="457200" rtl="0">
              <a:spcBef>
                <a:spcPts val="0"/>
              </a:spcBef>
              <a:spcAft>
                <a:spcPts val="0"/>
              </a:spcAft>
              <a:buClr>
                <a:srgbClr val="000000"/>
              </a:buClr>
              <a:buSzPts val="1400"/>
              <a:buAutoNum type="arabicPeriod"/>
            </a:pPr>
            <a:r>
              <a:rPr lang="es" sz="1400">
                <a:solidFill>
                  <a:srgbClr val="000000"/>
                </a:solidFill>
              </a:rPr>
              <a:t>Menos gastos en equipo.</a:t>
            </a:r>
            <a:endParaRPr sz="1400">
              <a:solidFill>
                <a:srgbClr val="000000"/>
              </a:solidFill>
            </a:endParaRPr>
          </a:p>
          <a:p>
            <a:pPr indent="-317500" lvl="0" marL="457200">
              <a:spcBef>
                <a:spcPts val="0"/>
              </a:spcBef>
              <a:spcAft>
                <a:spcPts val="0"/>
              </a:spcAft>
              <a:buClr>
                <a:srgbClr val="000000"/>
              </a:buClr>
              <a:buSzPts val="1400"/>
              <a:buAutoNum type="arabicPeriod"/>
            </a:pPr>
            <a:r>
              <a:rPr lang="es" sz="1400">
                <a:solidFill>
                  <a:srgbClr val="000000"/>
                </a:solidFill>
              </a:rPr>
              <a:t>Mejor control de turnos y manejo de recursos.</a:t>
            </a:r>
            <a:endParaRPr sz="1400">
              <a:solidFill>
                <a:srgbClr val="000000"/>
              </a:solidFill>
            </a:endParaRPr>
          </a:p>
        </p:txBody>
      </p:sp>
      <p:pic>
        <p:nvPicPr>
          <p:cNvPr descr="Resultado de imagen para expected results" id="147" name="Shape 147"/>
          <p:cNvPicPr preferRelativeResize="0"/>
          <p:nvPr/>
        </p:nvPicPr>
        <p:blipFill>
          <a:blip r:embed="rId3">
            <a:alphaModFix/>
          </a:blip>
          <a:stretch>
            <a:fillRect/>
          </a:stretch>
        </p:blipFill>
        <p:spPr>
          <a:xfrm>
            <a:off x="5365800" y="2733100"/>
            <a:ext cx="2724150" cy="167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Impactos del proyecto</a:t>
            </a:r>
            <a:endParaRPr/>
          </a:p>
        </p:txBody>
      </p:sp>
      <p:sp>
        <p:nvSpPr>
          <p:cNvPr id="153" name="Shape 15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Positivos:</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Optimización</a:t>
            </a:r>
            <a:r>
              <a:rPr lang="es">
                <a:solidFill>
                  <a:srgbClr val="000000"/>
                </a:solidFill>
              </a:rPr>
              <a:t> de horarios de guardias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Mejor </a:t>
            </a:r>
            <a:r>
              <a:rPr lang="es">
                <a:solidFill>
                  <a:srgbClr val="000000"/>
                </a:solidFill>
              </a:rPr>
              <a:t>distribución</a:t>
            </a:r>
            <a:r>
              <a:rPr lang="es">
                <a:solidFill>
                  <a:srgbClr val="000000"/>
                </a:solidFill>
              </a:rPr>
              <a:t> de guardias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Mayor control sobre guardias</a:t>
            </a:r>
            <a:endParaRPr>
              <a:solidFill>
                <a:srgbClr val="000000"/>
              </a:solidFill>
            </a:endParaRPr>
          </a:p>
          <a:p>
            <a:pPr indent="-311150" lvl="0" marL="457200">
              <a:spcBef>
                <a:spcPts val="0"/>
              </a:spcBef>
              <a:spcAft>
                <a:spcPts val="0"/>
              </a:spcAft>
              <a:buClr>
                <a:srgbClr val="000000"/>
              </a:buClr>
              <a:buSzPts val="1300"/>
              <a:buChar char="●"/>
            </a:pPr>
            <a:r>
              <a:rPr lang="es">
                <a:solidFill>
                  <a:srgbClr val="000000"/>
                </a:solidFill>
              </a:rPr>
              <a:t>Disminución</a:t>
            </a:r>
            <a:r>
              <a:rPr lang="es">
                <a:solidFill>
                  <a:srgbClr val="000000"/>
                </a:solidFill>
              </a:rPr>
              <a:t> de costos de </a:t>
            </a:r>
            <a:r>
              <a:rPr lang="es">
                <a:solidFill>
                  <a:srgbClr val="000000"/>
                </a:solidFill>
              </a:rPr>
              <a:t>operación</a:t>
            </a:r>
            <a:endParaRPr>
              <a:solidFill>
                <a:srgbClr val="000000"/>
              </a:solidFill>
            </a:endParaRPr>
          </a:p>
        </p:txBody>
      </p:sp>
      <p:pic>
        <p:nvPicPr>
          <p:cNvPr descr="Resultado de imagen para project impact" id="154" name="Shape 154"/>
          <p:cNvPicPr preferRelativeResize="0"/>
          <p:nvPr/>
        </p:nvPicPr>
        <p:blipFill>
          <a:blip r:embed="rId3">
            <a:alphaModFix/>
          </a:blip>
          <a:stretch>
            <a:fillRect/>
          </a:stretch>
        </p:blipFill>
        <p:spPr>
          <a:xfrm>
            <a:off x="5584875" y="2815525"/>
            <a:ext cx="2286000" cy="171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Impactos del proyecto</a:t>
            </a:r>
            <a:endParaRPr/>
          </a:p>
        </p:txBody>
      </p:sp>
      <p:sp>
        <p:nvSpPr>
          <p:cNvPr id="160" name="Shape 16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Negativos:</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Problemas de conectividad</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Rango de error</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Problemas de usabilidad de usuarios</a:t>
            </a:r>
            <a:endParaRPr>
              <a:solidFill>
                <a:srgbClr val="000000"/>
              </a:solidFill>
            </a:endParaRPr>
          </a:p>
          <a:p>
            <a:pPr indent="-311150" lvl="0" marL="457200">
              <a:spcBef>
                <a:spcPts val="0"/>
              </a:spcBef>
              <a:spcAft>
                <a:spcPts val="0"/>
              </a:spcAft>
              <a:buClr>
                <a:srgbClr val="000000"/>
              </a:buClr>
              <a:buSzPts val="1300"/>
              <a:buChar char="●"/>
            </a:pPr>
            <a:r>
              <a:rPr lang="es">
                <a:solidFill>
                  <a:srgbClr val="000000"/>
                </a:solidFill>
              </a:rPr>
              <a:t>Eliminación</a:t>
            </a:r>
            <a:r>
              <a:rPr lang="es">
                <a:solidFill>
                  <a:srgbClr val="000000"/>
                </a:solidFill>
              </a:rPr>
              <a:t> de puestos de trabajo</a:t>
            </a:r>
            <a:endParaRPr>
              <a:solidFill>
                <a:srgbClr val="000000"/>
              </a:solidFill>
            </a:endParaRPr>
          </a:p>
        </p:txBody>
      </p:sp>
      <p:pic>
        <p:nvPicPr>
          <p:cNvPr id="161" name="Shape 161"/>
          <p:cNvPicPr preferRelativeResize="0"/>
          <p:nvPr/>
        </p:nvPicPr>
        <p:blipFill>
          <a:blip r:embed="rId3">
            <a:alphaModFix/>
          </a:blip>
          <a:stretch>
            <a:fillRect/>
          </a:stretch>
        </p:blipFill>
        <p:spPr>
          <a:xfrm>
            <a:off x="5480100" y="2338325"/>
            <a:ext cx="2495550" cy="18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Conclusión</a:t>
            </a:r>
            <a:endParaRPr/>
          </a:p>
          <a:p>
            <a:pPr indent="0" lvl="0" marL="0">
              <a:spcBef>
                <a:spcPts val="0"/>
              </a:spcBef>
              <a:spcAft>
                <a:spcPts val="0"/>
              </a:spcAft>
              <a:buNone/>
            </a:pPr>
            <a:r>
              <a:t/>
            </a:r>
            <a:endParaRPr/>
          </a:p>
        </p:txBody>
      </p:sp>
      <p:sp>
        <p:nvSpPr>
          <p:cNvPr id="167" name="Shape 16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400">
                <a:solidFill>
                  <a:srgbClr val="000000"/>
                </a:solidFill>
              </a:rPr>
              <a:t>Interacción</a:t>
            </a:r>
            <a:r>
              <a:rPr lang="es" sz="1400">
                <a:solidFill>
                  <a:srgbClr val="000000"/>
                </a:solidFill>
              </a:rPr>
              <a:t> del equipo de trabajo con la empresa </a:t>
            </a:r>
            <a:r>
              <a:rPr lang="es" sz="1400">
                <a:solidFill>
                  <a:srgbClr val="000000"/>
                </a:solidFill>
              </a:rPr>
              <a:t>probó</a:t>
            </a:r>
            <a:r>
              <a:rPr lang="es" sz="1400">
                <a:solidFill>
                  <a:srgbClr val="000000"/>
                </a:solidFill>
              </a:rPr>
              <a:t> ser constructiva, pudiendo desarrollar los problemas y posibles soluciones a estos.</a:t>
            </a:r>
            <a:endParaRPr sz="1400">
              <a:solidFill>
                <a:srgbClr val="000000"/>
              </a:solidFill>
            </a:endParaRPr>
          </a:p>
          <a:p>
            <a:pPr indent="0" lvl="0" marL="0">
              <a:spcBef>
                <a:spcPts val="1600"/>
              </a:spcBef>
              <a:spcAft>
                <a:spcPts val="0"/>
              </a:spcAft>
              <a:buNone/>
            </a:pPr>
            <a:r>
              <a:rPr lang="es" sz="1400">
                <a:solidFill>
                  <a:srgbClr val="000000"/>
                </a:solidFill>
              </a:rPr>
              <a:t>Soluciones </a:t>
            </a:r>
            <a:r>
              <a:rPr lang="es" sz="1400">
                <a:solidFill>
                  <a:srgbClr val="000000"/>
                </a:solidFill>
              </a:rPr>
              <a:t>informáticas</a:t>
            </a:r>
            <a:r>
              <a:rPr lang="es" sz="1400">
                <a:solidFill>
                  <a:srgbClr val="000000"/>
                </a:solidFill>
              </a:rPr>
              <a:t> son conocidas y factibles en los tiempos requeridos.</a:t>
            </a:r>
            <a:endParaRPr sz="1400">
              <a:solidFill>
                <a:srgbClr val="000000"/>
              </a:solidFill>
            </a:endParaRPr>
          </a:p>
          <a:p>
            <a:pPr indent="0" lvl="0" marL="0">
              <a:spcBef>
                <a:spcPts val="1600"/>
              </a:spcBef>
              <a:spcAft>
                <a:spcPts val="0"/>
              </a:spcAft>
              <a:buNone/>
            </a:pPr>
            <a:r>
              <a:rPr lang="es" sz="1400">
                <a:solidFill>
                  <a:srgbClr val="000000"/>
                </a:solidFill>
              </a:rPr>
              <a:t>Limitaciones </a:t>
            </a:r>
            <a:r>
              <a:rPr lang="es" sz="1400">
                <a:solidFill>
                  <a:srgbClr val="000000"/>
                </a:solidFill>
              </a:rPr>
              <a:t>técnicas</a:t>
            </a:r>
            <a:r>
              <a:rPr lang="es" sz="1400">
                <a:solidFill>
                  <a:srgbClr val="000000"/>
                </a:solidFill>
              </a:rPr>
              <a:t> que deben ser sustentadas por la empresa y capacitación de los usuarios.</a:t>
            </a:r>
            <a:endParaRPr sz="1400">
              <a:solidFill>
                <a:srgbClr val="000000"/>
              </a:solidFill>
            </a:endParaRPr>
          </a:p>
          <a:p>
            <a:pPr indent="0" lvl="0" marL="0">
              <a:spcBef>
                <a:spcPts val="1600"/>
              </a:spcBef>
              <a:spcAft>
                <a:spcPts val="1600"/>
              </a:spcAft>
              <a:buNone/>
            </a:pPr>
            <a:r>
              <a:rPr lang="es" sz="1400">
                <a:solidFill>
                  <a:srgbClr val="000000"/>
                </a:solidFill>
              </a:rPr>
              <a:t>Próximo</a:t>
            </a:r>
            <a:r>
              <a:rPr lang="es" sz="1400">
                <a:solidFill>
                  <a:srgbClr val="000000"/>
                </a:solidFill>
              </a:rPr>
              <a:t> trabajo en el </a:t>
            </a:r>
            <a:r>
              <a:rPr lang="es" sz="1400">
                <a:solidFill>
                  <a:srgbClr val="000000"/>
                </a:solidFill>
              </a:rPr>
              <a:t>análisis</a:t>
            </a:r>
            <a:r>
              <a:rPr lang="es" sz="1400">
                <a:solidFill>
                  <a:srgbClr val="000000"/>
                </a:solidFill>
              </a:rPr>
              <a:t> y diseño de las soluciones propuestas.</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Introducción</a:t>
            </a:r>
            <a:endParaRPr/>
          </a:p>
        </p:txBody>
      </p:sp>
      <p:sp>
        <p:nvSpPr>
          <p:cNvPr id="71" name="Shape 71"/>
          <p:cNvSpPr txBox="1"/>
          <p:nvPr>
            <p:ph idx="1" type="body"/>
          </p:nvPr>
        </p:nvSpPr>
        <p:spPr>
          <a:xfrm>
            <a:off x="4656050" y="522450"/>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400">
                <a:solidFill>
                  <a:srgbClr val="000000"/>
                </a:solidFill>
              </a:rPr>
              <a:t>En la industria de la </a:t>
            </a:r>
            <a:r>
              <a:rPr lang="es" sz="1400">
                <a:solidFill>
                  <a:srgbClr val="000000"/>
                </a:solidFill>
              </a:rPr>
              <a:t>seguridad</a:t>
            </a:r>
            <a:r>
              <a:rPr lang="es" sz="1400">
                <a:solidFill>
                  <a:srgbClr val="000000"/>
                </a:solidFill>
              </a:rPr>
              <a:t> privada existe un gran rechazo a los sistemas de </a:t>
            </a:r>
            <a:r>
              <a:rPr lang="es" sz="1400">
                <a:solidFill>
                  <a:srgbClr val="000000"/>
                </a:solidFill>
              </a:rPr>
              <a:t>gestión</a:t>
            </a:r>
            <a:r>
              <a:rPr lang="es" sz="1400">
                <a:solidFill>
                  <a:srgbClr val="000000"/>
                </a:solidFill>
              </a:rPr>
              <a:t> de seguridad, esto se debe a que en su </a:t>
            </a:r>
            <a:r>
              <a:rPr lang="es" sz="1400">
                <a:solidFill>
                  <a:srgbClr val="000000"/>
                </a:solidFill>
              </a:rPr>
              <a:t>mayoría</a:t>
            </a:r>
            <a:r>
              <a:rPr lang="es" sz="1400">
                <a:solidFill>
                  <a:srgbClr val="000000"/>
                </a:solidFill>
              </a:rPr>
              <a:t> son ex F.F.A.A los que trabajan esto, por ende ya </a:t>
            </a:r>
            <a:r>
              <a:rPr lang="es" sz="1400">
                <a:solidFill>
                  <a:srgbClr val="000000"/>
                </a:solidFill>
              </a:rPr>
              <a:t>están</a:t>
            </a:r>
            <a:r>
              <a:rPr lang="es" sz="1400">
                <a:solidFill>
                  <a:srgbClr val="000000"/>
                </a:solidFill>
              </a:rPr>
              <a:t> acostumbrados a hacer todo de manera manual, lo que a veces genera errores e inconsistencia en algunas gestiones.</a:t>
            </a:r>
            <a:endParaRPr sz="1400">
              <a:solidFill>
                <a:srgbClr val="000000"/>
              </a:solidFill>
            </a:endParaRPr>
          </a:p>
          <a:p>
            <a:pPr indent="0" lvl="0" marL="0">
              <a:spcBef>
                <a:spcPts val="1600"/>
              </a:spcBef>
              <a:spcAft>
                <a:spcPts val="0"/>
              </a:spcAft>
              <a:buNone/>
            </a:pPr>
            <a:r>
              <a:rPr lang="es" sz="1400">
                <a:solidFill>
                  <a:srgbClr val="000000"/>
                </a:solidFill>
              </a:rPr>
              <a:t>La empresa busca automatizar sus procedimientos y estandarizarlos para aumentar su productividad y disminuir sus costos.</a:t>
            </a:r>
            <a:endParaRPr sz="1400">
              <a:solidFill>
                <a:srgbClr val="000000"/>
              </a:solidFill>
            </a:endParaRPr>
          </a:p>
          <a:p>
            <a:pPr indent="0" lvl="0" marL="0">
              <a:spcBef>
                <a:spcPts val="1600"/>
              </a:spcBef>
              <a:spcAft>
                <a:spcPts val="1600"/>
              </a:spcAft>
              <a:buNone/>
            </a:pPr>
            <a:r>
              <a:rPr lang="es" sz="1400">
                <a:solidFill>
                  <a:srgbClr val="000000"/>
                </a:solidFill>
              </a:rPr>
              <a:t>Ante esto propondremos soluciones para los procesos que la empresa desea solucionar.</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Conformación</a:t>
            </a:r>
            <a:r>
              <a:rPr lang="es"/>
              <a:t> del Equipo </a:t>
            </a:r>
            <a:endParaRPr/>
          </a:p>
        </p:txBody>
      </p:sp>
      <p:sp>
        <p:nvSpPr>
          <p:cNvPr id="77" name="Shape 7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400">
                <a:solidFill>
                  <a:srgbClr val="000000"/>
                </a:solidFill>
              </a:rPr>
              <a:t>Para el desarrollo del proyecto se han nombrado los siguientes cargos:</a:t>
            </a:r>
            <a:endParaRPr sz="1400">
              <a:solidFill>
                <a:srgbClr val="000000"/>
              </a:solidFill>
            </a:endParaRPr>
          </a:p>
        </p:txBody>
      </p:sp>
      <p:graphicFrame>
        <p:nvGraphicFramePr>
          <p:cNvPr id="78" name="Shape 78"/>
          <p:cNvGraphicFramePr/>
          <p:nvPr/>
        </p:nvGraphicFramePr>
        <p:xfrm>
          <a:off x="4644675" y="1991360"/>
          <a:ext cx="3000000" cy="3000000"/>
        </p:xfrm>
        <a:graphic>
          <a:graphicData uri="http://schemas.openxmlformats.org/drawingml/2006/table">
            <a:tbl>
              <a:tblPr>
                <a:noFill/>
                <a:tableStyleId>{39746300-F90F-404F-B1D5-2FD17AFB072A}</a:tableStyleId>
              </a:tblPr>
              <a:tblGrid>
                <a:gridCol w="1388800"/>
                <a:gridCol w="1388800"/>
                <a:gridCol w="1388800"/>
              </a:tblGrid>
              <a:tr h="612125">
                <a:tc>
                  <a:txBody>
                    <a:bodyPr>
                      <a:noAutofit/>
                    </a:bodyPr>
                    <a:lstStyle/>
                    <a:p>
                      <a:pPr indent="0" lvl="0" marL="0">
                        <a:spcBef>
                          <a:spcPts val="0"/>
                        </a:spcBef>
                        <a:spcAft>
                          <a:spcPts val="0"/>
                        </a:spcAft>
                        <a:buNone/>
                      </a:pPr>
                      <a:r>
                        <a:rPr lang="es"/>
                        <a:t>Dagoberto Navarrete</a:t>
                      </a:r>
                      <a:endParaRPr/>
                    </a:p>
                  </a:txBody>
                  <a:tcPr marT="91425" marB="91425" marR="91425" marL="91425"/>
                </a:tc>
                <a:tc>
                  <a:txBody>
                    <a:bodyPr>
                      <a:noAutofit/>
                    </a:bodyPr>
                    <a:lstStyle/>
                    <a:p>
                      <a:pPr indent="0" lvl="0" marL="0">
                        <a:spcBef>
                          <a:spcPts val="0"/>
                        </a:spcBef>
                        <a:spcAft>
                          <a:spcPts val="0"/>
                        </a:spcAft>
                        <a:buNone/>
                      </a:pPr>
                      <a:r>
                        <a:rPr lang="es"/>
                        <a:t>Pablo Veliz</a:t>
                      </a:r>
                      <a:endParaRPr/>
                    </a:p>
                  </a:txBody>
                  <a:tcPr marT="91425" marB="91425" marR="91425" marL="91425"/>
                </a:tc>
                <a:tc>
                  <a:txBody>
                    <a:bodyPr>
                      <a:noAutofit/>
                    </a:bodyPr>
                    <a:lstStyle/>
                    <a:p>
                      <a:pPr indent="0" lvl="0" marL="0">
                        <a:spcBef>
                          <a:spcPts val="0"/>
                        </a:spcBef>
                        <a:spcAft>
                          <a:spcPts val="0"/>
                        </a:spcAft>
                        <a:buNone/>
                      </a:pPr>
                      <a:r>
                        <a:rPr lang="es"/>
                        <a:t>Ignacio Yanjari</a:t>
                      </a:r>
                      <a:endParaRPr/>
                    </a:p>
                  </a:txBody>
                  <a:tcPr marT="91425" marB="91425" marR="91425" marL="91425"/>
                </a:tc>
              </a:tr>
              <a:tr h="672500">
                <a:tc>
                  <a:txBody>
                    <a:bodyPr>
                      <a:noAutofit/>
                    </a:bodyPr>
                    <a:lstStyle/>
                    <a:p>
                      <a:pPr indent="0" lvl="0" marL="0">
                        <a:spcBef>
                          <a:spcPts val="0"/>
                        </a:spcBef>
                        <a:spcAft>
                          <a:spcPts val="0"/>
                        </a:spcAft>
                        <a:buNone/>
                      </a:pPr>
                      <a:r>
                        <a:rPr lang="es"/>
                        <a:t>Analista</a:t>
                      </a:r>
                      <a:endParaRPr/>
                    </a:p>
                  </a:txBody>
                  <a:tcPr marT="91425" marB="91425" marR="91425" marL="91425"/>
                </a:tc>
                <a:tc>
                  <a:txBody>
                    <a:bodyPr>
                      <a:noAutofit/>
                    </a:bodyPr>
                    <a:lstStyle/>
                    <a:p>
                      <a:pPr indent="0" lvl="0" marL="0">
                        <a:spcBef>
                          <a:spcPts val="0"/>
                        </a:spcBef>
                        <a:spcAft>
                          <a:spcPts val="0"/>
                        </a:spcAft>
                        <a:buNone/>
                      </a:pPr>
                      <a:r>
                        <a:rPr lang="es"/>
                        <a:t>Jefe de Proyecto</a:t>
                      </a:r>
                      <a:endParaRPr/>
                    </a:p>
                  </a:txBody>
                  <a:tcPr marT="91425" marB="91425" marR="91425" marL="91425"/>
                </a:tc>
                <a:tc>
                  <a:txBody>
                    <a:bodyPr>
                      <a:noAutofit/>
                    </a:bodyPr>
                    <a:lstStyle/>
                    <a:p>
                      <a:pPr indent="0" lvl="0" marL="0">
                        <a:spcBef>
                          <a:spcPts val="0"/>
                        </a:spcBef>
                        <a:spcAft>
                          <a:spcPts val="0"/>
                        </a:spcAft>
                        <a:buNone/>
                      </a:pPr>
                      <a:r>
                        <a:rPr lang="es"/>
                        <a:t>Constructor</a:t>
                      </a:r>
                      <a:endParaRPr/>
                    </a:p>
                  </a:txBody>
                  <a:tcPr marT="91425" marB="91425" marR="91425" marL="91425"/>
                </a:tc>
              </a:tr>
              <a:tr h="612125">
                <a:tc>
                  <a:txBody>
                    <a:bodyPr>
                      <a:noAutofit/>
                    </a:bodyPr>
                    <a:lstStyle/>
                    <a:p>
                      <a:pPr indent="0" lvl="0" marL="0">
                        <a:spcBef>
                          <a:spcPts val="0"/>
                        </a:spcBef>
                        <a:spcAft>
                          <a:spcPts val="0"/>
                        </a:spcAft>
                        <a:buNone/>
                      </a:pPr>
                      <a:r>
                        <a:rPr lang="es"/>
                        <a:t>Q/A</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s"/>
                        <a:t>Diseñador</a:t>
                      </a:r>
                      <a:endParaRPr/>
                    </a:p>
                  </a:txBody>
                  <a:tcPr marT="91425" marB="91425" marR="91425" marL="91425"/>
                </a:tc>
              </a:tr>
              <a:tr h="612125">
                <a:tc>
                  <a:txBody>
                    <a:bodyPr>
                      <a:noAutofit/>
                    </a:bodyPr>
                    <a:lstStyle/>
                    <a:p>
                      <a:pPr indent="0" lvl="0" marL="0">
                        <a:spcBef>
                          <a:spcPts val="0"/>
                        </a:spcBef>
                        <a:spcAft>
                          <a:spcPts val="0"/>
                        </a:spcAft>
                        <a:buNone/>
                      </a:pPr>
                      <a:r>
                        <a:rPr lang="es"/>
                        <a:t>Documentador</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bl>
          </a:graphicData>
        </a:graphic>
      </p:graphicFrame>
      <p:pic>
        <p:nvPicPr>
          <p:cNvPr descr="Resultado de imagen para team of 3" id="79" name="Shape 79"/>
          <p:cNvPicPr preferRelativeResize="0"/>
          <p:nvPr/>
        </p:nvPicPr>
        <p:blipFill>
          <a:blip r:embed="rId3">
            <a:alphaModFix/>
          </a:blip>
          <a:stretch>
            <a:fillRect/>
          </a:stretch>
        </p:blipFill>
        <p:spPr>
          <a:xfrm>
            <a:off x="1260100" y="2527950"/>
            <a:ext cx="1809750" cy="1809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Descripción</a:t>
            </a:r>
            <a:r>
              <a:rPr lang="es"/>
              <a:t> del Cliente</a:t>
            </a:r>
            <a:endParaRPr/>
          </a:p>
        </p:txBody>
      </p:sp>
      <p:sp>
        <p:nvSpPr>
          <p:cNvPr id="85" name="Shape 8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000000"/>
                </a:solidFill>
              </a:rPr>
              <a:t>Alfa Chile Seguridad, nacida en el año 2002, partió como una empresa familiar, pero con el paso del tiempo ha ido creciendo hasta alcanzar los 5000 guardias contratados, lo que la ha hecho destacar en múltiples servicios de seguridad privada, tales como:</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Retail</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Industria</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Minería</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Eventos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Instituciones Educacionales</a:t>
            </a:r>
            <a:endParaRPr>
              <a:solidFill>
                <a:srgbClr val="000000"/>
              </a:solidFill>
            </a:endParaRPr>
          </a:p>
        </p:txBody>
      </p:sp>
      <p:pic>
        <p:nvPicPr>
          <p:cNvPr descr="Resultado de imagen para alfa chile seg" id="86" name="Shape 86"/>
          <p:cNvPicPr preferRelativeResize="0"/>
          <p:nvPr/>
        </p:nvPicPr>
        <p:blipFill>
          <a:blip r:embed="rId3">
            <a:alphaModFix/>
          </a:blip>
          <a:stretch>
            <a:fillRect/>
          </a:stretch>
        </p:blipFill>
        <p:spPr>
          <a:xfrm>
            <a:off x="5397600" y="3529700"/>
            <a:ext cx="2486025" cy="96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Descripción</a:t>
            </a:r>
            <a:r>
              <a:rPr lang="es"/>
              <a:t> de los problemas a resolver</a:t>
            </a:r>
            <a:endParaRPr/>
          </a:p>
        </p:txBody>
      </p:sp>
      <p:sp>
        <p:nvSpPr>
          <p:cNvPr id="92" name="Shape 9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s" sz="1400">
                <a:solidFill>
                  <a:srgbClr val="000000"/>
                </a:solidFill>
              </a:rPr>
              <a:t>Organización</a:t>
            </a:r>
            <a:r>
              <a:rPr lang="es" sz="1400">
                <a:solidFill>
                  <a:srgbClr val="000000"/>
                </a:solidFill>
              </a:rPr>
              <a:t> de los horarios de los guardias</a:t>
            </a:r>
            <a:endParaRPr sz="1400">
              <a:solidFill>
                <a:srgbClr val="000000"/>
              </a:solidFill>
            </a:endParaRPr>
          </a:p>
          <a:p>
            <a:pPr indent="-317500" lvl="0" marL="457200" rtl="0">
              <a:spcBef>
                <a:spcPts val="0"/>
              </a:spcBef>
              <a:spcAft>
                <a:spcPts val="0"/>
              </a:spcAft>
              <a:buClr>
                <a:srgbClr val="000000"/>
              </a:buClr>
              <a:buSzPts val="1400"/>
              <a:buChar char="●"/>
            </a:pPr>
            <a:r>
              <a:rPr lang="es" sz="1400">
                <a:solidFill>
                  <a:srgbClr val="000000"/>
                </a:solidFill>
              </a:rPr>
              <a:t>Manejo de horas trabajadas</a:t>
            </a:r>
            <a:endParaRPr sz="1400">
              <a:solidFill>
                <a:srgbClr val="000000"/>
              </a:solidFill>
            </a:endParaRPr>
          </a:p>
          <a:p>
            <a:pPr indent="-317500" lvl="0" marL="457200" rtl="0">
              <a:spcBef>
                <a:spcPts val="0"/>
              </a:spcBef>
              <a:spcAft>
                <a:spcPts val="0"/>
              </a:spcAft>
              <a:buClr>
                <a:srgbClr val="000000"/>
              </a:buClr>
              <a:buSzPts val="1400"/>
              <a:buChar char="●"/>
            </a:pPr>
            <a:r>
              <a:rPr lang="es" sz="1400">
                <a:solidFill>
                  <a:srgbClr val="000000"/>
                </a:solidFill>
              </a:rPr>
              <a:t>Buscar </a:t>
            </a:r>
            <a:r>
              <a:rPr lang="es" sz="1400">
                <a:solidFill>
                  <a:srgbClr val="000000"/>
                </a:solidFill>
              </a:rPr>
              <a:t>Reemplazo</a:t>
            </a:r>
            <a:endParaRPr sz="1400">
              <a:solidFill>
                <a:srgbClr val="000000"/>
              </a:solidFill>
            </a:endParaRPr>
          </a:p>
          <a:p>
            <a:pPr indent="-317500" lvl="0" marL="457200" rtl="0">
              <a:spcBef>
                <a:spcPts val="0"/>
              </a:spcBef>
              <a:spcAft>
                <a:spcPts val="0"/>
              </a:spcAft>
              <a:buClr>
                <a:srgbClr val="000000"/>
              </a:buClr>
              <a:buSzPts val="1400"/>
              <a:buChar char="●"/>
            </a:pPr>
            <a:r>
              <a:rPr lang="es" sz="1400">
                <a:solidFill>
                  <a:srgbClr val="000000"/>
                </a:solidFill>
              </a:rPr>
              <a:t>Verificación</a:t>
            </a:r>
            <a:r>
              <a:rPr lang="es" sz="1400">
                <a:solidFill>
                  <a:srgbClr val="000000"/>
                </a:solidFill>
              </a:rPr>
              <a:t> Asistencia</a:t>
            </a:r>
            <a:endParaRPr sz="1400">
              <a:solidFill>
                <a:srgbClr val="000000"/>
              </a:solidFill>
            </a:endParaRPr>
          </a:p>
          <a:p>
            <a:pPr indent="-317500" lvl="0" marL="457200" rtl="0">
              <a:spcBef>
                <a:spcPts val="0"/>
              </a:spcBef>
              <a:spcAft>
                <a:spcPts val="0"/>
              </a:spcAft>
              <a:buClr>
                <a:srgbClr val="000000"/>
              </a:buClr>
              <a:buSzPts val="1400"/>
              <a:buChar char="●"/>
            </a:pPr>
            <a:r>
              <a:rPr lang="es" sz="1400">
                <a:solidFill>
                  <a:srgbClr val="000000"/>
                </a:solidFill>
              </a:rPr>
              <a:t>Control de equipos de guardias</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Objetivos del proyecto</a:t>
            </a:r>
            <a:endParaRPr/>
          </a:p>
        </p:txBody>
      </p:sp>
      <p:sp>
        <p:nvSpPr>
          <p:cNvPr id="98" name="Shape 9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1400">
                <a:solidFill>
                  <a:srgbClr val="000000"/>
                </a:solidFill>
              </a:rPr>
              <a:t>El principal objetivo del proyecto es crear una </a:t>
            </a:r>
            <a:r>
              <a:rPr lang="es" sz="1400">
                <a:solidFill>
                  <a:srgbClr val="000000"/>
                </a:solidFill>
              </a:rPr>
              <a:t>aplicación</a:t>
            </a:r>
            <a:r>
              <a:rPr lang="es" sz="1400">
                <a:solidFill>
                  <a:srgbClr val="000000"/>
                </a:solidFill>
              </a:rPr>
              <a:t> web, que sea capaz de resolver todas las </a:t>
            </a:r>
            <a:r>
              <a:rPr lang="es" sz="1400">
                <a:solidFill>
                  <a:srgbClr val="000000"/>
                </a:solidFill>
              </a:rPr>
              <a:t>problemáticas</a:t>
            </a:r>
            <a:r>
              <a:rPr lang="es" sz="1400">
                <a:solidFill>
                  <a:srgbClr val="000000"/>
                </a:solidFill>
              </a:rPr>
              <a:t> descritas, para que </a:t>
            </a:r>
            <a:r>
              <a:rPr lang="es" sz="1400">
                <a:solidFill>
                  <a:srgbClr val="000000"/>
                </a:solidFill>
              </a:rPr>
              <a:t>así</a:t>
            </a:r>
            <a:r>
              <a:rPr lang="es" sz="1400">
                <a:solidFill>
                  <a:srgbClr val="000000"/>
                </a:solidFill>
              </a:rPr>
              <a:t> la empresa de seguridad pueda desenvolverse mejor optimizando mejor la </a:t>
            </a:r>
            <a:r>
              <a:rPr lang="es" sz="1400">
                <a:solidFill>
                  <a:srgbClr val="000000"/>
                </a:solidFill>
              </a:rPr>
              <a:t>distribución</a:t>
            </a:r>
            <a:r>
              <a:rPr lang="es" sz="1400">
                <a:solidFill>
                  <a:srgbClr val="000000"/>
                </a:solidFill>
              </a:rPr>
              <a:t> de los guardias, y tener un mayor control de estos.</a:t>
            </a:r>
            <a:endParaRPr sz="1400">
              <a:solidFill>
                <a:srgbClr val="000000"/>
              </a:solidFill>
            </a:endParaRPr>
          </a:p>
        </p:txBody>
      </p:sp>
      <p:pic>
        <p:nvPicPr>
          <p:cNvPr descr="Resultado de imagen para objectives" id="99" name="Shape 99"/>
          <p:cNvPicPr preferRelativeResize="0"/>
          <p:nvPr/>
        </p:nvPicPr>
        <p:blipFill>
          <a:blip r:embed="rId3">
            <a:alphaModFix/>
          </a:blip>
          <a:stretch>
            <a:fillRect/>
          </a:stretch>
        </p:blipFill>
        <p:spPr>
          <a:xfrm>
            <a:off x="5532475" y="2691925"/>
            <a:ext cx="2390775"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Objetivos del proyecto</a:t>
            </a:r>
            <a:endParaRPr/>
          </a:p>
        </p:txBody>
      </p:sp>
      <p:sp>
        <p:nvSpPr>
          <p:cNvPr id="105" name="Shape 10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es">
                <a:solidFill>
                  <a:srgbClr val="000000"/>
                </a:solidFill>
              </a:rPr>
              <a:t>Gestión</a:t>
            </a:r>
            <a:r>
              <a:rPr lang="es">
                <a:solidFill>
                  <a:srgbClr val="000000"/>
                </a:solidFill>
              </a:rPr>
              <a:t> de guardias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Selección</a:t>
            </a:r>
            <a:r>
              <a:rPr lang="es">
                <a:solidFill>
                  <a:srgbClr val="000000"/>
                </a:solidFill>
              </a:rPr>
              <a:t> de horarios de guardias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Generación</a:t>
            </a:r>
            <a:r>
              <a:rPr lang="es">
                <a:solidFill>
                  <a:srgbClr val="000000"/>
                </a:solidFill>
              </a:rPr>
              <a:t> de horario</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Cambios de turno y rotaciones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Control de </a:t>
            </a:r>
            <a:r>
              <a:rPr lang="es">
                <a:solidFill>
                  <a:srgbClr val="000000"/>
                </a:solidFill>
              </a:rPr>
              <a:t>reemplazo</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Control de equipos</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Filtros de guardias</a:t>
            </a:r>
            <a:endParaRPr>
              <a:solidFill>
                <a:srgbClr val="000000"/>
              </a:solidFill>
            </a:endParaRPr>
          </a:p>
        </p:txBody>
      </p:sp>
      <p:pic>
        <p:nvPicPr>
          <p:cNvPr descr="Resultado de imagen para objectives" id="106" name="Shape 106"/>
          <p:cNvPicPr preferRelativeResize="0"/>
          <p:nvPr/>
        </p:nvPicPr>
        <p:blipFill>
          <a:blip r:embed="rId3">
            <a:alphaModFix/>
          </a:blip>
          <a:stretch>
            <a:fillRect/>
          </a:stretch>
        </p:blipFill>
        <p:spPr>
          <a:xfrm>
            <a:off x="5532475" y="2822400"/>
            <a:ext cx="2390775" cy="1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Alcances del proyecto</a:t>
            </a:r>
            <a:endParaRPr/>
          </a:p>
        </p:txBody>
      </p:sp>
      <p:sp>
        <p:nvSpPr>
          <p:cNvPr id="112" name="Shape 11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AutoNum type="arabicPeriod"/>
            </a:pPr>
            <a:r>
              <a:rPr lang="es">
                <a:solidFill>
                  <a:srgbClr val="000000"/>
                </a:solidFill>
              </a:rPr>
              <a:t>No se </a:t>
            </a:r>
            <a:r>
              <a:rPr lang="es">
                <a:solidFill>
                  <a:srgbClr val="000000"/>
                </a:solidFill>
              </a:rPr>
              <a:t>tendrá</a:t>
            </a:r>
            <a:r>
              <a:rPr lang="es">
                <a:solidFill>
                  <a:srgbClr val="000000"/>
                </a:solidFill>
              </a:rPr>
              <a:t> acceso a </a:t>
            </a:r>
            <a:r>
              <a:rPr lang="es">
                <a:solidFill>
                  <a:srgbClr val="000000"/>
                </a:solidFill>
              </a:rPr>
              <a:t>información</a:t>
            </a:r>
            <a:r>
              <a:rPr lang="es">
                <a:solidFill>
                  <a:srgbClr val="000000"/>
                </a:solidFill>
              </a:rPr>
              <a:t> de R.R.H.H</a:t>
            </a:r>
            <a:endParaRPr>
              <a:solidFill>
                <a:srgbClr val="000000"/>
              </a:solidFill>
            </a:endParaRPr>
          </a:p>
          <a:p>
            <a:pPr indent="-311150" lvl="0" marL="457200" rtl="0">
              <a:spcBef>
                <a:spcPts val="0"/>
              </a:spcBef>
              <a:spcAft>
                <a:spcPts val="0"/>
              </a:spcAft>
              <a:buClr>
                <a:srgbClr val="000000"/>
              </a:buClr>
              <a:buSzPts val="1300"/>
              <a:buAutoNum type="arabicPeriod"/>
            </a:pPr>
            <a:r>
              <a:rPr lang="es">
                <a:solidFill>
                  <a:srgbClr val="000000"/>
                </a:solidFill>
              </a:rPr>
              <a:t>No se </a:t>
            </a:r>
            <a:r>
              <a:rPr lang="es">
                <a:solidFill>
                  <a:srgbClr val="000000"/>
                </a:solidFill>
              </a:rPr>
              <a:t>tendrá</a:t>
            </a:r>
            <a:r>
              <a:rPr lang="es">
                <a:solidFill>
                  <a:srgbClr val="000000"/>
                </a:solidFill>
              </a:rPr>
              <a:t> acceso al registro del inventario total del </a:t>
            </a:r>
            <a:r>
              <a:rPr lang="es">
                <a:solidFill>
                  <a:srgbClr val="000000"/>
                </a:solidFill>
              </a:rPr>
              <a:t>almacén</a:t>
            </a:r>
            <a:r>
              <a:rPr lang="es">
                <a:solidFill>
                  <a:srgbClr val="000000"/>
                </a:solidFill>
              </a:rPr>
              <a:t> de equipamientos</a:t>
            </a:r>
            <a:endParaRPr>
              <a:solidFill>
                <a:srgbClr val="000000"/>
              </a:solidFill>
            </a:endParaRPr>
          </a:p>
          <a:p>
            <a:pPr indent="-311150" lvl="0" marL="457200">
              <a:spcBef>
                <a:spcPts val="0"/>
              </a:spcBef>
              <a:spcAft>
                <a:spcPts val="0"/>
              </a:spcAft>
              <a:buClr>
                <a:srgbClr val="000000"/>
              </a:buClr>
              <a:buSzPts val="1300"/>
              <a:buAutoNum type="arabicPeriod"/>
            </a:pPr>
            <a:r>
              <a:rPr lang="es">
                <a:solidFill>
                  <a:srgbClr val="000000"/>
                </a:solidFill>
              </a:rPr>
              <a:t>El sistema solo se </a:t>
            </a:r>
            <a:r>
              <a:rPr lang="es">
                <a:solidFill>
                  <a:srgbClr val="000000"/>
                </a:solidFill>
              </a:rPr>
              <a:t>condiciona</a:t>
            </a:r>
            <a:r>
              <a:rPr lang="es">
                <a:solidFill>
                  <a:srgbClr val="000000"/>
                </a:solidFill>
              </a:rPr>
              <a:t> a los turnos de trabajo estipulados por la ley chilena</a:t>
            </a:r>
            <a:endParaRPr>
              <a:solidFill>
                <a:srgbClr val="000000"/>
              </a:solidFill>
            </a:endParaRPr>
          </a:p>
        </p:txBody>
      </p:sp>
      <p:pic>
        <p:nvPicPr>
          <p:cNvPr id="113" name="Shape 113"/>
          <p:cNvPicPr preferRelativeResize="0"/>
          <p:nvPr/>
        </p:nvPicPr>
        <p:blipFill>
          <a:blip r:embed="rId3">
            <a:alphaModFix/>
          </a:blip>
          <a:stretch>
            <a:fillRect/>
          </a:stretch>
        </p:blipFill>
        <p:spPr>
          <a:xfrm>
            <a:off x="5080050" y="2773775"/>
            <a:ext cx="3295650" cy="139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Descripción</a:t>
            </a:r>
            <a:r>
              <a:rPr lang="es"/>
              <a:t> de </a:t>
            </a:r>
            <a:r>
              <a:rPr lang="es"/>
              <a:t>solución</a:t>
            </a:r>
            <a:r>
              <a:rPr lang="es"/>
              <a:t> </a:t>
            </a:r>
            <a:r>
              <a:rPr lang="es"/>
              <a:t>informática</a:t>
            </a:r>
            <a:endParaRPr/>
          </a:p>
        </p:txBody>
      </p:sp>
      <p:sp>
        <p:nvSpPr>
          <p:cNvPr id="119" name="Shape 1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000000"/>
                </a:solidFill>
              </a:rPr>
              <a:t>Generar horario:</a:t>
            </a:r>
            <a:endParaRPr>
              <a:solidFill>
                <a:srgbClr val="000000"/>
              </a:solidFill>
            </a:endParaRPr>
          </a:p>
          <a:p>
            <a:pPr indent="-311150" lvl="0" marL="457200">
              <a:spcBef>
                <a:spcPts val="1600"/>
              </a:spcBef>
              <a:spcAft>
                <a:spcPts val="0"/>
              </a:spcAft>
              <a:buClr>
                <a:srgbClr val="000000"/>
              </a:buClr>
              <a:buSzPts val="1300"/>
              <a:buChar char="●"/>
            </a:pPr>
            <a:r>
              <a:rPr lang="es">
                <a:solidFill>
                  <a:srgbClr val="000000"/>
                </a:solidFill>
              </a:rPr>
              <a:t>Algoritmos de búsqueda:</a:t>
            </a:r>
            <a:endParaRPr>
              <a:solidFill>
                <a:srgbClr val="000000"/>
              </a:solidFill>
            </a:endParaRPr>
          </a:p>
          <a:p>
            <a:pPr indent="-311150" lvl="0" marL="914400">
              <a:spcBef>
                <a:spcPts val="0"/>
              </a:spcBef>
              <a:spcAft>
                <a:spcPts val="0"/>
              </a:spcAft>
              <a:buClr>
                <a:srgbClr val="000000"/>
              </a:buClr>
              <a:buSzPts val="1300"/>
              <a:buChar char="●"/>
            </a:pPr>
            <a:r>
              <a:rPr lang="es">
                <a:solidFill>
                  <a:srgbClr val="000000"/>
                </a:solidFill>
              </a:rPr>
              <a:t>Hill climbing</a:t>
            </a:r>
            <a:endParaRPr>
              <a:solidFill>
                <a:srgbClr val="000000"/>
              </a:solidFill>
            </a:endParaRPr>
          </a:p>
          <a:p>
            <a:pPr indent="-311150" lvl="0" marL="914400">
              <a:spcBef>
                <a:spcPts val="0"/>
              </a:spcBef>
              <a:spcAft>
                <a:spcPts val="0"/>
              </a:spcAft>
              <a:buClr>
                <a:srgbClr val="000000"/>
              </a:buClr>
              <a:buSzPts val="1300"/>
              <a:buChar char="●"/>
            </a:pPr>
            <a:r>
              <a:rPr lang="es">
                <a:solidFill>
                  <a:srgbClr val="000000"/>
                </a:solidFill>
              </a:rPr>
              <a:t>Tabú Search</a:t>
            </a:r>
            <a:endParaRPr>
              <a:solidFill>
                <a:srgbClr val="000000"/>
              </a:solidFill>
            </a:endParaRPr>
          </a:p>
          <a:p>
            <a:pPr indent="-311150" lvl="0" marL="914400">
              <a:spcBef>
                <a:spcPts val="0"/>
              </a:spcBef>
              <a:spcAft>
                <a:spcPts val="0"/>
              </a:spcAft>
              <a:buClr>
                <a:srgbClr val="000000"/>
              </a:buClr>
              <a:buSzPts val="1300"/>
              <a:buChar char="●"/>
            </a:pPr>
            <a:r>
              <a:rPr lang="es">
                <a:solidFill>
                  <a:srgbClr val="000000"/>
                </a:solidFill>
              </a:rPr>
              <a:t>Simulated Annealing</a:t>
            </a:r>
            <a:endParaRPr>
              <a:solidFill>
                <a:srgbClr val="000000"/>
              </a:solidFill>
            </a:endParaRPr>
          </a:p>
          <a:p>
            <a:pPr indent="0" lvl="0" marL="0">
              <a:spcBef>
                <a:spcPts val="1600"/>
              </a:spcBef>
              <a:spcAft>
                <a:spcPts val="0"/>
              </a:spcAft>
              <a:buNone/>
            </a:pPr>
            <a:r>
              <a:rPr lang="es">
                <a:solidFill>
                  <a:srgbClr val="000000"/>
                </a:solidFill>
              </a:rPr>
              <a:t>Control de reemplazo:</a:t>
            </a:r>
            <a:endParaRPr>
              <a:solidFill>
                <a:srgbClr val="000000"/>
              </a:solidFill>
            </a:endParaRPr>
          </a:p>
          <a:p>
            <a:pPr indent="-311150" lvl="0" marL="457200" rtl="0">
              <a:spcBef>
                <a:spcPts val="1600"/>
              </a:spcBef>
              <a:spcAft>
                <a:spcPts val="0"/>
              </a:spcAft>
              <a:buClr>
                <a:srgbClr val="000000"/>
              </a:buClr>
              <a:buSzPts val="1300"/>
              <a:buChar char="●"/>
            </a:pPr>
            <a:r>
              <a:rPr lang="es">
                <a:solidFill>
                  <a:srgbClr val="000000"/>
                </a:solidFill>
              </a:rPr>
              <a:t>Api  de </a:t>
            </a:r>
            <a:r>
              <a:rPr lang="es">
                <a:solidFill>
                  <a:srgbClr val="000000"/>
                </a:solidFill>
              </a:rPr>
              <a:t>mensajería</a:t>
            </a:r>
            <a:r>
              <a:rPr lang="es">
                <a:solidFill>
                  <a:srgbClr val="000000"/>
                </a:solidFill>
              </a:rPr>
              <a:t>, costo $37.</a:t>
            </a:r>
            <a:endParaRPr>
              <a:solidFill>
                <a:srgbClr val="000000"/>
              </a:solidFill>
            </a:endParaRPr>
          </a:p>
          <a:p>
            <a:pPr indent="-311150" lvl="0" marL="457200" rtl="0">
              <a:spcBef>
                <a:spcPts val="0"/>
              </a:spcBef>
              <a:spcAft>
                <a:spcPts val="0"/>
              </a:spcAft>
              <a:buClr>
                <a:srgbClr val="000000"/>
              </a:buClr>
              <a:buSzPts val="1300"/>
              <a:buChar char="●"/>
            </a:pPr>
            <a:r>
              <a:rPr lang="es">
                <a:solidFill>
                  <a:srgbClr val="000000"/>
                </a:solidFill>
              </a:rPr>
              <a:t>Compatible</a:t>
            </a:r>
            <a:r>
              <a:rPr lang="es">
                <a:solidFill>
                  <a:srgbClr val="000000"/>
                </a:solidFill>
              </a:rPr>
              <a:t> con JavaScript</a:t>
            </a:r>
            <a:endParaRPr>
              <a:solidFill>
                <a:srgbClr val="000000"/>
              </a:solidFill>
            </a:endParaRPr>
          </a:p>
          <a:p>
            <a:pPr indent="0" lvl="0" marL="0">
              <a:spcBef>
                <a:spcPts val="1600"/>
              </a:spcBef>
              <a:spcAft>
                <a:spcPts val="1600"/>
              </a:spcAft>
              <a:buNone/>
            </a:pPr>
            <a:r>
              <a:rPr lang="es">
                <a:solidFill>
                  <a:srgbClr val="000000"/>
                </a:solidFill>
              </a:rPr>
              <a:t>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