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Borel" panose="020B0604020202020204" charset="0"/>
      <p:regular r:id="rId27"/>
    </p:embeddedFont>
    <p:embeddedFont>
      <p:font typeface="Helios Bold" panose="020B0604020202020204" charset="0"/>
      <p:regular r:id="rId28"/>
    </p:embeddedFont>
    <p:embeddedFont>
      <p:font typeface="TS Deniz Bold" panose="020B0604020202020204" charset="-78"/>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125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hyperlink" Target="https://docs.ansible.com"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hyperlink" Target="https://docs.aws.amazon.com/AWSCloudFormation/latest/UserGuide/Welcome.html"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sv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hyperlink" Target="https://developer.hashicorp.com/terraform/doc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sp>
        <p:nvSpPr>
          <p:cNvPr id="2" name="AutoShape 2"/>
          <p:cNvSpPr/>
          <p:nvPr/>
        </p:nvSpPr>
        <p:spPr>
          <a:xfrm flipV="1">
            <a:off x="1028700" y="1009650"/>
            <a:ext cx="12867103" cy="0"/>
          </a:xfrm>
          <a:prstGeom prst="line">
            <a:avLst/>
          </a:prstGeom>
          <a:ln w="85725" cap="flat">
            <a:solidFill>
              <a:srgbClr val="B8BB87"/>
            </a:solidFill>
            <a:prstDash val="solid"/>
            <a:headEnd type="none" w="sm" len="sm"/>
            <a:tailEnd type="none" w="sm" len="sm"/>
          </a:ln>
        </p:spPr>
      </p:sp>
      <p:sp>
        <p:nvSpPr>
          <p:cNvPr id="3" name="Freeform 3"/>
          <p:cNvSpPr/>
          <p:nvPr/>
        </p:nvSpPr>
        <p:spPr>
          <a:xfrm>
            <a:off x="8728439" y="3137992"/>
            <a:ext cx="415561" cy="416318"/>
          </a:xfrm>
          <a:custGeom>
            <a:avLst/>
            <a:gdLst/>
            <a:ahLst/>
            <a:cxnLst/>
            <a:rect l="l" t="t" r="r" b="b"/>
            <a:pathLst>
              <a:path w="415561" h="416318">
                <a:moveTo>
                  <a:pt x="0" y="0"/>
                </a:moveTo>
                <a:lnTo>
                  <a:pt x="415561" y="0"/>
                </a:lnTo>
                <a:lnTo>
                  <a:pt x="415561" y="416317"/>
                </a:lnTo>
                <a:lnTo>
                  <a:pt x="0" y="41631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rot="-5400000">
            <a:off x="-3185427" y="8404843"/>
            <a:ext cx="7715406" cy="3535431"/>
            <a:chOff x="0" y="0"/>
            <a:chExt cx="886891" cy="406400"/>
          </a:xfrm>
        </p:grpSpPr>
        <p:sp>
          <p:nvSpPr>
            <p:cNvPr id="5" name="Freeform 5"/>
            <p:cNvSpPr/>
            <p:nvPr/>
          </p:nvSpPr>
          <p:spPr>
            <a:xfrm>
              <a:off x="0" y="0"/>
              <a:ext cx="886891" cy="406400"/>
            </a:xfrm>
            <a:custGeom>
              <a:avLst/>
              <a:gdLst/>
              <a:ahLst/>
              <a:cxnLst/>
              <a:rect l="l" t="t" r="r" b="b"/>
              <a:pathLst>
                <a:path w="886891" h="406400">
                  <a:moveTo>
                    <a:pt x="683691" y="0"/>
                  </a:moveTo>
                  <a:cubicBezTo>
                    <a:pt x="795915" y="0"/>
                    <a:pt x="886891" y="90976"/>
                    <a:pt x="886891" y="203200"/>
                  </a:cubicBezTo>
                  <a:cubicBezTo>
                    <a:pt x="886891" y="315424"/>
                    <a:pt x="795915" y="406400"/>
                    <a:pt x="68369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6" name="TextBox 6"/>
            <p:cNvSpPr txBox="1"/>
            <p:nvPr/>
          </p:nvSpPr>
          <p:spPr>
            <a:xfrm>
              <a:off x="0" y="-47625"/>
              <a:ext cx="886891" cy="454025"/>
            </a:xfrm>
            <a:prstGeom prst="rect">
              <a:avLst/>
            </a:prstGeom>
          </p:spPr>
          <p:txBody>
            <a:bodyPr lIns="50800" tIns="50800" rIns="50800" bIns="50800" rtlCol="0" anchor="ctr"/>
            <a:lstStyle/>
            <a:p>
              <a:pPr algn="ctr">
                <a:lnSpc>
                  <a:spcPts val="3079"/>
                </a:lnSpc>
              </a:pPr>
              <a:endParaRPr/>
            </a:p>
          </p:txBody>
        </p:sp>
      </p:grpSp>
      <p:grpSp>
        <p:nvGrpSpPr>
          <p:cNvPr id="7" name="Group 7"/>
          <p:cNvGrpSpPr/>
          <p:nvPr/>
        </p:nvGrpSpPr>
        <p:grpSpPr>
          <a:xfrm rot="5400000">
            <a:off x="14081410" y="-1868588"/>
            <a:ext cx="7426906" cy="3737176"/>
            <a:chOff x="0" y="0"/>
            <a:chExt cx="807640" cy="406400"/>
          </a:xfrm>
        </p:grpSpPr>
        <p:sp>
          <p:nvSpPr>
            <p:cNvPr id="8" name="Freeform 8"/>
            <p:cNvSpPr/>
            <p:nvPr/>
          </p:nvSpPr>
          <p:spPr>
            <a:xfrm>
              <a:off x="0" y="0"/>
              <a:ext cx="807640" cy="406400"/>
            </a:xfrm>
            <a:custGeom>
              <a:avLst/>
              <a:gdLst/>
              <a:ahLst/>
              <a:cxnLst/>
              <a:rect l="l" t="t" r="r" b="b"/>
              <a:pathLst>
                <a:path w="807640" h="40640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9" name="TextBox 9"/>
            <p:cNvSpPr txBox="1"/>
            <p:nvPr/>
          </p:nvSpPr>
          <p:spPr>
            <a:xfrm>
              <a:off x="0" y="-47625"/>
              <a:ext cx="807640" cy="454025"/>
            </a:xfrm>
            <a:prstGeom prst="rect">
              <a:avLst/>
            </a:prstGeom>
          </p:spPr>
          <p:txBody>
            <a:bodyPr lIns="50800" tIns="50800" rIns="50800" bIns="50800" rtlCol="0" anchor="ctr"/>
            <a:lstStyle/>
            <a:p>
              <a:pPr algn="ctr">
                <a:lnSpc>
                  <a:spcPts val="3079"/>
                </a:lnSpc>
              </a:pPr>
              <a:endParaRPr/>
            </a:p>
          </p:txBody>
        </p:sp>
      </p:grpSp>
      <p:sp>
        <p:nvSpPr>
          <p:cNvPr id="10" name="TextBox 10"/>
          <p:cNvSpPr txBox="1"/>
          <p:nvPr/>
        </p:nvSpPr>
        <p:spPr>
          <a:xfrm>
            <a:off x="1636262" y="4644235"/>
            <a:ext cx="15015477" cy="2663281"/>
          </a:xfrm>
          <a:prstGeom prst="rect">
            <a:avLst/>
          </a:prstGeom>
        </p:spPr>
        <p:txBody>
          <a:bodyPr lIns="0" tIns="0" rIns="0" bIns="0" rtlCol="0" anchor="t">
            <a:spAutoFit/>
          </a:bodyPr>
          <a:lstStyle/>
          <a:p>
            <a:pPr algn="ctr">
              <a:lnSpc>
                <a:spcPts val="10704"/>
              </a:lnSpc>
            </a:pPr>
            <a:r>
              <a:rPr lang="en-US" sz="7646" b="1" spc="-252">
                <a:solidFill>
                  <a:srgbClr val="4D4C4C"/>
                </a:solidFill>
                <a:latin typeface="TS Deniz Bold"/>
                <a:ea typeface="TS Deniz Bold"/>
                <a:cs typeface="TS Deniz Bold"/>
                <a:sym typeface="TS Deniz Bold"/>
              </a:rPr>
              <a:t>INVESTIGANDO</a:t>
            </a:r>
          </a:p>
          <a:p>
            <a:pPr algn="ctr">
              <a:lnSpc>
                <a:spcPts val="10704"/>
              </a:lnSpc>
              <a:spcBef>
                <a:spcPct val="0"/>
              </a:spcBef>
            </a:pPr>
            <a:r>
              <a:rPr lang="en-US" sz="7646" b="1" spc="-252">
                <a:solidFill>
                  <a:srgbClr val="4D4C4C"/>
                </a:solidFill>
                <a:latin typeface="TS Deniz Bold"/>
                <a:ea typeface="TS Deniz Bold"/>
                <a:cs typeface="TS Deniz Bold"/>
                <a:sym typeface="TS Deniz Bold"/>
              </a:rPr>
              <a:t> SOBRE   IAAC</a:t>
            </a:r>
          </a:p>
        </p:txBody>
      </p:sp>
      <p:grpSp>
        <p:nvGrpSpPr>
          <p:cNvPr id="11" name="Group 11"/>
          <p:cNvGrpSpPr/>
          <p:nvPr/>
        </p:nvGrpSpPr>
        <p:grpSpPr>
          <a:xfrm rot="-5400000">
            <a:off x="15751254" y="2375175"/>
            <a:ext cx="959812" cy="95981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sp>
        <p:nvSpPr>
          <p:cNvPr id="14" name="AutoShape 14"/>
          <p:cNvSpPr/>
          <p:nvPr/>
        </p:nvSpPr>
        <p:spPr>
          <a:xfrm flipV="1">
            <a:off x="4168622" y="9301162"/>
            <a:ext cx="13090678" cy="0"/>
          </a:xfrm>
          <a:prstGeom prst="line">
            <a:avLst/>
          </a:prstGeom>
          <a:ln w="85725" cap="flat">
            <a:solidFill>
              <a:srgbClr val="B8BB87"/>
            </a:solidFill>
            <a:prstDash val="solid"/>
            <a:headEnd type="none" w="sm" len="sm"/>
            <a:tailEnd type="none" w="sm" len="sm"/>
          </a:ln>
        </p:spPr>
      </p:sp>
      <p:grpSp>
        <p:nvGrpSpPr>
          <p:cNvPr id="15" name="Group 15"/>
          <p:cNvGrpSpPr/>
          <p:nvPr/>
        </p:nvGrpSpPr>
        <p:grpSpPr>
          <a:xfrm>
            <a:off x="643702" y="8715761"/>
            <a:ext cx="3524919" cy="352491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8" name="Group 18"/>
          <p:cNvGrpSpPr/>
          <p:nvPr/>
        </p:nvGrpSpPr>
        <p:grpSpPr>
          <a:xfrm>
            <a:off x="1227849" y="6229506"/>
            <a:ext cx="1212142" cy="1165796"/>
            <a:chOff x="0" y="0"/>
            <a:chExt cx="1616189" cy="1554394"/>
          </a:xfrm>
        </p:grpSpPr>
        <p:grpSp>
          <p:nvGrpSpPr>
            <p:cNvPr id="19" name="Group 19"/>
            <p:cNvGrpSpPr/>
            <p:nvPr/>
          </p:nvGrpSpPr>
          <p:grpSpPr>
            <a:xfrm>
              <a:off x="0" y="0"/>
              <a:ext cx="1554394" cy="155439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DF7"/>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sp>
          <p:nvSpPr>
            <p:cNvPr id="22" name="Freeform 22"/>
            <p:cNvSpPr/>
            <p:nvPr/>
          </p:nvSpPr>
          <p:spPr>
            <a:xfrm>
              <a:off x="107634" y="45839"/>
              <a:ext cx="1508555" cy="1508555"/>
            </a:xfrm>
            <a:custGeom>
              <a:avLst/>
              <a:gdLst/>
              <a:ahLst/>
              <a:cxnLst/>
              <a:rect l="l" t="t" r="r" b="b"/>
              <a:pathLst>
                <a:path w="1508555" h="1508555">
                  <a:moveTo>
                    <a:pt x="0" y="0"/>
                  </a:moveTo>
                  <a:lnTo>
                    <a:pt x="1508555" y="0"/>
                  </a:lnTo>
                  <a:lnTo>
                    <a:pt x="1508555" y="1508555"/>
                  </a:lnTo>
                  <a:lnTo>
                    <a:pt x="0" y="150855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sp>
        <p:nvSpPr>
          <p:cNvPr id="23" name="Freeform 23"/>
          <p:cNvSpPr/>
          <p:nvPr/>
        </p:nvSpPr>
        <p:spPr>
          <a:xfrm rot="-5400000">
            <a:off x="13895803" y="-2200160"/>
            <a:ext cx="3899060" cy="3899060"/>
          </a:xfrm>
          <a:custGeom>
            <a:avLst/>
            <a:gdLst/>
            <a:ahLst/>
            <a:cxnLst/>
            <a:rect l="l" t="t" r="r" b="b"/>
            <a:pathLst>
              <a:path w="3899060" h="3899060">
                <a:moveTo>
                  <a:pt x="0" y="0"/>
                </a:moveTo>
                <a:lnTo>
                  <a:pt x="3899060" y="0"/>
                </a:lnTo>
                <a:lnTo>
                  <a:pt x="3899060" y="3899060"/>
                </a:lnTo>
                <a:lnTo>
                  <a:pt x="0" y="389906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4" name="TextBox 24"/>
          <p:cNvSpPr txBox="1"/>
          <p:nvPr/>
        </p:nvSpPr>
        <p:spPr>
          <a:xfrm>
            <a:off x="1034920" y="1189234"/>
            <a:ext cx="3133702" cy="1163320"/>
          </a:xfrm>
          <a:prstGeom prst="rect">
            <a:avLst/>
          </a:prstGeom>
        </p:spPr>
        <p:txBody>
          <a:bodyPr lIns="0" tIns="0" rIns="0" bIns="0" rtlCol="0" anchor="t">
            <a:spAutoFit/>
          </a:bodyPr>
          <a:lstStyle/>
          <a:p>
            <a:pPr algn="l">
              <a:lnSpc>
                <a:spcPts val="3079"/>
              </a:lnSpc>
            </a:pPr>
            <a:r>
              <a:rPr lang="en-US" sz="2199" b="1">
                <a:solidFill>
                  <a:srgbClr val="B8BB87"/>
                </a:solidFill>
                <a:latin typeface="Helios Bold"/>
                <a:ea typeface="Helios Bold"/>
                <a:cs typeface="Helios Bold"/>
                <a:sym typeface="Helios Bold"/>
              </a:rPr>
              <a:t>Realizado por:</a:t>
            </a:r>
          </a:p>
          <a:p>
            <a:pPr algn="l">
              <a:lnSpc>
                <a:spcPts val="3079"/>
              </a:lnSpc>
            </a:pPr>
            <a:r>
              <a:rPr lang="en-US" sz="2199" b="1">
                <a:solidFill>
                  <a:srgbClr val="B8BB87"/>
                </a:solidFill>
                <a:latin typeface="Helios Bold"/>
                <a:ea typeface="Helios Bold"/>
                <a:cs typeface="Helios Bold"/>
                <a:sym typeface="Helios Bold"/>
              </a:rPr>
              <a:t>Luisa García</a:t>
            </a:r>
          </a:p>
          <a:p>
            <a:pPr algn="l">
              <a:lnSpc>
                <a:spcPts val="3079"/>
              </a:lnSpc>
              <a:spcBef>
                <a:spcPct val="0"/>
              </a:spcBef>
            </a:pPr>
            <a:r>
              <a:rPr lang="en-US" sz="2199" b="1">
                <a:solidFill>
                  <a:srgbClr val="B8BB87"/>
                </a:solidFill>
                <a:latin typeface="Helios Bold"/>
                <a:ea typeface="Helios Bold"/>
                <a:cs typeface="Helios Bold"/>
                <a:sym typeface="Helios Bold"/>
              </a:rPr>
              <a:t>Mesa 3</a:t>
            </a:r>
          </a:p>
        </p:txBody>
      </p:sp>
      <p:sp>
        <p:nvSpPr>
          <p:cNvPr id="25" name="TextBox 25"/>
          <p:cNvSpPr txBox="1"/>
          <p:nvPr/>
        </p:nvSpPr>
        <p:spPr>
          <a:xfrm>
            <a:off x="13980302" y="8301741"/>
            <a:ext cx="3133702" cy="772795"/>
          </a:xfrm>
          <a:prstGeom prst="rect">
            <a:avLst/>
          </a:prstGeom>
        </p:spPr>
        <p:txBody>
          <a:bodyPr lIns="0" tIns="0" rIns="0" bIns="0" rtlCol="0" anchor="t">
            <a:spAutoFit/>
          </a:bodyPr>
          <a:lstStyle/>
          <a:p>
            <a:pPr algn="r">
              <a:lnSpc>
                <a:spcPts val="3079"/>
              </a:lnSpc>
            </a:pPr>
            <a:r>
              <a:rPr lang="en-US" sz="2199" b="1">
                <a:solidFill>
                  <a:srgbClr val="B8BB87"/>
                </a:solidFill>
                <a:latin typeface="Helios Bold"/>
                <a:ea typeface="Helios Bold"/>
                <a:cs typeface="Helios Bold"/>
                <a:sym typeface="Helios Bold"/>
              </a:rPr>
              <a:t>Infraestrtuctura II</a:t>
            </a:r>
          </a:p>
          <a:p>
            <a:pPr algn="r">
              <a:lnSpc>
                <a:spcPts val="3079"/>
              </a:lnSpc>
              <a:spcBef>
                <a:spcPct val="0"/>
              </a:spcBef>
            </a:pPr>
            <a:r>
              <a:rPr lang="en-US" sz="2199" b="1">
                <a:solidFill>
                  <a:srgbClr val="B8BB87"/>
                </a:solidFill>
                <a:latin typeface="Helios Bold"/>
                <a:ea typeface="Helios Bold"/>
                <a:cs typeface="Helios Bold"/>
                <a:sym typeface="Helios Bold"/>
              </a:rPr>
              <a:t>DigitalHouse</a:t>
            </a:r>
          </a:p>
        </p:txBody>
      </p:sp>
      <p:sp>
        <p:nvSpPr>
          <p:cNvPr id="26" name="TextBox 26"/>
          <p:cNvSpPr txBox="1"/>
          <p:nvPr/>
        </p:nvSpPr>
        <p:spPr>
          <a:xfrm>
            <a:off x="3530669" y="3872231"/>
            <a:ext cx="10849341" cy="1309369"/>
          </a:xfrm>
          <a:prstGeom prst="rect">
            <a:avLst/>
          </a:prstGeom>
        </p:spPr>
        <p:txBody>
          <a:bodyPr lIns="0" tIns="0" rIns="0" bIns="0" rtlCol="0" anchor="t">
            <a:spAutoFit/>
          </a:bodyPr>
          <a:lstStyle/>
          <a:p>
            <a:pPr algn="ctr">
              <a:lnSpc>
                <a:spcPts val="10780"/>
              </a:lnSpc>
              <a:spcBef>
                <a:spcPct val="0"/>
              </a:spcBef>
            </a:pPr>
            <a:r>
              <a:rPr lang="en-US" sz="7700">
                <a:solidFill>
                  <a:srgbClr val="71743C"/>
                </a:solidFill>
                <a:latin typeface="Borel"/>
                <a:ea typeface="Borel"/>
                <a:cs typeface="Borel"/>
                <a:sym typeface="Borel"/>
              </a:rPr>
              <a:t>Presentación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118760" y="1107680"/>
            <a:ext cx="660687" cy="661890"/>
          </a:xfrm>
          <a:custGeom>
            <a:avLst/>
            <a:gdLst/>
            <a:ahLst/>
            <a:cxnLst/>
            <a:rect l="l" t="t" r="r" b="b"/>
            <a:pathLst>
              <a:path w="660687" h="661890">
                <a:moveTo>
                  <a:pt x="0" y="0"/>
                </a:moveTo>
                <a:lnTo>
                  <a:pt x="660687" y="0"/>
                </a:lnTo>
                <a:lnTo>
                  <a:pt x="660687" y="661891"/>
                </a:lnTo>
                <a:lnTo>
                  <a:pt x="0" y="66189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1101470" y="2103190"/>
            <a:ext cx="5658258" cy="6321075"/>
            <a:chOff x="0" y="0"/>
            <a:chExt cx="1253208" cy="1400010"/>
          </a:xfrm>
        </p:grpSpPr>
        <p:sp>
          <p:nvSpPr>
            <p:cNvPr id="14" name="Freeform 14"/>
            <p:cNvSpPr/>
            <p:nvPr/>
          </p:nvSpPr>
          <p:spPr>
            <a:xfrm>
              <a:off x="0" y="0"/>
              <a:ext cx="1253208" cy="1400010"/>
            </a:xfrm>
            <a:custGeom>
              <a:avLst/>
              <a:gdLst/>
              <a:ahLst/>
              <a:cxnLst/>
              <a:rect l="l" t="t" r="r" b="b"/>
              <a:pathLst>
                <a:path w="1253208" h="1400010">
                  <a:moveTo>
                    <a:pt x="0" y="0"/>
                  </a:moveTo>
                  <a:lnTo>
                    <a:pt x="1253208" y="0"/>
                  </a:lnTo>
                  <a:lnTo>
                    <a:pt x="1253208" y="1400010"/>
                  </a:lnTo>
                  <a:lnTo>
                    <a:pt x="0" y="1400010"/>
                  </a:lnTo>
                  <a:close/>
                </a:path>
              </a:pathLst>
            </a:custGeom>
            <a:blipFill>
              <a:blip r:embed="rId6"/>
              <a:stretch>
                <a:fillRect l="-5857" r="-5857"/>
              </a:stretch>
            </a:blipFill>
            <a:ln w="85725" cap="sq">
              <a:solidFill>
                <a:srgbClr val="FFFDF7"/>
              </a:solidFill>
              <a:prstDash val="solid"/>
              <a:miter/>
            </a:ln>
          </p:spPr>
        </p:sp>
      </p:grpSp>
      <p:sp>
        <p:nvSpPr>
          <p:cNvPr id="15" name="TextBox 15"/>
          <p:cNvSpPr txBox="1"/>
          <p:nvPr/>
        </p:nvSpPr>
        <p:spPr>
          <a:xfrm>
            <a:off x="1950211" y="1195711"/>
            <a:ext cx="5506794" cy="6543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Es multiplataforma?</a:t>
            </a:r>
          </a:p>
        </p:txBody>
      </p:sp>
      <p:sp>
        <p:nvSpPr>
          <p:cNvPr id="16" name="TextBox 16"/>
          <p:cNvSpPr txBox="1"/>
          <p:nvPr/>
        </p:nvSpPr>
        <p:spPr>
          <a:xfrm>
            <a:off x="1819447" y="2112087"/>
            <a:ext cx="6315030" cy="6270177"/>
          </a:xfrm>
          <a:prstGeom prst="rect">
            <a:avLst/>
          </a:prstGeom>
        </p:spPr>
        <p:txBody>
          <a:bodyPr lIns="0" tIns="0" rIns="0" bIns="0" rtlCol="0" anchor="t">
            <a:spAutoFit/>
          </a:bodyPr>
          <a:lstStyle/>
          <a:p>
            <a:pPr algn="l">
              <a:lnSpc>
                <a:spcPts val="3524"/>
              </a:lnSpc>
              <a:spcBef>
                <a:spcPct val="0"/>
              </a:spcBef>
            </a:pPr>
            <a:r>
              <a:rPr lang="en-US" sz="2517" b="1" spc="148">
                <a:solidFill>
                  <a:srgbClr val="4D4C4C"/>
                </a:solidFill>
                <a:latin typeface="Helios Bold"/>
                <a:ea typeface="Helios Bold"/>
                <a:cs typeface="Helios Bold"/>
                <a:sym typeface="Helios Bold"/>
              </a:rPr>
              <a:t>Sí, Ansible es multiplataforma. Según la documentación oficial, Ansible puede gestionar servidores en múltiples sistemas operativos como Linux, macOS, y Windows. Aunque el controlador de Ansible (donde se ejecutan los playbooks) normalmente corre en sistemas basados en Unix/Linux, puede gestionar la configuración y automatización en una variedad de plataformas gracias a su enfoque sin agente (agentless) usando SSH o WinRM para Windows.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454148"/>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0549928" y="2116038"/>
            <a:ext cx="5890330" cy="5917661"/>
            <a:chOff x="0" y="0"/>
            <a:chExt cx="1393544" cy="1400010"/>
          </a:xfrm>
        </p:grpSpPr>
        <p:sp>
          <p:nvSpPr>
            <p:cNvPr id="14" name="Freeform 14"/>
            <p:cNvSpPr/>
            <p:nvPr/>
          </p:nvSpPr>
          <p:spPr>
            <a:xfrm>
              <a:off x="0" y="0"/>
              <a:ext cx="1393544" cy="1400010"/>
            </a:xfrm>
            <a:custGeom>
              <a:avLst/>
              <a:gdLst/>
              <a:ahLst/>
              <a:cxnLst/>
              <a:rect l="l" t="t" r="r" b="b"/>
              <a:pathLst>
                <a:path w="1393544" h="1400010">
                  <a:moveTo>
                    <a:pt x="0" y="0"/>
                  </a:moveTo>
                  <a:lnTo>
                    <a:pt x="1393544" y="0"/>
                  </a:lnTo>
                  <a:lnTo>
                    <a:pt x="1393544" y="1400010"/>
                  </a:lnTo>
                  <a:lnTo>
                    <a:pt x="0" y="1400010"/>
                  </a:lnTo>
                  <a:close/>
                </a:path>
              </a:pathLst>
            </a:custGeom>
            <a:blipFill>
              <a:blip r:embed="rId6"/>
              <a:stretch>
                <a:fillRect l="-231" r="-231"/>
              </a:stretch>
            </a:blipFill>
            <a:ln w="85725" cap="sq">
              <a:solidFill>
                <a:srgbClr val="FFFDF7"/>
              </a:solidFill>
              <a:prstDash val="solid"/>
              <a:miter/>
            </a:ln>
          </p:spPr>
        </p:sp>
      </p:grpSp>
      <p:sp>
        <p:nvSpPr>
          <p:cNvPr id="15" name="TextBox 15"/>
          <p:cNvSpPr txBox="1"/>
          <p:nvPr/>
        </p:nvSpPr>
        <p:spPr>
          <a:xfrm>
            <a:off x="1860151" y="1542178"/>
            <a:ext cx="5506794" cy="13401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¿En qué lenguaje está creado Ansible?</a:t>
            </a:r>
          </a:p>
        </p:txBody>
      </p:sp>
      <p:sp>
        <p:nvSpPr>
          <p:cNvPr id="16" name="TextBox 16"/>
          <p:cNvSpPr txBox="1"/>
          <p:nvPr/>
        </p:nvSpPr>
        <p:spPr>
          <a:xfrm>
            <a:off x="1819447" y="3293279"/>
            <a:ext cx="6315030" cy="3136452"/>
          </a:xfrm>
          <a:prstGeom prst="rect">
            <a:avLst/>
          </a:prstGeom>
        </p:spPr>
        <p:txBody>
          <a:bodyPr lIns="0" tIns="0" rIns="0" bIns="0" rtlCol="0" anchor="t">
            <a:spAutoFit/>
          </a:bodyPr>
          <a:lstStyle/>
          <a:p>
            <a:pPr algn="l">
              <a:lnSpc>
                <a:spcPts val="3524"/>
              </a:lnSpc>
              <a:spcBef>
                <a:spcPct val="0"/>
              </a:spcBef>
            </a:pPr>
            <a:r>
              <a:rPr lang="en-US" sz="2517" b="1" spc="148">
                <a:solidFill>
                  <a:srgbClr val="4D4C4C"/>
                </a:solidFill>
                <a:latin typeface="Helios Bold"/>
                <a:ea typeface="Helios Bold"/>
                <a:cs typeface="Helios Bold"/>
                <a:sym typeface="Helios Bold"/>
              </a:rPr>
              <a:t>Ansible está escrito en Python. Python es conocido por ser un lenguaje flexible y fácil de usar, lo que facilita la extensión y personalización de Ansible a través de módulos y plugins escritos en este mismo lenguaje.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325291"/>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0066668" y="4245885"/>
            <a:ext cx="7727862" cy="1999778"/>
            <a:chOff x="0" y="0"/>
            <a:chExt cx="1253208" cy="324299"/>
          </a:xfrm>
        </p:grpSpPr>
        <p:sp>
          <p:nvSpPr>
            <p:cNvPr id="14" name="Freeform 14"/>
            <p:cNvSpPr/>
            <p:nvPr/>
          </p:nvSpPr>
          <p:spPr>
            <a:xfrm>
              <a:off x="0" y="0"/>
              <a:ext cx="1253208" cy="324299"/>
            </a:xfrm>
            <a:custGeom>
              <a:avLst/>
              <a:gdLst/>
              <a:ahLst/>
              <a:cxnLst/>
              <a:rect l="l" t="t" r="r" b="b"/>
              <a:pathLst>
                <a:path w="1253208" h="324299">
                  <a:moveTo>
                    <a:pt x="0" y="0"/>
                  </a:moveTo>
                  <a:lnTo>
                    <a:pt x="1253208" y="0"/>
                  </a:lnTo>
                  <a:lnTo>
                    <a:pt x="1253208" y="324299"/>
                  </a:lnTo>
                  <a:lnTo>
                    <a:pt x="0" y="324299"/>
                  </a:lnTo>
                  <a:close/>
                </a:path>
              </a:pathLst>
            </a:custGeom>
            <a:blipFill>
              <a:blip r:embed="rId6"/>
              <a:stretch>
                <a:fillRect t="-7723" b="-7723"/>
              </a:stretch>
            </a:blipFill>
            <a:ln w="85725" cap="sq">
              <a:solidFill>
                <a:srgbClr val="FFFDF7"/>
              </a:solidFill>
              <a:prstDash val="solid"/>
              <a:miter/>
            </a:ln>
          </p:spPr>
        </p:sp>
      </p:grpSp>
      <p:sp>
        <p:nvSpPr>
          <p:cNvPr id="15" name="TextBox 15"/>
          <p:cNvSpPr txBox="1"/>
          <p:nvPr/>
        </p:nvSpPr>
        <p:spPr>
          <a:xfrm>
            <a:off x="1860151" y="1413321"/>
            <a:ext cx="6537652" cy="20259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¿Dónde puedo encontrar la información de cómo se utiliza?</a:t>
            </a:r>
          </a:p>
        </p:txBody>
      </p:sp>
      <p:sp>
        <p:nvSpPr>
          <p:cNvPr id="16" name="TextBox 16"/>
          <p:cNvSpPr txBox="1"/>
          <p:nvPr/>
        </p:nvSpPr>
        <p:spPr>
          <a:xfrm>
            <a:off x="1819447" y="3658703"/>
            <a:ext cx="6315030" cy="4479477"/>
          </a:xfrm>
          <a:prstGeom prst="rect">
            <a:avLst/>
          </a:prstGeom>
        </p:spPr>
        <p:txBody>
          <a:bodyPr lIns="0" tIns="0" rIns="0" bIns="0" rtlCol="0" anchor="t">
            <a:spAutoFit/>
          </a:bodyPr>
          <a:lstStyle/>
          <a:p>
            <a:pPr algn="l">
              <a:lnSpc>
                <a:spcPts val="3524"/>
              </a:lnSpc>
              <a:spcBef>
                <a:spcPct val="0"/>
              </a:spcBef>
            </a:pPr>
            <a:r>
              <a:rPr lang="en-US" sz="2517" b="1" spc="148" dirty="0">
                <a:solidFill>
                  <a:srgbClr val="4D4C4C"/>
                </a:solidFill>
                <a:latin typeface="Helios Bold"/>
                <a:ea typeface="Helios Bold"/>
                <a:cs typeface="Helios Bold"/>
                <a:sym typeface="Helios Bold"/>
              </a:rPr>
              <a:t>La </a:t>
            </a:r>
            <a:r>
              <a:rPr lang="en-US" sz="2517" b="1" spc="148" dirty="0" err="1">
                <a:solidFill>
                  <a:srgbClr val="4D4C4C"/>
                </a:solidFill>
                <a:latin typeface="Helios Bold"/>
                <a:ea typeface="Helios Bold"/>
                <a:cs typeface="Helios Bold"/>
                <a:sym typeface="Helios Bold"/>
              </a:rPr>
              <a:t>información</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sobre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cómo</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utilizar</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Ansible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está</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disponible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su</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documentación</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oficial</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a:t>
            </a:r>
            <a:r>
              <a:rPr lang="en-US" sz="2517" b="1" spc="148" dirty="0">
                <a:solidFill>
                  <a:srgbClr val="4D4C4C"/>
                </a:solidFill>
                <a:latin typeface="Helios Bold"/>
                <a:ea typeface="Helios Bold"/>
                <a:cs typeface="Helios Bold"/>
                <a:sym typeface="Helios Bold"/>
              </a:rPr>
              <a:t> </a:t>
            </a:r>
            <a:r>
              <a:rPr lang="en-US" sz="2517" b="1" u="sng" spc="148" dirty="0">
                <a:solidFill>
                  <a:srgbClr val="4D4C4C"/>
                </a:solidFill>
                <a:latin typeface="Helios Bold"/>
                <a:ea typeface="Helios Bold"/>
                <a:cs typeface="Helios Bold"/>
                <a:sym typeface="Helios Bold"/>
                <a:hlinkClick r:id="rId7" tooltip="https://docs.ansible.com"/>
              </a:rPr>
              <a:t>https://docs.ansible.com</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a:t>
            </a:r>
            <a:r>
              <a:rPr lang="en-US" sz="2517" b="1" spc="148" dirty="0">
                <a:solidFill>
                  <a:srgbClr val="4D4C4C"/>
                </a:solidFill>
                <a:latin typeface="Helios Bold"/>
                <a:ea typeface="Helios Bold"/>
                <a:cs typeface="Helios Bold"/>
                <a:sym typeface="Helios Bold"/>
              </a:rPr>
              <a:t> la </a:t>
            </a:r>
            <a:r>
              <a:rPr lang="en-US" sz="2517" b="1" spc="148" dirty="0" err="1">
                <a:solidFill>
                  <a:srgbClr val="4D4C4C"/>
                </a:solidFill>
                <a:latin typeface="Helios Bold"/>
                <a:ea typeface="Helios Bold"/>
                <a:cs typeface="Helios Bold"/>
                <a:sym typeface="Helios Bold"/>
              </a:rPr>
              <a:t>documentación</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puedes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encontrar</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guías</a:t>
            </a:r>
            <a:r>
              <a:rPr lang="en-US" sz="2517" b="1" spc="148" dirty="0">
                <a:solidFill>
                  <a:srgbClr val="4D4C4C"/>
                </a:solidFill>
                <a:latin typeface="Helios Bold"/>
                <a:ea typeface="Helios Bold"/>
                <a:cs typeface="Helios Bold"/>
                <a:sym typeface="Helios Bold"/>
              </a:rPr>
              <a:t> de </a:t>
            </a:r>
            <a:r>
              <a:rPr lang="en-US" sz="2517" b="1" spc="148" dirty="0" err="1">
                <a:solidFill>
                  <a:srgbClr val="4D4C4C"/>
                </a:solidFill>
                <a:latin typeface="Helios Bold"/>
                <a:ea typeface="Helios Bold"/>
                <a:cs typeface="Helios Bold"/>
                <a:sym typeface="Helios Bold"/>
              </a:rPr>
              <a:t>inicio</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ejemplos</a:t>
            </a:r>
            <a:r>
              <a:rPr lang="en-US" sz="2517" b="1" spc="148" dirty="0">
                <a:solidFill>
                  <a:srgbClr val="4D4C4C"/>
                </a:solidFill>
                <a:latin typeface="Helios Bold"/>
                <a:ea typeface="Helios Bold"/>
                <a:cs typeface="Helios Bold"/>
                <a:sym typeface="Helios Bold"/>
              </a:rPr>
              <a:t> de playbooks, </a:t>
            </a:r>
            <a:r>
              <a:rPr lang="en-US" sz="2517" b="1" spc="148" dirty="0" err="1">
                <a:solidFill>
                  <a:srgbClr val="4D4C4C"/>
                </a:solidFill>
                <a:latin typeface="Helios Bold"/>
                <a:ea typeface="Helios Bold"/>
                <a:cs typeface="Helios Bold"/>
                <a:sym typeface="Helios Bold"/>
              </a:rPr>
              <a:t>documentación</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sobre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los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módulos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disponibles</a:t>
            </a:r>
            <a:r>
              <a:rPr lang="en-US" sz="2517" b="1" spc="148" dirty="0">
                <a:solidFill>
                  <a:srgbClr val="4D4C4C"/>
                </a:solidFill>
                <a:latin typeface="Helios Bold"/>
                <a:ea typeface="Helios Bold"/>
                <a:cs typeface="Helios Bold"/>
                <a:sym typeface="Helios Bold"/>
              </a:rPr>
              <a:t> y </a:t>
            </a:r>
            <a:r>
              <a:rPr lang="en-US" sz="2517" b="1" spc="148" dirty="0" err="1">
                <a:solidFill>
                  <a:srgbClr val="4D4C4C"/>
                </a:solidFill>
                <a:latin typeface="Helios Bold"/>
                <a:ea typeface="Helios Bold"/>
                <a:cs typeface="Helios Bold"/>
                <a:sym typeface="Helios Bold"/>
              </a:rPr>
              <a:t>referencias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detalladas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sobre</a:t>
            </a:r>
            <a:r>
              <a:rPr lang="en-US" sz="2517" b="1" spc="148" dirty="0">
                <a:solidFill>
                  <a:srgbClr val="4D4C4C"/>
                </a:solidFill>
                <a:latin typeface="Helios Bold"/>
                <a:ea typeface="Helios Bold"/>
                <a:cs typeface="Helios Bold"/>
                <a:sym typeface="Helios Bold"/>
              </a:rPr>
              <a:t> las </a:t>
            </a:r>
            <a:r>
              <a:rPr lang="en-US" sz="2517" b="1" spc="148" dirty="0" err="1">
                <a:solidFill>
                  <a:srgbClr val="4D4C4C"/>
                </a:solidFill>
                <a:latin typeface="Helios Bold"/>
                <a:ea typeface="Helios Bold"/>
                <a:cs typeface="Helios Bold"/>
                <a:sym typeface="Helios Bold"/>
              </a:rPr>
              <a:t>funcionalidades</a:t>
            </a:r>
            <a:r>
              <a:rPr lang="en-US" sz="2517" b="1" spc="148" dirty="0">
                <a:solidFill>
                  <a:srgbClr val="4D4C4C"/>
                </a:solidFill>
                <a:latin typeface="Helios Bold"/>
                <a:ea typeface="Helios Bold"/>
                <a:cs typeface="Helios Bold"/>
                <a:sym typeface="Helios Bold"/>
              </a:rPr>
              <a:t> de </a:t>
            </a:r>
            <a:r>
              <a:rPr lang="en-US" sz="2517" b="1" spc="148" dirty="0" err="1">
                <a:solidFill>
                  <a:srgbClr val="4D4C4C"/>
                </a:solidFill>
                <a:latin typeface="Helios Bold"/>
                <a:ea typeface="Helios Bold"/>
                <a:cs typeface="Helios Bold"/>
                <a:sym typeface="Helios Bold"/>
              </a:rPr>
              <a:t>Ansible</a:t>
            </a:r>
            <a:r>
              <a:rPr lang="en-US" sz="2517" b="1" spc="148" dirty="0">
                <a:solidFill>
                  <a:srgbClr val="4D4C4C"/>
                </a:solidFill>
                <a:latin typeface="Helios Bold"/>
                <a:ea typeface="Helios Bold"/>
                <a:cs typeface="Helios Bold"/>
                <a:sym typeface="Helios Bold"/>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325291"/>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0066668" y="1656236"/>
            <a:ext cx="5331884" cy="3847273"/>
            <a:chOff x="0" y="0"/>
            <a:chExt cx="1253208" cy="904264"/>
          </a:xfrm>
        </p:grpSpPr>
        <p:sp>
          <p:nvSpPr>
            <p:cNvPr id="14" name="Freeform 14"/>
            <p:cNvSpPr/>
            <p:nvPr/>
          </p:nvSpPr>
          <p:spPr>
            <a:xfrm>
              <a:off x="0" y="0"/>
              <a:ext cx="1253208" cy="904264"/>
            </a:xfrm>
            <a:custGeom>
              <a:avLst/>
              <a:gdLst/>
              <a:ahLst/>
              <a:cxnLst/>
              <a:rect l="l" t="t" r="r" b="b"/>
              <a:pathLst>
                <a:path w="1253208" h="904264">
                  <a:moveTo>
                    <a:pt x="0" y="0"/>
                  </a:moveTo>
                  <a:lnTo>
                    <a:pt x="1253208" y="0"/>
                  </a:lnTo>
                  <a:lnTo>
                    <a:pt x="1253208" y="904264"/>
                  </a:lnTo>
                  <a:lnTo>
                    <a:pt x="0" y="904264"/>
                  </a:lnTo>
                  <a:close/>
                </a:path>
              </a:pathLst>
            </a:custGeom>
            <a:blipFill>
              <a:blip r:embed="rId6"/>
              <a:stretch>
                <a:fillRect t="-7745" b="-7745"/>
              </a:stretch>
            </a:blipFill>
            <a:ln w="85725" cap="sq">
              <a:solidFill>
                <a:srgbClr val="FFFDF7"/>
              </a:solidFill>
              <a:prstDash val="solid"/>
              <a:miter/>
            </a:ln>
          </p:spPr>
        </p:sp>
      </p:grpSp>
      <p:grpSp>
        <p:nvGrpSpPr>
          <p:cNvPr id="15" name="Group 15"/>
          <p:cNvGrpSpPr/>
          <p:nvPr/>
        </p:nvGrpSpPr>
        <p:grpSpPr>
          <a:xfrm>
            <a:off x="12495547" y="5703534"/>
            <a:ext cx="5331884" cy="3847273"/>
            <a:chOff x="0" y="0"/>
            <a:chExt cx="1253208" cy="904264"/>
          </a:xfrm>
        </p:grpSpPr>
        <p:sp>
          <p:nvSpPr>
            <p:cNvPr id="16" name="Freeform 16"/>
            <p:cNvSpPr/>
            <p:nvPr/>
          </p:nvSpPr>
          <p:spPr>
            <a:xfrm>
              <a:off x="0" y="0"/>
              <a:ext cx="1253208" cy="904264"/>
            </a:xfrm>
            <a:custGeom>
              <a:avLst/>
              <a:gdLst/>
              <a:ahLst/>
              <a:cxnLst/>
              <a:rect l="l" t="t" r="r" b="b"/>
              <a:pathLst>
                <a:path w="1253208" h="904264">
                  <a:moveTo>
                    <a:pt x="0" y="0"/>
                  </a:moveTo>
                  <a:lnTo>
                    <a:pt x="1253208" y="0"/>
                  </a:lnTo>
                  <a:lnTo>
                    <a:pt x="1253208" y="904264"/>
                  </a:lnTo>
                  <a:lnTo>
                    <a:pt x="0" y="904264"/>
                  </a:lnTo>
                  <a:close/>
                </a:path>
              </a:pathLst>
            </a:custGeom>
            <a:blipFill>
              <a:blip r:embed="rId7"/>
              <a:stretch>
                <a:fillRect t="-19294" b="-19294"/>
              </a:stretch>
            </a:blipFill>
            <a:ln w="85725" cap="sq">
              <a:solidFill>
                <a:srgbClr val="FFFDF7"/>
              </a:solidFill>
              <a:prstDash val="solid"/>
              <a:miter/>
            </a:ln>
          </p:spPr>
        </p:sp>
      </p:grpSp>
      <p:sp>
        <p:nvSpPr>
          <p:cNvPr id="17" name="TextBox 17"/>
          <p:cNvSpPr txBox="1"/>
          <p:nvPr/>
        </p:nvSpPr>
        <p:spPr>
          <a:xfrm>
            <a:off x="1860151" y="1413321"/>
            <a:ext cx="6537652" cy="6543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Casos de éxito</a:t>
            </a:r>
          </a:p>
        </p:txBody>
      </p:sp>
      <p:sp>
        <p:nvSpPr>
          <p:cNvPr id="18" name="TextBox 18"/>
          <p:cNvSpPr txBox="1"/>
          <p:nvPr/>
        </p:nvSpPr>
        <p:spPr>
          <a:xfrm>
            <a:off x="1359043" y="2288768"/>
            <a:ext cx="6315030" cy="7594152"/>
          </a:xfrm>
          <a:prstGeom prst="rect">
            <a:avLst/>
          </a:prstGeom>
        </p:spPr>
        <p:txBody>
          <a:bodyPr lIns="0" tIns="0" rIns="0" bIns="0" rtlCol="0" anchor="t">
            <a:spAutoFit/>
          </a:bodyPr>
          <a:lstStyle/>
          <a:p>
            <a:pPr marL="543556" lvl="1" indent="-271778" algn="l">
              <a:lnSpc>
                <a:spcPts val="3524"/>
              </a:lnSpc>
              <a:buFont typeface="Arial"/>
              <a:buChar char="•"/>
            </a:pPr>
            <a:r>
              <a:rPr lang="en-US" sz="2517" b="1" spc="148">
                <a:solidFill>
                  <a:srgbClr val="4D4C4C"/>
                </a:solidFill>
                <a:latin typeface="Helios Bold"/>
                <a:ea typeface="Helios Bold"/>
                <a:cs typeface="Helios Bold"/>
                <a:sym typeface="Helios Bold"/>
              </a:rPr>
              <a:t>NASA: Utilizó Ansible para gestionar y automatizar la infraestructura de sistemas críticos, mejorando la velocidad de los despliegues y el control sobre el aprovisionamiento de recursos en sus entornos de desarrollo y producción.</a:t>
            </a:r>
          </a:p>
          <a:p>
            <a:pPr algn="l">
              <a:lnSpc>
                <a:spcPts val="3524"/>
              </a:lnSpc>
            </a:pPr>
            <a:endParaRPr lang="en-US" sz="2517" b="1" spc="148">
              <a:solidFill>
                <a:srgbClr val="4D4C4C"/>
              </a:solidFill>
              <a:latin typeface="Helios Bold"/>
              <a:ea typeface="Helios Bold"/>
              <a:cs typeface="Helios Bold"/>
              <a:sym typeface="Helios Bold"/>
            </a:endParaRPr>
          </a:p>
          <a:p>
            <a:pPr marL="543556" lvl="1" indent="-271778" algn="l">
              <a:lnSpc>
                <a:spcPts val="3524"/>
              </a:lnSpc>
              <a:buFont typeface="Arial"/>
              <a:buChar char="•"/>
            </a:pPr>
            <a:r>
              <a:rPr lang="en-US" sz="2517" b="1" spc="148">
                <a:solidFill>
                  <a:srgbClr val="4D4C4C"/>
                </a:solidFill>
                <a:latin typeface="Helios Bold"/>
                <a:ea typeface="Helios Bold"/>
                <a:cs typeface="Helios Bold"/>
                <a:sym typeface="Helios Bold"/>
              </a:rPr>
              <a:t>Twitter: Implementó Ansible para automatizar la gestión de configuraciones a gran escala, lo que les permitió mejorar la velocidad de despliegue de software y la eficiencia operativa.</a:t>
            </a:r>
          </a:p>
          <a:p>
            <a:pPr algn="l">
              <a:lnSpc>
                <a:spcPts val="3524"/>
              </a:lnSpc>
              <a:spcBef>
                <a:spcPct val="0"/>
              </a:spcBef>
            </a:pPr>
            <a:endParaRPr lang="en-US" sz="2517" b="1" spc="148">
              <a:solidFill>
                <a:srgbClr val="4D4C4C"/>
              </a:solidFill>
              <a:latin typeface="Helios Bold"/>
              <a:ea typeface="Helios Bold"/>
              <a:cs typeface="Helios Bold"/>
              <a:sym typeface="Helios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325291"/>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1264657" y="3219864"/>
            <a:ext cx="5331884" cy="3847273"/>
            <a:chOff x="0" y="0"/>
            <a:chExt cx="1253208" cy="904264"/>
          </a:xfrm>
        </p:grpSpPr>
        <p:sp>
          <p:nvSpPr>
            <p:cNvPr id="14" name="Freeform 14"/>
            <p:cNvSpPr/>
            <p:nvPr/>
          </p:nvSpPr>
          <p:spPr>
            <a:xfrm>
              <a:off x="0" y="0"/>
              <a:ext cx="1253208" cy="904264"/>
            </a:xfrm>
            <a:custGeom>
              <a:avLst/>
              <a:gdLst/>
              <a:ahLst/>
              <a:cxnLst/>
              <a:rect l="l" t="t" r="r" b="b"/>
              <a:pathLst>
                <a:path w="1253208" h="904264">
                  <a:moveTo>
                    <a:pt x="0" y="0"/>
                  </a:moveTo>
                  <a:lnTo>
                    <a:pt x="1253208" y="0"/>
                  </a:lnTo>
                  <a:lnTo>
                    <a:pt x="1253208" y="904264"/>
                  </a:lnTo>
                  <a:lnTo>
                    <a:pt x="0" y="904264"/>
                  </a:lnTo>
                  <a:close/>
                </a:path>
              </a:pathLst>
            </a:custGeom>
            <a:blipFill>
              <a:blip r:embed="rId6"/>
              <a:stretch>
                <a:fillRect l="-4457" r="-4457"/>
              </a:stretch>
            </a:blipFill>
            <a:ln w="85725" cap="sq">
              <a:solidFill>
                <a:srgbClr val="FFFDF7"/>
              </a:solidFill>
              <a:prstDash val="solid"/>
              <a:miter/>
            </a:ln>
          </p:spPr>
        </p:sp>
      </p:grpSp>
      <p:sp>
        <p:nvSpPr>
          <p:cNvPr id="15" name="TextBox 15"/>
          <p:cNvSpPr txBox="1"/>
          <p:nvPr/>
        </p:nvSpPr>
        <p:spPr>
          <a:xfrm>
            <a:off x="1860151" y="1413321"/>
            <a:ext cx="6537652" cy="2711772"/>
          </a:xfrm>
          <a:prstGeom prst="rect">
            <a:avLst/>
          </a:prstGeom>
        </p:spPr>
        <p:txBody>
          <a:bodyPr lIns="0" tIns="0" rIns="0" bIns="0" rtlCol="0" anchor="t">
            <a:spAutoFit/>
          </a:bodyPr>
          <a:lstStyle/>
          <a:p>
            <a:pPr algn="l">
              <a:lnSpc>
                <a:spcPts val="5407"/>
              </a:lnSpc>
            </a:pPr>
            <a:r>
              <a:rPr lang="en-US" sz="3862">
                <a:solidFill>
                  <a:srgbClr val="71743C"/>
                </a:solidFill>
                <a:latin typeface="Borel"/>
                <a:ea typeface="Borel"/>
                <a:cs typeface="Borel"/>
                <a:sym typeface="Borel"/>
              </a:rPr>
              <a:t>Con sus palabras elaborar una definición de la herramienta.</a:t>
            </a:r>
          </a:p>
          <a:p>
            <a:pPr algn="l">
              <a:lnSpc>
                <a:spcPts val="5407"/>
              </a:lnSpc>
              <a:spcBef>
                <a:spcPct val="0"/>
              </a:spcBef>
            </a:pPr>
            <a:endParaRPr lang="en-US" sz="3862">
              <a:solidFill>
                <a:srgbClr val="71743C"/>
              </a:solidFill>
              <a:latin typeface="Borel"/>
              <a:ea typeface="Borel"/>
              <a:cs typeface="Borel"/>
              <a:sym typeface="Borel"/>
            </a:endParaRPr>
          </a:p>
        </p:txBody>
      </p:sp>
      <p:sp>
        <p:nvSpPr>
          <p:cNvPr id="16" name="TextBox 16"/>
          <p:cNvSpPr txBox="1"/>
          <p:nvPr/>
        </p:nvSpPr>
        <p:spPr>
          <a:xfrm>
            <a:off x="1359043" y="3792103"/>
            <a:ext cx="6315030" cy="3136452"/>
          </a:xfrm>
          <a:prstGeom prst="rect">
            <a:avLst/>
          </a:prstGeom>
        </p:spPr>
        <p:txBody>
          <a:bodyPr lIns="0" tIns="0" rIns="0" bIns="0" rtlCol="0" anchor="t">
            <a:spAutoFit/>
          </a:bodyPr>
          <a:lstStyle/>
          <a:p>
            <a:pPr algn="l">
              <a:lnSpc>
                <a:spcPts val="3524"/>
              </a:lnSpc>
              <a:spcBef>
                <a:spcPct val="0"/>
              </a:spcBef>
            </a:pPr>
            <a:r>
              <a:rPr lang="en-US" sz="2517" b="1" spc="148">
                <a:solidFill>
                  <a:srgbClr val="4D4C4C"/>
                </a:solidFill>
                <a:latin typeface="Helios Bold"/>
                <a:ea typeface="Helios Bold"/>
                <a:cs typeface="Helios Bold"/>
                <a:sym typeface="Helios Bold"/>
              </a:rPr>
              <a:t>Ansible es una herramienta de automatización de TI que permite gestionar configuraciones, desplegar aplicaciones y orquestar tareas en servidores de forma simple y sin necesidad de instalar agentes.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134415" y="3073364"/>
            <a:ext cx="8227978" cy="4140271"/>
            <a:chOff x="0" y="0"/>
            <a:chExt cx="807640" cy="406400"/>
          </a:xfrm>
        </p:grpSpPr>
        <p:sp>
          <p:nvSpPr>
            <p:cNvPr id="3" name="Freeform 3"/>
            <p:cNvSpPr/>
            <p:nvPr/>
          </p:nvSpPr>
          <p:spPr>
            <a:xfrm>
              <a:off x="0" y="0"/>
              <a:ext cx="807640" cy="406400"/>
            </a:xfrm>
            <a:custGeom>
              <a:avLst/>
              <a:gdLst/>
              <a:ahLst/>
              <a:cxnLst/>
              <a:rect l="l" t="t" r="r" b="b"/>
              <a:pathLst>
                <a:path w="807640" h="40640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4" name="TextBox 4"/>
            <p:cNvSpPr txBox="1"/>
            <p:nvPr/>
          </p:nvSpPr>
          <p:spPr>
            <a:xfrm>
              <a:off x="0" y="-47625"/>
              <a:ext cx="807640" cy="454025"/>
            </a:xfrm>
            <a:prstGeom prst="rect">
              <a:avLst/>
            </a:prstGeom>
          </p:spPr>
          <p:txBody>
            <a:bodyPr lIns="50800" tIns="50800" rIns="50800" bIns="50800" rtlCol="0" anchor="ctr"/>
            <a:lstStyle/>
            <a:p>
              <a:pPr algn="ctr">
                <a:lnSpc>
                  <a:spcPts val="3079"/>
                </a:lnSpc>
              </a:pPr>
              <a:endParaRPr/>
            </a:p>
          </p:txBody>
        </p:sp>
      </p:grpSp>
      <p:sp>
        <p:nvSpPr>
          <p:cNvPr id="5" name="TextBox 5"/>
          <p:cNvSpPr txBox="1"/>
          <p:nvPr/>
        </p:nvSpPr>
        <p:spPr>
          <a:xfrm>
            <a:off x="1428627" y="3310403"/>
            <a:ext cx="4216185" cy="3674113"/>
          </a:xfrm>
          <a:prstGeom prst="rect">
            <a:avLst/>
          </a:prstGeom>
        </p:spPr>
        <p:txBody>
          <a:bodyPr lIns="0" tIns="0" rIns="0" bIns="0" rtlCol="0" anchor="t">
            <a:spAutoFit/>
          </a:bodyPr>
          <a:lstStyle/>
          <a:p>
            <a:pPr algn="ctr">
              <a:lnSpc>
                <a:spcPts val="30064"/>
              </a:lnSpc>
              <a:spcBef>
                <a:spcPct val="0"/>
              </a:spcBef>
            </a:pPr>
            <a:r>
              <a:rPr lang="en-US" sz="21474" b="1">
                <a:solidFill>
                  <a:srgbClr val="4D4C4C"/>
                </a:solidFill>
                <a:latin typeface="TS Deniz Bold"/>
                <a:ea typeface="TS Deniz Bold"/>
                <a:cs typeface="TS Deniz Bold"/>
                <a:sym typeface="TS Deniz Bold"/>
              </a:rPr>
              <a:t>03</a:t>
            </a:r>
          </a:p>
        </p:txBody>
      </p:sp>
      <p:sp>
        <p:nvSpPr>
          <p:cNvPr id="6" name="TextBox 6"/>
          <p:cNvSpPr txBox="1"/>
          <p:nvPr/>
        </p:nvSpPr>
        <p:spPr>
          <a:xfrm>
            <a:off x="6622171" y="3943541"/>
            <a:ext cx="10522952" cy="1209548"/>
          </a:xfrm>
          <a:prstGeom prst="rect">
            <a:avLst/>
          </a:prstGeom>
        </p:spPr>
        <p:txBody>
          <a:bodyPr lIns="0" tIns="0" rIns="0" bIns="0" rtlCol="0" anchor="t">
            <a:spAutoFit/>
          </a:bodyPr>
          <a:lstStyle/>
          <a:p>
            <a:pPr algn="l">
              <a:lnSpc>
                <a:spcPts val="9976"/>
              </a:lnSpc>
              <a:spcBef>
                <a:spcPct val="0"/>
              </a:spcBef>
            </a:pPr>
            <a:r>
              <a:rPr lang="en-US" sz="7125">
                <a:solidFill>
                  <a:srgbClr val="71743C"/>
                </a:solidFill>
                <a:latin typeface="Borel"/>
                <a:ea typeface="Borel"/>
                <a:cs typeface="Borel"/>
                <a:sym typeface="Borel"/>
              </a:rPr>
              <a:t>Investigación:</a:t>
            </a:r>
          </a:p>
        </p:txBody>
      </p:sp>
      <p:sp>
        <p:nvSpPr>
          <p:cNvPr id="7" name="TextBox 7"/>
          <p:cNvSpPr txBox="1"/>
          <p:nvPr/>
        </p:nvSpPr>
        <p:spPr>
          <a:xfrm>
            <a:off x="6622171" y="4637556"/>
            <a:ext cx="10637129" cy="1767200"/>
          </a:xfrm>
          <a:prstGeom prst="rect">
            <a:avLst/>
          </a:prstGeom>
        </p:spPr>
        <p:txBody>
          <a:bodyPr lIns="0" tIns="0" rIns="0" bIns="0" rtlCol="0" anchor="t">
            <a:spAutoFit/>
          </a:bodyPr>
          <a:lstStyle/>
          <a:p>
            <a:pPr algn="l">
              <a:lnSpc>
                <a:spcPts val="14420"/>
              </a:lnSpc>
              <a:spcBef>
                <a:spcPct val="0"/>
              </a:spcBef>
            </a:pPr>
            <a:r>
              <a:rPr lang="en-US" sz="10300" b="1">
                <a:solidFill>
                  <a:srgbClr val="4D4C4C"/>
                </a:solidFill>
                <a:latin typeface="TS Deniz Bold"/>
                <a:ea typeface="TS Deniz Bold"/>
                <a:cs typeface="TS Deniz Bold"/>
                <a:sym typeface="TS Deniz Bold"/>
              </a:rPr>
              <a:t>CloudFormation</a:t>
            </a:r>
          </a:p>
        </p:txBody>
      </p:sp>
      <p:grpSp>
        <p:nvGrpSpPr>
          <p:cNvPr id="8" name="Group 8"/>
          <p:cNvGrpSpPr/>
          <p:nvPr/>
        </p:nvGrpSpPr>
        <p:grpSpPr>
          <a:xfrm>
            <a:off x="879387" y="2646483"/>
            <a:ext cx="1098480" cy="109848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sp>
        <p:nvSpPr>
          <p:cNvPr id="11" name="Freeform 11"/>
          <p:cNvSpPr/>
          <p:nvPr/>
        </p:nvSpPr>
        <p:spPr>
          <a:xfrm>
            <a:off x="-1698802" y="5514834"/>
            <a:ext cx="3397604" cy="3397604"/>
          </a:xfrm>
          <a:custGeom>
            <a:avLst/>
            <a:gdLst/>
            <a:ahLst/>
            <a:cxnLst/>
            <a:rect l="l" t="t" r="r" b="b"/>
            <a:pathLst>
              <a:path w="3397604" h="3397604">
                <a:moveTo>
                  <a:pt x="0" y="0"/>
                </a:moveTo>
                <a:lnTo>
                  <a:pt x="3397604" y="0"/>
                </a:lnTo>
                <a:lnTo>
                  <a:pt x="3397604" y="3397603"/>
                </a:lnTo>
                <a:lnTo>
                  <a:pt x="0" y="339760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2" name="Group 12"/>
          <p:cNvGrpSpPr/>
          <p:nvPr/>
        </p:nvGrpSpPr>
        <p:grpSpPr>
          <a:xfrm rot="-10800000">
            <a:off x="13986999" y="-2149600"/>
            <a:ext cx="6316248" cy="3178300"/>
            <a:chOff x="0" y="0"/>
            <a:chExt cx="807640" cy="406400"/>
          </a:xfrm>
        </p:grpSpPr>
        <p:sp>
          <p:nvSpPr>
            <p:cNvPr id="13" name="Freeform 13"/>
            <p:cNvSpPr/>
            <p:nvPr/>
          </p:nvSpPr>
          <p:spPr>
            <a:xfrm>
              <a:off x="0" y="0"/>
              <a:ext cx="807640" cy="406400"/>
            </a:xfrm>
            <a:custGeom>
              <a:avLst/>
              <a:gdLst/>
              <a:ahLst/>
              <a:cxnLst/>
              <a:rect l="l" t="t" r="r" b="b"/>
              <a:pathLst>
                <a:path w="807640" h="40640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14" name="TextBox 14"/>
            <p:cNvSpPr txBox="1"/>
            <p:nvPr/>
          </p:nvSpPr>
          <p:spPr>
            <a:xfrm>
              <a:off x="0" y="-47625"/>
              <a:ext cx="807640" cy="454025"/>
            </a:xfrm>
            <a:prstGeom prst="rect">
              <a:avLst/>
            </a:prstGeom>
          </p:spPr>
          <p:txBody>
            <a:bodyPr lIns="50800" tIns="50800" rIns="50800" bIns="50800" rtlCol="0" anchor="ctr"/>
            <a:lstStyle/>
            <a:p>
              <a:pPr algn="ctr">
                <a:lnSpc>
                  <a:spcPts val="3079"/>
                </a:lnSpc>
              </a:pPr>
              <a:endParaRPr/>
            </a:p>
          </p:txBody>
        </p:sp>
      </p:grpSp>
      <p:grpSp>
        <p:nvGrpSpPr>
          <p:cNvPr id="15" name="Group 15"/>
          <p:cNvGrpSpPr/>
          <p:nvPr/>
        </p:nvGrpSpPr>
        <p:grpSpPr>
          <a:xfrm>
            <a:off x="17259300" y="-565845"/>
            <a:ext cx="15452455" cy="11836184"/>
            <a:chOff x="0" y="0"/>
            <a:chExt cx="4069782" cy="3117349"/>
          </a:xfrm>
        </p:grpSpPr>
        <p:sp>
          <p:nvSpPr>
            <p:cNvPr id="16" name="Freeform 16"/>
            <p:cNvSpPr/>
            <p:nvPr/>
          </p:nvSpPr>
          <p:spPr>
            <a:xfrm>
              <a:off x="0" y="0"/>
              <a:ext cx="4069783" cy="3117349"/>
            </a:xfrm>
            <a:custGeom>
              <a:avLst/>
              <a:gdLst/>
              <a:ahLst/>
              <a:cxnLst/>
              <a:rect l="l" t="t" r="r" b="b"/>
              <a:pathLst>
                <a:path w="4069783" h="3117349">
                  <a:moveTo>
                    <a:pt x="0" y="0"/>
                  </a:moveTo>
                  <a:lnTo>
                    <a:pt x="4069783" y="0"/>
                  </a:lnTo>
                  <a:lnTo>
                    <a:pt x="4069783" y="3117349"/>
                  </a:lnTo>
                  <a:lnTo>
                    <a:pt x="0" y="3117349"/>
                  </a:lnTo>
                  <a:close/>
                </a:path>
              </a:pathLst>
            </a:custGeom>
            <a:solidFill>
              <a:srgbClr val="B8BB87"/>
            </a:solidFill>
          </p:spPr>
        </p:sp>
        <p:sp>
          <p:nvSpPr>
            <p:cNvPr id="17" name="TextBox 17"/>
            <p:cNvSpPr txBox="1"/>
            <p:nvPr/>
          </p:nvSpPr>
          <p:spPr>
            <a:xfrm>
              <a:off x="0" y="-47625"/>
              <a:ext cx="4069782" cy="3164974"/>
            </a:xfrm>
            <a:prstGeom prst="rect">
              <a:avLst/>
            </a:prstGeom>
          </p:spPr>
          <p:txBody>
            <a:bodyPr lIns="50800" tIns="50800" rIns="50800" bIns="50800" rtlCol="0" anchor="ctr"/>
            <a:lstStyle/>
            <a:p>
              <a:pPr algn="ctr">
                <a:lnSpc>
                  <a:spcPts val="3079"/>
                </a:lnSpc>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306082" y="2103190"/>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1101470" y="2103190"/>
            <a:ext cx="5658258" cy="6321075"/>
            <a:chOff x="0" y="0"/>
            <a:chExt cx="1253208" cy="1400010"/>
          </a:xfrm>
        </p:grpSpPr>
        <p:sp>
          <p:nvSpPr>
            <p:cNvPr id="14" name="Freeform 14"/>
            <p:cNvSpPr/>
            <p:nvPr/>
          </p:nvSpPr>
          <p:spPr>
            <a:xfrm>
              <a:off x="0" y="0"/>
              <a:ext cx="1253208" cy="1400010"/>
            </a:xfrm>
            <a:custGeom>
              <a:avLst/>
              <a:gdLst/>
              <a:ahLst/>
              <a:cxnLst/>
              <a:rect l="l" t="t" r="r" b="b"/>
              <a:pathLst>
                <a:path w="1253208" h="1400010">
                  <a:moveTo>
                    <a:pt x="0" y="0"/>
                  </a:moveTo>
                  <a:lnTo>
                    <a:pt x="1253208" y="0"/>
                  </a:lnTo>
                  <a:lnTo>
                    <a:pt x="1253208" y="1400010"/>
                  </a:lnTo>
                  <a:lnTo>
                    <a:pt x="0" y="1400010"/>
                  </a:lnTo>
                  <a:close/>
                </a:path>
              </a:pathLst>
            </a:custGeom>
            <a:blipFill>
              <a:blip r:embed="rId6"/>
              <a:stretch>
                <a:fillRect l="-5857" r="-5857"/>
              </a:stretch>
            </a:blipFill>
            <a:ln w="85725" cap="sq">
              <a:solidFill>
                <a:srgbClr val="FFFDF7"/>
              </a:solidFill>
              <a:prstDash val="solid"/>
              <a:miter/>
            </a:ln>
          </p:spPr>
        </p:sp>
      </p:grpSp>
      <p:sp>
        <p:nvSpPr>
          <p:cNvPr id="15" name="TextBox 15"/>
          <p:cNvSpPr txBox="1"/>
          <p:nvPr/>
        </p:nvSpPr>
        <p:spPr>
          <a:xfrm>
            <a:off x="2137533" y="2191221"/>
            <a:ext cx="5506794" cy="6543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Es multiplataforma?</a:t>
            </a:r>
          </a:p>
        </p:txBody>
      </p:sp>
      <p:sp>
        <p:nvSpPr>
          <p:cNvPr id="16" name="TextBox 16"/>
          <p:cNvSpPr txBox="1"/>
          <p:nvPr/>
        </p:nvSpPr>
        <p:spPr>
          <a:xfrm>
            <a:off x="1819447" y="3462695"/>
            <a:ext cx="6315030" cy="3141886"/>
          </a:xfrm>
          <a:prstGeom prst="rect">
            <a:avLst/>
          </a:prstGeom>
        </p:spPr>
        <p:txBody>
          <a:bodyPr lIns="0" tIns="0" rIns="0" bIns="0" rtlCol="0" anchor="t">
            <a:spAutoFit/>
          </a:bodyPr>
          <a:lstStyle/>
          <a:p>
            <a:pPr algn="l">
              <a:lnSpc>
                <a:spcPts val="3524"/>
              </a:lnSpc>
              <a:spcBef>
                <a:spcPct val="0"/>
              </a:spcBef>
            </a:pPr>
            <a:r>
              <a:rPr lang="en-US" sz="2517" b="1" spc="148" dirty="0">
                <a:solidFill>
                  <a:srgbClr val="4D4C4C"/>
                </a:solidFill>
                <a:latin typeface="Helios Bold"/>
                <a:ea typeface="Helios Bold"/>
                <a:cs typeface="Helios Bold"/>
                <a:sym typeface="Helios Bold"/>
              </a:rPr>
              <a:t>No, </a:t>
            </a:r>
            <a:r>
              <a:rPr lang="en-US" sz="2517" b="1" spc="148" dirty="0" err="1">
                <a:solidFill>
                  <a:srgbClr val="4D4C4C"/>
                </a:solidFill>
                <a:latin typeface="Helios Bold"/>
                <a:ea typeface="Helios Bold"/>
                <a:cs typeface="Helios Bold"/>
                <a:sym typeface="Helios Bold"/>
              </a:rPr>
              <a:t>CloudFormation</a:t>
            </a:r>
            <a:r>
              <a:rPr lang="en-US" sz="2517" b="1" spc="148" dirty="0">
                <a:solidFill>
                  <a:srgbClr val="4D4C4C"/>
                </a:solidFill>
                <a:latin typeface="Helios Bold"/>
                <a:ea typeface="Helios Bold"/>
                <a:cs typeface="Helios Bold"/>
                <a:sym typeface="Helios Bold"/>
              </a:rPr>
              <a:t> no </a:t>
            </a:r>
            <a:r>
              <a:rPr lang="en-US" sz="2517" b="1" spc="148" dirty="0" err="1">
                <a:solidFill>
                  <a:srgbClr val="4D4C4C"/>
                </a:solidFill>
                <a:latin typeface="Helios Bold"/>
                <a:ea typeface="Helios Bold"/>
                <a:cs typeface="Helios Bold"/>
                <a:sym typeface="Helios Bold"/>
              </a:rPr>
              <a:t>es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multiplataforma</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Según</a:t>
            </a:r>
            <a:r>
              <a:rPr lang="en-US" sz="2517" b="1" spc="148" dirty="0">
                <a:solidFill>
                  <a:srgbClr val="4D4C4C"/>
                </a:solidFill>
                <a:latin typeface="Helios Bold"/>
                <a:ea typeface="Helios Bold"/>
                <a:cs typeface="Helios Bold"/>
                <a:sym typeface="Helios Bold"/>
              </a:rPr>
              <a:t> </a:t>
            </a:r>
            <a:r>
              <a:rPr lang="en-US" sz="2517" b="1" spc="148" dirty="0" smtClean="0">
                <a:solidFill>
                  <a:srgbClr val="4D4C4C"/>
                </a:solidFill>
                <a:latin typeface="Helios Bold"/>
                <a:ea typeface="Helios Bold"/>
                <a:cs typeface="Helios Bold"/>
                <a:sym typeface="Helios Bold"/>
              </a:rPr>
              <a:t>la </a:t>
            </a:r>
            <a:r>
              <a:rPr lang="en-US" sz="2517" b="1" spc="148" dirty="0" err="1" smtClean="0">
                <a:solidFill>
                  <a:srgbClr val="4D4C4C"/>
                </a:solidFill>
                <a:latin typeface="Helios Bold"/>
                <a:ea typeface="Helios Bold"/>
                <a:cs typeface="Helios Bold"/>
                <a:sym typeface="Helios Bold"/>
              </a:rPr>
              <a:t>documentación</a:t>
            </a:r>
            <a:r>
              <a:rPr lang="en-US" sz="2517" b="1" spc="148" dirty="0" smtClean="0">
                <a:solidFill>
                  <a:srgbClr val="4D4C4C"/>
                </a:solidFill>
                <a:latin typeface="Helios Bold"/>
                <a:ea typeface="Helios Bold"/>
                <a:cs typeface="Helios Bold"/>
                <a:sym typeface="Helios Bold"/>
              </a:rPr>
              <a:t> </a:t>
            </a:r>
            <a:r>
              <a:rPr lang="en-US" sz="2517" b="1" spc="148" dirty="0" err="1" smtClean="0">
                <a:solidFill>
                  <a:srgbClr val="4D4C4C"/>
                </a:solidFill>
                <a:latin typeface="Helios Bold"/>
                <a:ea typeface="Helios Bold"/>
                <a:cs typeface="Helios Bold"/>
                <a:sym typeface="Helios Bold"/>
              </a:rPr>
              <a:t>oficial</a:t>
            </a:r>
            <a:r>
              <a:rPr lang="en-US" sz="2517" b="1" spc="148" dirty="0" smtClean="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está</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diseñado</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exclusivamente</a:t>
            </a:r>
            <a:r>
              <a:rPr lang="en-US" sz="2517" b="1" spc="148" dirty="0">
                <a:solidFill>
                  <a:srgbClr val="4D4C4C"/>
                </a:solidFill>
                <a:latin typeface="Helios Bold"/>
                <a:ea typeface="Helios Bold"/>
                <a:cs typeface="Helios Bold"/>
                <a:sym typeface="Helios Bold"/>
              </a:rPr>
              <a:t> para la </a:t>
            </a:r>
            <a:r>
              <a:rPr lang="en-US" sz="2517" b="1" spc="148" dirty="0" err="1">
                <a:solidFill>
                  <a:srgbClr val="4D4C4C"/>
                </a:solidFill>
                <a:latin typeface="Helios Bold"/>
                <a:ea typeface="Helios Bold"/>
                <a:cs typeface="Helios Bold"/>
                <a:sym typeface="Helios Bold"/>
              </a:rPr>
              <a:t>gestión</a:t>
            </a:r>
            <a:r>
              <a:rPr lang="en-US" sz="2517" b="1" spc="148" dirty="0">
                <a:solidFill>
                  <a:srgbClr val="4D4C4C"/>
                </a:solidFill>
                <a:latin typeface="Helios Bold"/>
                <a:ea typeface="Helios Bold"/>
                <a:cs typeface="Helios Bold"/>
                <a:sym typeface="Helios Bold"/>
              </a:rPr>
              <a:t> de </a:t>
            </a:r>
            <a:r>
              <a:rPr lang="en-US" sz="2517" b="1" spc="148" dirty="0" err="1">
                <a:solidFill>
                  <a:srgbClr val="4D4C4C"/>
                </a:solidFill>
                <a:latin typeface="Helios Bold"/>
                <a:ea typeface="Helios Bold"/>
                <a:cs typeface="Helios Bold"/>
                <a:sym typeface="Helios Bold"/>
              </a:rPr>
              <a:t>recursos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dentro</a:t>
            </a:r>
            <a:r>
              <a:rPr lang="en-US" sz="2517" b="1" spc="148" dirty="0">
                <a:solidFill>
                  <a:srgbClr val="4D4C4C"/>
                </a:solidFill>
                <a:latin typeface="Helios Bold"/>
                <a:ea typeface="Helios Bold"/>
                <a:cs typeface="Helios Bold"/>
                <a:sym typeface="Helios Bold"/>
              </a:rPr>
              <a:t> del </a:t>
            </a:r>
            <a:r>
              <a:rPr lang="en-US" sz="2517" b="1" spc="148" dirty="0" err="1">
                <a:solidFill>
                  <a:srgbClr val="4D4C4C"/>
                </a:solidFill>
                <a:latin typeface="Helios Bold"/>
                <a:ea typeface="Helios Bold"/>
                <a:cs typeface="Helios Bold"/>
                <a:sym typeface="Helios Bold"/>
              </a:rPr>
              <a:t>ecosistema</a:t>
            </a:r>
            <a:r>
              <a:rPr lang="en-US" sz="2517" b="1" spc="148" dirty="0">
                <a:solidFill>
                  <a:srgbClr val="4D4C4C"/>
                </a:solidFill>
                <a:latin typeface="Helios Bold"/>
                <a:ea typeface="Helios Bold"/>
                <a:cs typeface="Helios Bold"/>
                <a:sym typeface="Helios Bold"/>
              </a:rPr>
              <a:t> de Amazon Web Services (AWS).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454148"/>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0549928" y="2116038"/>
            <a:ext cx="5890330" cy="5917661"/>
            <a:chOff x="0" y="0"/>
            <a:chExt cx="1393544" cy="1400010"/>
          </a:xfrm>
        </p:grpSpPr>
        <p:sp>
          <p:nvSpPr>
            <p:cNvPr id="14" name="Freeform 14"/>
            <p:cNvSpPr/>
            <p:nvPr/>
          </p:nvSpPr>
          <p:spPr>
            <a:xfrm>
              <a:off x="0" y="0"/>
              <a:ext cx="1393544" cy="1400010"/>
            </a:xfrm>
            <a:custGeom>
              <a:avLst/>
              <a:gdLst/>
              <a:ahLst/>
              <a:cxnLst/>
              <a:rect l="l" t="t" r="r" b="b"/>
              <a:pathLst>
                <a:path w="1393544" h="1400010">
                  <a:moveTo>
                    <a:pt x="0" y="0"/>
                  </a:moveTo>
                  <a:lnTo>
                    <a:pt x="1393544" y="0"/>
                  </a:lnTo>
                  <a:lnTo>
                    <a:pt x="1393544" y="1400010"/>
                  </a:lnTo>
                  <a:lnTo>
                    <a:pt x="0" y="1400010"/>
                  </a:lnTo>
                  <a:close/>
                </a:path>
              </a:pathLst>
            </a:custGeom>
            <a:blipFill>
              <a:blip r:embed="rId6"/>
              <a:stretch>
                <a:fillRect l="-231" r="-231"/>
              </a:stretch>
            </a:blipFill>
            <a:ln w="85725" cap="sq">
              <a:solidFill>
                <a:srgbClr val="FFFDF7"/>
              </a:solidFill>
              <a:prstDash val="solid"/>
              <a:miter/>
            </a:ln>
          </p:spPr>
        </p:sp>
      </p:grpSp>
      <p:sp>
        <p:nvSpPr>
          <p:cNvPr id="15" name="TextBox 15"/>
          <p:cNvSpPr txBox="1"/>
          <p:nvPr/>
        </p:nvSpPr>
        <p:spPr>
          <a:xfrm>
            <a:off x="1860151" y="1542178"/>
            <a:ext cx="5506794" cy="13401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¿En qué lenguaje está creado Ansible?</a:t>
            </a:r>
          </a:p>
        </p:txBody>
      </p:sp>
      <p:sp>
        <p:nvSpPr>
          <p:cNvPr id="16" name="TextBox 16"/>
          <p:cNvSpPr txBox="1"/>
          <p:nvPr/>
        </p:nvSpPr>
        <p:spPr>
          <a:xfrm>
            <a:off x="1819447" y="3293279"/>
            <a:ext cx="6315030" cy="4927152"/>
          </a:xfrm>
          <a:prstGeom prst="rect">
            <a:avLst/>
          </a:prstGeom>
        </p:spPr>
        <p:txBody>
          <a:bodyPr lIns="0" tIns="0" rIns="0" bIns="0" rtlCol="0" anchor="t">
            <a:spAutoFit/>
          </a:bodyPr>
          <a:lstStyle/>
          <a:p>
            <a:pPr algn="l">
              <a:lnSpc>
                <a:spcPts val="3524"/>
              </a:lnSpc>
              <a:spcBef>
                <a:spcPct val="0"/>
              </a:spcBef>
            </a:pPr>
            <a:r>
              <a:rPr lang="en-US" sz="2517" b="1" spc="148">
                <a:solidFill>
                  <a:srgbClr val="4D4C4C"/>
                </a:solidFill>
                <a:latin typeface="Helios Bold"/>
                <a:ea typeface="Helios Bold"/>
                <a:cs typeface="Helios Bold"/>
                <a:sym typeface="Helios Bold"/>
              </a:rPr>
              <a:t>CloudFormation no es una herramienta basada en un lenguaje de programación específico como tal, pero permite a los usuarios definir su infraestructura mediante archivos de configuración en JSON o YAML. Estos lenguajes de marcado son utilizados para describir y declarar los recursos de AWS que se desean aprovisionar y gestionar.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325291"/>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1377919" y="2835871"/>
            <a:ext cx="5105360" cy="5302309"/>
            <a:chOff x="0" y="0"/>
            <a:chExt cx="827923" cy="859862"/>
          </a:xfrm>
        </p:grpSpPr>
        <p:sp>
          <p:nvSpPr>
            <p:cNvPr id="14" name="Freeform 14"/>
            <p:cNvSpPr/>
            <p:nvPr/>
          </p:nvSpPr>
          <p:spPr>
            <a:xfrm>
              <a:off x="0" y="0"/>
              <a:ext cx="827923" cy="859862"/>
            </a:xfrm>
            <a:custGeom>
              <a:avLst/>
              <a:gdLst/>
              <a:ahLst/>
              <a:cxnLst/>
              <a:rect l="l" t="t" r="r" b="b"/>
              <a:pathLst>
                <a:path w="827923" h="859862">
                  <a:moveTo>
                    <a:pt x="0" y="0"/>
                  </a:moveTo>
                  <a:lnTo>
                    <a:pt x="827923" y="0"/>
                  </a:lnTo>
                  <a:lnTo>
                    <a:pt x="827923" y="859862"/>
                  </a:lnTo>
                  <a:lnTo>
                    <a:pt x="0" y="859862"/>
                  </a:lnTo>
                  <a:close/>
                </a:path>
              </a:pathLst>
            </a:custGeom>
            <a:blipFill>
              <a:blip r:embed="rId6"/>
              <a:stretch>
                <a:fillRect l="-1928" r="-1928"/>
              </a:stretch>
            </a:blipFill>
            <a:ln w="85725" cap="sq">
              <a:solidFill>
                <a:srgbClr val="FFFDF7"/>
              </a:solidFill>
              <a:prstDash val="solid"/>
              <a:miter/>
            </a:ln>
          </p:spPr>
        </p:sp>
      </p:grpSp>
      <p:sp>
        <p:nvSpPr>
          <p:cNvPr id="15" name="TextBox 15"/>
          <p:cNvSpPr txBox="1"/>
          <p:nvPr/>
        </p:nvSpPr>
        <p:spPr>
          <a:xfrm>
            <a:off x="1860151" y="1413321"/>
            <a:ext cx="6537652" cy="20259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¿Dónde puedo encontrar la información de cómo se utiliza?</a:t>
            </a:r>
          </a:p>
        </p:txBody>
      </p:sp>
      <p:sp>
        <p:nvSpPr>
          <p:cNvPr id="16" name="TextBox 16"/>
          <p:cNvSpPr txBox="1"/>
          <p:nvPr/>
        </p:nvSpPr>
        <p:spPr>
          <a:xfrm>
            <a:off x="1819447" y="3658703"/>
            <a:ext cx="6315030" cy="4901150"/>
          </a:xfrm>
          <a:prstGeom prst="rect">
            <a:avLst/>
          </a:prstGeom>
        </p:spPr>
        <p:txBody>
          <a:bodyPr lIns="0" tIns="0" rIns="0" bIns="0" rtlCol="0" anchor="t">
            <a:spAutoFit/>
          </a:bodyPr>
          <a:lstStyle/>
          <a:p>
            <a:pPr>
              <a:lnSpc>
                <a:spcPts val="3524"/>
              </a:lnSpc>
              <a:spcBef>
                <a:spcPct val="0"/>
              </a:spcBef>
            </a:pPr>
            <a:r>
              <a:rPr lang="en-US" sz="2517" b="1" spc="148" dirty="0">
                <a:solidFill>
                  <a:srgbClr val="4D4C4C"/>
                </a:solidFill>
                <a:latin typeface="Helios Bold"/>
                <a:ea typeface="Helios Bold"/>
                <a:cs typeface="Helios Bold"/>
                <a:sym typeface="Helios Bold"/>
              </a:rPr>
              <a:t>La </a:t>
            </a:r>
            <a:r>
              <a:rPr lang="en-US" sz="2517" b="1" spc="148" dirty="0" err="1">
                <a:solidFill>
                  <a:srgbClr val="4D4C4C"/>
                </a:solidFill>
                <a:latin typeface="Helios Bold"/>
                <a:ea typeface="Helios Bold"/>
                <a:cs typeface="Helios Bold"/>
                <a:sym typeface="Helios Bold"/>
              </a:rPr>
              <a:t>información</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sobre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cómo</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utilizar</a:t>
            </a:r>
            <a:r>
              <a:rPr lang="en-US" sz="2517" b="1" spc="148" dirty="0">
                <a:solidFill>
                  <a:srgbClr val="4D4C4C"/>
                </a:solidFill>
                <a:latin typeface="Helios Bold"/>
                <a:ea typeface="Helios Bold"/>
                <a:cs typeface="Helios Bold"/>
                <a:sym typeface="Helios Bold"/>
              </a:rPr>
              <a:t> AWS </a:t>
            </a:r>
            <a:r>
              <a:rPr lang="en-US" sz="2517" b="1" spc="148" dirty="0" err="1">
                <a:solidFill>
                  <a:srgbClr val="4D4C4C"/>
                </a:solidFill>
                <a:latin typeface="Helios Bold"/>
                <a:ea typeface="Helios Bold"/>
                <a:cs typeface="Helios Bold"/>
                <a:sym typeface="Helios Bold"/>
              </a:rPr>
              <a:t>CloudFormation</a:t>
            </a:r>
            <a:r>
              <a:rPr lang="en-US" sz="2517" b="1" spc="148" dirty="0">
                <a:solidFill>
                  <a:srgbClr val="4D4C4C"/>
                </a:solidFill>
                <a:latin typeface="Helios Bold"/>
                <a:ea typeface="Helios Bold"/>
                <a:cs typeface="Helios Bold"/>
                <a:sym typeface="Helios Bold"/>
              </a:rPr>
              <a:t> se </a:t>
            </a:r>
            <a:r>
              <a:rPr lang="en-US" sz="2517" b="1" spc="148" dirty="0" err="1">
                <a:solidFill>
                  <a:srgbClr val="4D4C4C"/>
                </a:solidFill>
                <a:latin typeface="Helios Bold"/>
                <a:ea typeface="Helios Bold"/>
                <a:cs typeface="Helios Bold"/>
                <a:sym typeface="Helios Bold"/>
              </a:rPr>
              <a:t>puede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encontrar</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a:t>
            </a:r>
            <a:r>
              <a:rPr lang="en-US" sz="2517" b="1" spc="148" dirty="0">
                <a:solidFill>
                  <a:srgbClr val="4D4C4C"/>
                </a:solidFill>
                <a:latin typeface="Helios Bold"/>
                <a:ea typeface="Helios Bold"/>
                <a:cs typeface="Helios Bold"/>
                <a:sym typeface="Helios Bold"/>
              </a:rPr>
              <a:t> </a:t>
            </a:r>
            <a:r>
              <a:rPr lang="en-US" sz="2517" b="1" spc="148" dirty="0">
                <a:solidFill>
                  <a:srgbClr val="4D4C4C"/>
                </a:solidFill>
                <a:latin typeface="Helios Bold"/>
                <a:ea typeface="Helios Bold"/>
                <a:cs typeface="Helios Bold"/>
                <a:sym typeface="Helios Bold"/>
                <a:hlinkClick r:id="rId7"/>
              </a:rPr>
              <a:t>https://docs.aws.amazon.com/AWSCloudFormation/latest/UserGuide/Welcome.html</a:t>
            </a:r>
            <a:r>
              <a:rPr lang="en-US" sz="2517" b="1" u="sng" spc="148" dirty="0" smtClean="0">
                <a:solidFill>
                  <a:srgbClr val="4D4C4C"/>
                </a:solidFill>
                <a:latin typeface="Helios Bold"/>
                <a:ea typeface="Helios Bold"/>
                <a:cs typeface="Helios Bold"/>
                <a:sym typeface="Helios Bold"/>
                <a:hlinkClick r:id="rId7" tooltip="https://docs.aws.amazon.com/AWSCloudFormation/latest/UserGuide/Welcome.html"/>
              </a:rPr>
              <a:t>.</a:t>
            </a:r>
            <a:r>
              <a:rPr lang="en-US" sz="2517" b="1" spc="148" dirty="0" smtClean="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Aquí</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puedes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encontrar</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guías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sobre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cómo</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crear</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plantillas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a:t>
            </a:r>
            <a:r>
              <a:rPr lang="en-US" sz="2517" b="1" spc="148" dirty="0">
                <a:solidFill>
                  <a:srgbClr val="4D4C4C"/>
                </a:solidFill>
                <a:latin typeface="Helios Bold"/>
                <a:ea typeface="Helios Bold"/>
                <a:cs typeface="Helios Bold"/>
                <a:sym typeface="Helios Bold"/>
              </a:rPr>
              <a:t> JSON o YAML, </a:t>
            </a:r>
            <a:r>
              <a:rPr lang="en-US" sz="2517" b="1" spc="148" dirty="0" err="1">
                <a:solidFill>
                  <a:srgbClr val="4D4C4C"/>
                </a:solidFill>
                <a:latin typeface="Helios Bold"/>
                <a:ea typeface="Helios Bold"/>
                <a:cs typeface="Helios Bold"/>
                <a:sym typeface="Helios Bold"/>
              </a:rPr>
              <a:t>gestionar</a:t>
            </a:r>
            <a:r>
              <a:rPr lang="en-US" sz="2517" b="1" spc="148" dirty="0">
                <a:solidFill>
                  <a:srgbClr val="4D4C4C"/>
                </a:solidFill>
                <a:latin typeface="Helios Bold"/>
                <a:ea typeface="Helios Bold"/>
                <a:cs typeface="Helios Bold"/>
                <a:sym typeface="Helios Bold"/>
              </a:rPr>
              <a:t> stacks, </a:t>
            </a:r>
            <a:r>
              <a:rPr lang="en-US" sz="2517" b="1" spc="148" dirty="0" err="1">
                <a:solidFill>
                  <a:srgbClr val="4D4C4C"/>
                </a:solidFill>
                <a:latin typeface="Helios Bold"/>
                <a:ea typeface="Helios Bold"/>
                <a:cs typeface="Helios Bold"/>
                <a:sym typeface="Helios Bold"/>
              </a:rPr>
              <a:t>ejemplos</a:t>
            </a:r>
            <a:r>
              <a:rPr lang="en-US" sz="2517" b="1" spc="148" dirty="0">
                <a:solidFill>
                  <a:srgbClr val="4D4C4C"/>
                </a:solidFill>
                <a:latin typeface="Helios Bold"/>
                <a:ea typeface="Helios Bold"/>
                <a:cs typeface="Helios Bold"/>
                <a:sym typeface="Helios Bold"/>
              </a:rPr>
              <a:t> de </a:t>
            </a:r>
            <a:r>
              <a:rPr lang="en-US" sz="2517" b="1" spc="148" dirty="0" err="1">
                <a:solidFill>
                  <a:srgbClr val="4D4C4C"/>
                </a:solidFill>
                <a:latin typeface="Helios Bold"/>
                <a:ea typeface="Helios Bold"/>
                <a:cs typeface="Helios Bold"/>
                <a:sym typeface="Helios Bold"/>
              </a:rPr>
              <a:t>implementación</a:t>
            </a:r>
            <a:r>
              <a:rPr lang="en-US" sz="2517" b="1" spc="148" dirty="0">
                <a:solidFill>
                  <a:srgbClr val="4D4C4C"/>
                </a:solidFill>
                <a:latin typeface="Helios Bold"/>
                <a:ea typeface="Helios Bold"/>
                <a:cs typeface="Helios Bold"/>
                <a:sym typeface="Helios Bold"/>
              </a:rPr>
              <a:t> y </a:t>
            </a:r>
            <a:r>
              <a:rPr lang="en-US" sz="2517" b="1" spc="148" dirty="0" err="1">
                <a:solidFill>
                  <a:srgbClr val="4D4C4C"/>
                </a:solidFill>
                <a:latin typeface="Helios Bold"/>
                <a:ea typeface="Helios Bold"/>
                <a:cs typeface="Helios Bold"/>
                <a:sym typeface="Helios Bold"/>
              </a:rPr>
              <a:t>detalles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sobre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los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recursos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soportados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por</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CloudFormation</a:t>
            </a:r>
            <a:r>
              <a:rPr lang="en-US" sz="2517" b="1" spc="148" dirty="0">
                <a:solidFill>
                  <a:srgbClr val="4D4C4C"/>
                </a:solidFill>
                <a:latin typeface="Helios Bold"/>
                <a:ea typeface="Helios Bold"/>
                <a:cs typeface="Helios Bold"/>
                <a:sym typeface="Helios Bold"/>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325291"/>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0066668" y="1656236"/>
            <a:ext cx="5331884" cy="3847273"/>
            <a:chOff x="0" y="0"/>
            <a:chExt cx="1253208" cy="904264"/>
          </a:xfrm>
        </p:grpSpPr>
        <p:sp>
          <p:nvSpPr>
            <p:cNvPr id="14" name="Freeform 14"/>
            <p:cNvSpPr/>
            <p:nvPr/>
          </p:nvSpPr>
          <p:spPr>
            <a:xfrm>
              <a:off x="0" y="0"/>
              <a:ext cx="1253208" cy="904264"/>
            </a:xfrm>
            <a:custGeom>
              <a:avLst/>
              <a:gdLst/>
              <a:ahLst/>
              <a:cxnLst/>
              <a:rect l="l" t="t" r="r" b="b"/>
              <a:pathLst>
                <a:path w="1253208" h="904264">
                  <a:moveTo>
                    <a:pt x="0" y="0"/>
                  </a:moveTo>
                  <a:lnTo>
                    <a:pt x="1253208" y="0"/>
                  </a:lnTo>
                  <a:lnTo>
                    <a:pt x="1253208" y="904264"/>
                  </a:lnTo>
                  <a:lnTo>
                    <a:pt x="0" y="904264"/>
                  </a:lnTo>
                  <a:close/>
                </a:path>
              </a:pathLst>
            </a:custGeom>
            <a:blipFill>
              <a:blip r:embed="rId6"/>
              <a:stretch>
                <a:fillRect t="-11845" b="-11845"/>
              </a:stretch>
            </a:blipFill>
            <a:ln w="85725" cap="sq">
              <a:solidFill>
                <a:srgbClr val="FFFDF7"/>
              </a:solidFill>
              <a:prstDash val="solid"/>
              <a:miter/>
            </a:ln>
          </p:spPr>
        </p:sp>
      </p:grpSp>
      <p:grpSp>
        <p:nvGrpSpPr>
          <p:cNvPr id="15" name="Group 15"/>
          <p:cNvGrpSpPr/>
          <p:nvPr/>
        </p:nvGrpSpPr>
        <p:grpSpPr>
          <a:xfrm>
            <a:off x="12495547" y="5703534"/>
            <a:ext cx="5331884" cy="3847273"/>
            <a:chOff x="0" y="0"/>
            <a:chExt cx="1253208" cy="904264"/>
          </a:xfrm>
        </p:grpSpPr>
        <p:sp>
          <p:nvSpPr>
            <p:cNvPr id="16" name="Freeform 16"/>
            <p:cNvSpPr/>
            <p:nvPr/>
          </p:nvSpPr>
          <p:spPr>
            <a:xfrm>
              <a:off x="0" y="0"/>
              <a:ext cx="1253208" cy="904264"/>
            </a:xfrm>
            <a:custGeom>
              <a:avLst/>
              <a:gdLst/>
              <a:ahLst/>
              <a:cxnLst/>
              <a:rect l="l" t="t" r="r" b="b"/>
              <a:pathLst>
                <a:path w="1253208" h="904264">
                  <a:moveTo>
                    <a:pt x="0" y="0"/>
                  </a:moveTo>
                  <a:lnTo>
                    <a:pt x="1253208" y="0"/>
                  </a:lnTo>
                  <a:lnTo>
                    <a:pt x="1253208" y="904264"/>
                  </a:lnTo>
                  <a:lnTo>
                    <a:pt x="0" y="904264"/>
                  </a:lnTo>
                  <a:close/>
                </a:path>
              </a:pathLst>
            </a:custGeom>
            <a:blipFill>
              <a:blip r:embed="rId7"/>
              <a:stretch>
                <a:fillRect l="-11540" r="-11540"/>
              </a:stretch>
            </a:blipFill>
            <a:ln w="85725" cap="sq">
              <a:solidFill>
                <a:srgbClr val="FFFDF7"/>
              </a:solidFill>
              <a:prstDash val="solid"/>
              <a:miter/>
            </a:ln>
          </p:spPr>
        </p:sp>
      </p:grpSp>
      <p:sp>
        <p:nvSpPr>
          <p:cNvPr id="17" name="TextBox 17"/>
          <p:cNvSpPr txBox="1"/>
          <p:nvPr/>
        </p:nvSpPr>
        <p:spPr>
          <a:xfrm>
            <a:off x="1860151" y="1413321"/>
            <a:ext cx="6537652" cy="6543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Casos de éxito</a:t>
            </a:r>
          </a:p>
        </p:txBody>
      </p:sp>
      <p:sp>
        <p:nvSpPr>
          <p:cNvPr id="18" name="TextBox 18"/>
          <p:cNvSpPr txBox="1"/>
          <p:nvPr/>
        </p:nvSpPr>
        <p:spPr>
          <a:xfrm>
            <a:off x="1359043" y="2288768"/>
            <a:ext cx="6315030" cy="6698802"/>
          </a:xfrm>
          <a:prstGeom prst="rect">
            <a:avLst/>
          </a:prstGeom>
        </p:spPr>
        <p:txBody>
          <a:bodyPr lIns="0" tIns="0" rIns="0" bIns="0" rtlCol="0" anchor="t">
            <a:spAutoFit/>
          </a:bodyPr>
          <a:lstStyle/>
          <a:p>
            <a:pPr marL="543556" lvl="1" indent="-271778" algn="l">
              <a:lnSpc>
                <a:spcPts val="3524"/>
              </a:lnSpc>
              <a:buFont typeface="Arial"/>
              <a:buChar char="•"/>
            </a:pPr>
            <a:r>
              <a:rPr lang="en-US" sz="2517" b="1" spc="148">
                <a:solidFill>
                  <a:srgbClr val="4D4C4C"/>
                </a:solidFill>
                <a:latin typeface="Helios Bold"/>
                <a:ea typeface="Helios Bold"/>
                <a:cs typeface="Helios Bold"/>
                <a:sym typeface="Helios Bold"/>
              </a:rPr>
              <a:t>Coca-Cola: Utilizó CloudFormation para automatizar el despliegue y la gestión de su infraestructura en la nube, reduciendo los tiempos de aprovisionamiento de semanas a minutos.</a:t>
            </a:r>
          </a:p>
          <a:p>
            <a:pPr marL="543556" lvl="1" indent="-271778" algn="l">
              <a:lnSpc>
                <a:spcPts val="3524"/>
              </a:lnSpc>
              <a:buFont typeface="Arial"/>
              <a:buChar char="•"/>
            </a:pPr>
            <a:r>
              <a:rPr lang="en-US" sz="2517" b="1" spc="148">
                <a:solidFill>
                  <a:srgbClr val="4D4C4C"/>
                </a:solidFill>
                <a:latin typeface="Helios Bold"/>
                <a:ea typeface="Helios Bold"/>
                <a:cs typeface="Helios Bold"/>
                <a:sym typeface="Helios Bold"/>
              </a:rPr>
              <a:t>Samsung: Utilizó CloudFormation para crear un entorno de desarrollo ágil y flexible en AWS, automatizando la creación de entornos de prueba y producción.</a:t>
            </a:r>
          </a:p>
          <a:p>
            <a:pPr algn="l">
              <a:lnSpc>
                <a:spcPts val="3524"/>
              </a:lnSpc>
            </a:pPr>
            <a:endParaRPr lang="en-US" sz="2517" b="1" spc="148">
              <a:solidFill>
                <a:srgbClr val="4D4C4C"/>
              </a:solidFill>
              <a:latin typeface="Helios Bold"/>
              <a:ea typeface="Helios Bold"/>
              <a:cs typeface="Helios Bold"/>
              <a:sym typeface="Helios Bold"/>
            </a:endParaRPr>
          </a:p>
          <a:p>
            <a:pPr algn="l">
              <a:lnSpc>
                <a:spcPts val="3524"/>
              </a:lnSpc>
              <a:spcBef>
                <a:spcPct val="0"/>
              </a:spcBef>
            </a:pPr>
            <a:endParaRPr lang="en-US" sz="2517" b="1" spc="148">
              <a:solidFill>
                <a:srgbClr val="4D4C4C"/>
              </a:solidFill>
              <a:latin typeface="Helios Bold"/>
              <a:ea typeface="Helios Bold"/>
              <a:cs typeface="Helios Bold"/>
              <a:sym typeface="Helios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sp>
        <p:nvSpPr>
          <p:cNvPr id="2" name="TextBox 2"/>
          <p:cNvSpPr txBox="1"/>
          <p:nvPr/>
        </p:nvSpPr>
        <p:spPr>
          <a:xfrm>
            <a:off x="1391517" y="1810706"/>
            <a:ext cx="7548515" cy="1492038"/>
          </a:xfrm>
          <a:prstGeom prst="rect">
            <a:avLst/>
          </a:prstGeom>
        </p:spPr>
        <p:txBody>
          <a:bodyPr lIns="0" tIns="0" rIns="0" bIns="0" rtlCol="0" anchor="t">
            <a:spAutoFit/>
          </a:bodyPr>
          <a:lstStyle/>
          <a:p>
            <a:pPr algn="l">
              <a:lnSpc>
                <a:spcPts val="12292"/>
              </a:lnSpc>
              <a:spcBef>
                <a:spcPct val="0"/>
              </a:spcBef>
            </a:pPr>
            <a:r>
              <a:rPr lang="en-US" sz="8780">
                <a:solidFill>
                  <a:srgbClr val="71743C"/>
                </a:solidFill>
                <a:latin typeface="Borel"/>
                <a:ea typeface="Borel"/>
                <a:cs typeface="Borel"/>
                <a:sym typeface="Borel"/>
              </a:rPr>
              <a:t>Índice de</a:t>
            </a:r>
          </a:p>
        </p:txBody>
      </p:sp>
      <p:sp>
        <p:nvSpPr>
          <p:cNvPr id="3" name="Freeform 3"/>
          <p:cNvSpPr/>
          <p:nvPr/>
        </p:nvSpPr>
        <p:spPr>
          <a:xfrm>
            <a:off x="1463801" y="4416154"/>
            <a:ext cx="681026" cy="682266"/>
          </a:xfrm>
          <a:custGeom>
            <a:avLst/>
            <a:gdLst/>
            <a:ahLst/>
            <a:cxnLst/>
            <a:rect l="l" t="t" r="r" b="b"/>
            <a:pathLst>
              <a:path w="681026" h="682266">
                <a:moveTo>
                  <a:pt x="0" y="0"/>
                </a:moveTo>
                <a:lnTo>
                  <a:pt x="681026" y="0"/>
                </a:lnTo>
                <a:lnTo>
                  <a:pt x="681026" y="682266"/>
                </a:lnTo>
                <a:lnTo>
                  <a:pt x="0" y="682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a:off x="-3028275" y="7957867"/>
            <a:ext cx="8846265" cy="4053624"/>
            <a:chOff x="0" y="0"/>
            <a:chExt cx="886891" cy="406400"/>
          </a:xfrm>
        </p:grpSpPr>
        <p:sp>
          <p:nvSpPr>
            <p:cNvPr id="5" name="Freeform 5"/>
            <p:cNvSpPr/>
            <p:nvPr/>
          </p:nvSpPr>
          <p:spPr>
            <a:xfrm>
              <a:off x="0" y="0"/>
              <a:ext cx="886891" cy="406400"/>
            </a:xfrm>
            <a:custGeom>
              <a:avLst/>
              <a:gdLst/>
              <a:ahLst/>
              <a:cxnLst/>
              <a:rect l="l" t="t" r="r" b="b"/>
              <a:pathLst>
                <a:path w="886891" h="406400">
                  <a:moveTo>
                    <a:pt x="683691" y="0"/>
                  </a:moveTo>
                  <a:cubicBezTo>
                    <a:pt x="795915" y="0"/>
                    <a:pt x="886891" y="90976"/>
                    <a:pt x="886891" y="203200"/>
                  </a:cubicBezTo>
                  <a:cubicBezTo>
                    <a:pt x="886891" y="315424"/>
                    <a:pt x="795915" y="406400"/>
                    <a:pt x="68369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6" name="TextBox 6"/>
            <p:cNvSpPr txBox="1"/>
            <p:nvPr/>
          </p:nvSpPr>
          <p:spPr>
            <a:xfrm>
              <a:off x="0" y="-47625"/>
              <a:ext cx="886891" cy="454025"/>
            </a:xfrm>
            <a:prstGeom prst="rect">
              <a:avLst/>
            </a:prstGeom>
          </p:spPr>
          <p:txBody>
            <a:bodyPr lIns="50800" tIns="50800" rIns="50800" bIns="50800" rtlCol="0" anchor="ctr"/>
            <a:lstStyle/>
            <a:p>
              <a:pPr algn="ctr">
                <a:lnSpc>
                  <a:spcPts val="3079"/>
                </a:lnSpc>
              </a:pPr>
              <a:endParaRPr/>
            </a:p>
          </p:txBody>
        </p:sp>
      </p:grpSp>
      <p:sp>
        <p:nvSpPr>
          <p:cNvPr id="7" name="TextBox 7"/>
          <p:cNvSpPr txBox="1"/>
          <p:nvPr/>
        </p:nvSpPr>
        <p:spPr>
          <a:xfrm>
            <a:off x="1391517" y="2814314"/>
            <a:ext cx="8536993" cy="1554215"/>
          </a:xfrm>
          <a:prstGeom prst="rect">
            <a:avLst/>
          </a:prstGeom>
        </p:spPr>
        <p:txBody>
          <a:bodyPr lIns="0" tIns="0" rIns="0" bIns="0" rtlCol="0" anchor="t">
            <a:spAutoFit/>
          </a:bodyPr>
          <a:lstStyle/>
          <a:p>
            <a:pPr algn="l">
              <a:lnSpc>
                <a:spcPts val="12719"/>
              </a:lnSpc>
              <a:spcBef>
                <a:spcPct val="0"/>
              </a:spcBef>
            </a:pPr>
            <a:r>
              <a:rPr lang="en-US" sz="9085" b="1" spc="-299">
                <a:solidFill>
                  <a:srgbClr val="4D4C4C"/>
                </a:solidFill>
                <a:latin typeface="TS Deniz Bold"/>
                <a:ea typeface="TS Deniz Bold"/>
                <a:cs typeface="TS Deniz Bold"/>
                <a:sym typeface="TS Deniz Bold"/>
              </a:rPr>
              <a:t>CONTENIDOS</a:t>
            </a:r>
          </a:p>
        </p:txBody>
      </p:sp>
      <p:grpSp>
        <p:nvGrpSpPr>
          <p:cNvPr id="8" name="Group 8"/>
          <p:cNvGrpSpPr/>
          <p:nvPr/>
        </p:nvGrpSpPr>
        <p:grpSpPr>
          <a:xfrm>
            <a:off x="1394858" y="8320921"/>
            <a:ext cx="1028463" cy="102846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sp>
        <p:nvSpPr>
          <p:cNvPr id="11" name="Freeform 11"/>
          <p:cNvSpPr/>
          <p:nvPr/>
        </p:nvSpPr>
        <p:spPr>
          <a:xfrm>
            <a:off x="-1391517" y="6566350"/>
            <a:ext cx="2783034" cy="2783034"/>
          </a:xfrm>
          <a:custGeom>
            <a:avLst/>
            <a:gdLst/>
            <a:ahLst/>
            <a:cxnLst/>
            <a:rect l="l" t="t" r="r" b="b"/>
            <a:pathLst>
              <a:path w="2783034" h="2783034">
                <a:moveTo>
                  <a:pt x="0" y="0"/>
                </a:moveTo>
                <a:lnTo>
                  <a:pt x="2783034" y="0"/>
                </a:lnTo>
                <a:lnTo>
                  <a:pt x="2783034" y="2783034"/>
                </a:lnTo>
                <a:lnTo>
                  <a:pt x="0" y="278303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AutoShape 12"/>
          <p:cNvSpPr/>
          <p:nvPr/>
        </p:nvSpPr>
        <p:spPr>
          <a:xfrm>
            <a:off x="10106218" y="2916256"/>
            <a:ext cx="7172164" cy="0"/>
          </a:xfrm>
          <a:prstGeom prst="line">
            <a:avLst/>
          </a:prstGeom>
          <a:ln w="57150" cap="flat">
            <a:solidFill>
              <a:srgbClr val="71743C"/>
            </a:solidFill>
            <a:prstDash val="solid"/>
            <a:headEnd type="none" w="sm" len="sm"/>
            <a:tailEnd type="none" w="sm" len="sm"/>
          </a:ln>
        </p:spPr>
      </p:sp>
      <p:sp>
        <p:nvSpPr>
          <p:cNvPr id="13" name="AutoShape 13"/>
          <p:cNvSpPr/>
          <p:nvPr/>
        </p:nvSpPr>
        <p:spPr>
          <a:xfrm>
            <a:off x="10106162" y="4502349"/>
            <a:ext cx="7172274" cy="0"/>
          </a:xfrm>
          <a:prstGeom prst="line">
            <a:avLst/>
          </a:prstGeom>
          <a:ln w="57150" cap="flat">
            <a:solidFill>
              <a:srgbClr val="71743C"/>
            </a:solidFill>
            <a:prstDash val="solid"/>
            <a:headEnd type="none" w="sm" len="sm"/>
            <a:tailEnd type="none" w="sm" len="sm"/>
          </a:ln>
        </p:spPr>
      </p:sp>
      <p:sp>
        <p:nvSpPr>
          <p:cNvPr id="14" name="AutoShape 14"/>
          <p:cNvSpPr/>
          <p:nvPr/>
        </p:nvSpPr>
        <p:spPr>
          <a:xfrm>
            <a:off x="10106218" y="6124574"/>
            <a:ext cx="7172225" cy="0"/>
          </a:xfrm>
          <a:prstGeom prst="line">
            <a:avLst/>
          </a:prstGeom>
          <a:ln w="57150" cap="flat">
            <a:solidFill>
              <a:srgbClr val="71743C"/>
            </a:solidFill>
            <a:prstDash val="solid"/>
            <a:headEnd type="none" w="sm" len="sm"/>
            <a:tailEnd type="none" w="sm" len="sm"/>
          </a:ln>
        </p:spPr>
      </p:sp>
      <p:sp>
        <p:nvSpPr>
          <p:cNvPr id="15" name="TextBox 15"/>
          <p:cNvSpPr txBox="1"/>
          <p:nvPr/>
        </p:nvSpPr>
        <p:spPr>
          <a:xfrm>
            <a:off x="10500841" y="1905956"/>
            <a:ext cx="6777929" cy="563591"/>
          </a:xfrm>
          <a:prstGeom prst="rect">
            <a:avLst/>
          </a:prstGeom>
        </p:spPr>
        <p:txBody>
          <a:bodyPr lIns="0" tIns="0" rIns="0" bIns="0" rtlCol="0" anchor="t">
            <a:spAutoFit/>
          </a:bodyPr>
          <a:lstStyle/>
          <a:p>
            <a:pPr algn="l">
              <a:lnSpc>
                <a:spcPts val="4579"/>
              </a:lnSpc>
              <a:spcBef>
                <a:spcPct val="0"/>
              </a:spcBef>
            </a:pPr>
            <a:r>
              <a:rPr lang="en-US" sz="3270" b="1" spc="192">
                <a:solidFill>
                  <a:srgbClr val="4D4C4C"/>
                </a:solidFill>
                <a:latin typeface="Helios Bold"/>
                <a:ea typeface="Helios Bold"/>
                <a:cs typeface="Helios Bold"/>
                <a:sym typeface="Helios Bold"/>
              </a:rPr>
              <a:t>01. Terraform</a:t>
            </a:r>
          </a:p>
        </p:txBody>
      </p:sp>
      <p:sp>
        <p:nvSpPr>
          <p:cNvPr id="16" name="TextBox 16"/>
          <p:cNvSpPr txBox="1"/>
          <p:nvPr/>
        </p:nvSpPr>
        <p:spPr>
          <a:xfrm>
            <a:off x="10500841" y="3404812"/>
            <a:ext cx="6758459" cy="563591"/>
          </a:xfrm>
          <a:prstGeom prst="rect">
            <a:avLst/>
          </a:prstGeom>
        </p:spPr>
        <p:txBody>
          <a:bodyPr lIns="0" tIns="0" rIns="0" bIns="0" rtlCol="0" anchor="t">
            <a:spAutoFit/>
          </a:bodyPr>
          <a:lstStyle/>
          <a:p>
            <a:pPr algn="l">
              <a:lnSpc>
                <a:spcPts val="4579"/>
              </a:lnSpc>
              <a:spcBef>
                <a:spcPct val="0"/>
              </a:spcBef>
            </a:pPr>
            <a:r>
              <a:rPr lang="en-US" sz="3270" b="1" spc="192" dirty="0">
                <a:solidFill>
                  <a:srgbClr val="4D4C4C"/>
                </a:solidFill>
                <a:latin typeface="Helios Bold"/>
                <a:ea typeface="Helios Bold"/>
                <a:cs typeface="Helios Bold"/>
                <a:sym typeface="Helios Bold"/>
              </a:rPr>
              <a:t>02. </a:t>
            </a:r>
            <a:r>
              <a:rPr lang="en-US" sz="3270" b="1" spc="192" dirty="0" err="1">
                <a:solidFill>
                  <a:srgbClr val="4D4C4C"/>
                </a:solidFill>
                <a:latin typeface="Helios Bold"/>
                <a:ea typeface="Helios Bold"/>
                <a:cs typeface="Helios Bold"/>
                <a:sym typeface="Helios Bold"/>
              </a:rPr>
              <a:t>Ansible</a:t>
            </a:r>
            <a:endParaRPr lang="en-US" sz="3270" b="1" spc="192" dirty="0">
              <a:solidFill>
                <a:srgbClr val="4D4C4C"/>
              </a:solidFill>
              <a:latin typeface="Helios Bold"/>
              <a:ea typeface="Helios Bold"/>
              <a:cs typeface="Helios Bold"/>
              <a:sym typeface="Helios Bold"/>
            </a:endParaRPr>
          </a:p>
        </p:txBody>
      </p:sp>
      <p:sp>
        <p:nvSpPr>
          <p:cNvPr id="17" name="TextBox 17"/>
          <p:cNvSpPr txBox="1"/>
          <p:nvPr/>
        </p:nvSpPr>
        <p:spPr>
          <a:xfrm>
            <a:off x="10500841" y="4984120"/>
            <a:ext cx="6758459" cy="563591"/>
          </a:xfrm>
          <a:prstGeom prst="rect">
            <a:avLst/>
          </a:prstGeom>
        </p:spPr>
        <p:txBody>
          <a:bodyPr lIns="0" tIns="0" rIns="0" bIns="0" rtlCol="0" anchor="t">
            <a:spAutoFit/>
          </a:bodyPr>
          <a:lstStyle/>
          <a:p>
            <a:pPr algn="l">
              <a:lnSpc>
                <a:spcPts val="4579"/>
              </a:lnSpc>
              <a:spcBef>
                <a:spcPct val="0"/>
              </a:spcBef>
            </a:pPr>
            <a:r>
              <a:rPr lang="en-US" sz="3270" b="1" spc="192">
                <a:solidFill>
                  <a:srgbClr val="4D4C4C"/>
                </a:solidFill>
                <a:latin typeface="Helios Bold"/>
                <a:ea typeface="Helios Bold"/>
                <a:cs typeface="Helios Bold"/>
                <a:sym typeface="Helios Bold"/>
              </a:rPr>
              <a:t>03. CloudFormation</a:t>
            </a:r>
          </a:p>
        </p:txBody>
      </p:sp>
      <p:sp>
        <p:nvSpPr>
          <p:cNvPr id="18" name="AutoShape 18"/>
          <p:cNvSpPr/>
          <p:nvPr/>
        </p:nvSpPr>
        <p:spPr>
          <a:xfrm>
            <a:off x="10106218" y="1399890"/>
            <a:ext cx="7172553" cy="0"/>
          </a:xfrm>
          <a:prstGeom prst="line">
            <a:avLst/>
          </a:prstGeom>
          <a:ln w="57150" cap="flat">
            <a:solidFill>
              <a:srgbClr val="71743C"/>
            </a:solidFill>
            <a:prstDash val="solid"/>
            <a:headEnd type="none" w="sm" len="sm"/>
            <a:tailEnd type="none" w="sm" len="sm"/>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325291"/>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1264657" y="3219864"/>
            <a:ext cx="5331884" cy="3847273"/>
            <a:chOff x="0" y="0"/>
            <a:chExt cx="1253208" cy="904264"/>
          </a:xfrm>
        </p:grpSpPr>
        <p:sp>
          <p:nvSpPr>
            <p:cNvPr id="14" name="Freeform 14"/>
            <p:cNvSpPr/>
            <p:nvPr/>
          </p:nvSpPr>
          <p:spPr>
            <a:xfrm>
              <a:off x="0" y="0"/>
              <a:ext cx="1253208" cy="904264"/>
            </a:xfrm>
            <a:custGeom>
              <a:avLst/>
              <a:gdLst/>
              <a:ahLst/>
              <a:cxnLst/>
              <a:rect l="l" t="t" r="r" b="b"/>
              <a:pathLst>
                <a:path w="1253208" h="904264">
                  <a:moveTo>
                    <a:pt x="0" y="0"/>
                  </a:moveTo>
                  <a:lnTo>
                    <a:pt x="1253208" y="0"/>
                  </a:lnTo>
                  <a:lnTo>
                    <a:pt x="1253208" y="904264"/>
                  </a:lnTo>
                  <a:lnTo>
                    <a:pt x="0" y="904264"/>
                  </a:lnTo>
                  <a:close/>
                </a:path>
              </a:pathLst>
            </a:custGeom>
            <a:blipFill>
              <a:blip r:embed="rId6"/>
              <a:stretch>
                <a:fillRect l="-22155" r="-22155"/>
              </a:stretch>
            </a:blipFill>
            <a:ln w="85725" cap="sq">
              <a:solidFill>
                <a:srgbClr val="FFFDF7"/>
              </a:solidFill>
              <a:prstDash val="solid"/>
              <a:miter/>
            </a:ln>
          </p:spPr>
        </p:sp>
      </p:grpSp>
      <p:sp>
        <p:nvSpPr>
          <p:cNvPr id="15" name="TextBox 15"/>
          <p:cNvSpPr txBox="1"/>
          <p:nvPr/>
        </p:nvSpPr>
        <p:spPr>
          <a:xfrm>
            <a:off x="1860151" y="1413321"/>
            <a:ext cx="6537652" cy="2711772"/>
          </a:xfrm>
          <a:prstGeom prst="rect">
            <a:avLst/>
          </a:prstGeom>
        </p:spPr>
        <p:txBody>
          <a:bodyPr lIns="0" tIns="0" rIns="0" bIns="0" rtlCol="0" anchor="t">
            <a:spAutoFit/>
          </a:bodyPr>
          <a:lstStyle/>
          <a:p>
            <a:pPr algn="l">
              <a:lnSpc>
                <a:spcPts val="5407"/>
              </a:lnSpc>
            </a:pPr>
            <a:r>
              <a:rPr lang="en-US" sz="3862">
                <a:solidFill>
                  <a:srgbClr val="71743C"/>
                </a:solidFill>
                <a:latin typeface="Borel"/>
                <a:ea typeface="Borel"/>
                <a:cs typeface="Borel"/>
                <a:sym typeface="Borel"/>
              </a:rPr>
              <a:t>Con sus palabras elaborar una definición de la herramienta.</a:t>
            </a:r>
          </a:p>
          <a:p>
            <a:pPr algn="l">
              <a:lnSpc>
                <a:spcPts val="5407"/>
              </a:lnSpc>
              <a:spcBef>
                <a:spcPct val="0"/>
              </a:spcBef>
            </a:pPr>
            <a:endParaRPr lang="en-US" sz="3862">
              <a:solidFill>
                <a:srgbClr val="71743C"/>
              </a:solidFill>
              <a:latin typeface="Borel"/>
              <a:ea typeface="Borel"/>
              <a:cs typeface="Borel"/>
              <a:sym typeface="Borel"/>
            </a:endParaRPr>
          </a:p>
        </p:txBody>
      </p:sp>
      <p:sp>
        <p:nvSpPr>
          <p:cNvPr id="16" name="TextBox 16"/>
          <p:cNvSpPr txBox="1"/>
          <p:nvPr/>
        </p:nvSpPr>
        <p:spPr>
          <a:xfrm>
            <a:off x="1359043" y="3792103"/>
            <a:ext cx="6315030" cy="3584127"/>
          </a:xfrm>
          <a:prstGeom prst="rect">
            <a:avLst/>
          </a:prstGeom>
        </p:spPr>
        <p:txBody>
          <a:bodyPr lIns="0" tIns="0" rIns="0" bIns="0" rtlCol="0" anchor="t">
            <a:spAutoFit/>
          </a:bodyPr>
          <a:lstStyle/>
          <a:p>
            <a:pPr algn="l">
              <a:lnSpc>
                <a:spcPts val="3524"/>
              </a:lnSpc>
              <a:spcBef>
                <a:spcPct val="0"/>
              </a:spcBef>
            </a:pPr>
            <a:r>
              <a:rPr lang="en-US" sz="2517" b="1" spc="148">
                <a:solidFill>
                  <a:srgbClr val="4D4C4C"/>
                </a:solidFill>
                <a:latin typeface="Helios Bold"/>
                <a:ea typeface="Helios Bold"/>
                <a:cs typeface="Helios Bold"/>
                <a:sym typeface="Helios Bold"/>
              </a:rPr>
              <a:t>AWS CloudFormation es una herramienta que permite definir y gestionar infraestructura en AWS a través de archivos de configuración en JSON o YAML, automatizando el aprovisionamiento y administración de recursos en la nube de forma segura y repetible.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sp>
        <p:nvSpPr>
          <p:cNvPr id="2" name="AutoShape 2"/>
          <p:cNvSpPr/>
          <p:nvPr/>
        </p:nvSpPr>
        <p:spPr>
          <a:xfrm>
            <a:off x="1028700" y="1009650"/>
            <a:ext cx="16230600" cy="0"/>
          </a:xfrm>
          <a:prstGeom prst="line">
            <a:avLst/>
          </a:prstGeom>
          <a:ln w="85725" cap="flat">
            <a:solidFill>
              <a:srgbClr val="B8BB87"/>
            </a:solidFill>
            <a:prstDash val="solid"/>
            <a:headEnd type="none" w="sm" len="sm"/>
            <a:tailEnd type="none" w="sm" len="sm"/>
          </a:ln>
        </p:spPr>
      </p:sp>
      <p:sp>
        <p:nvSpPr>
          <p:cNvPr id="3" name="Freeform 3"/>
          <p:cNvSpPr/>
          <p:nvPr/>
        </p:nvSpPr>
        <p:spPr>
          <a:xfrm>
            <a:off x="1028700" y="1148166"/>
            <a:ext cx="415561" cy="416318"/>
          </a:xfrm>
          <a:custGeom>
            <a:avLst/>
            <a:gdLst/>
            <a:ahLst/>
            <a:cxnLst/>
            <a:rect l="l" t="t" r="r" b="b"/>
            <a:pathLst>
              <a:path w="415561" h="416318">
                <a:moveTo>
                  <a:pt x="0" y="0"/>
                </a:moveTo>
                <a:lnTo>
                  <a:pt x="415561" y="0"/>
                </a:lnTo>
                <a:lnTo>
                  <a:pt x="415561" y="416318"/>
                </a:lnTo>
                <a:lnTo>
                  <a:pt x="0" y="41631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rot="-5400000">
            <a:off x="-3023648" y="6848523"/>
            <a:ext cx="7715406" cy="3535431"/>
            <a:chOff x="0" y="0"/>
            <a:chExt cx="886891" cy="406400"/>
          </a:xfrm>
        </p:grpSpPr>
        <p:sp>
          <p:nvSpPr>
            <p:cNvPr id="5" name="Freeform 5"/>
            <p:cNvSpPr/>
            <p:nvPr/>
          </p:nvSpPr>
          <p:spPr>
            <a:xfrm>
              <a:off x="0" y="0"/>
              <a:ext cx="886891" cy="406400"/>
            </a:xfrm>
            <a:custGeom>
              <a:avLst/>
              <a:gdLst/>
              <a:ahLst/>
              <a:cxnLst/>
              <a:rect l="l" t="t" r="r" b="b"/>
              <a:pathLst>
                <a:path w="886891" h="406400">
                  <a:moveTo>
                    <a:pt x="683691" y="0"/>
                  </a:moveTo>
                  <a:cubicBezTo>
                    <a:pt x="795915" y="0"/>
                    <a:pt x="886891" y="90976"/>
                    <a:pt x="886891" y="203200"/>
                  </a:cubicBezTo>
                  <a:cubicBezTo>
                    <a:pt x="886891" y="315424"/>
                    <a:pt x="795915" y="406400"/>
                    <a:pt x="68369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6" name="TextBox 6"/>
            <p:cNvSpPr txBox="1"/>
            <p:nvPr/>
          </p:nvSpPr>
          <p:spPr>
            <a:xfrm>
              <a:off x="0" y="-47625"/>
              <a:ext cx="886891" cy="454025"/>
            </a:xfrm>
            <a:prstGeom prst="rect">
              <a:avLst/>
            </a:prstGeom>
          </p:spPr>
          <p:txBody>
            <a:bodyPr lIns="50800" tIns="50800" rIns="50800" bIns="50800" rtlCol="0" anchor="ctr"/>
            <a:lstStyle/>
            <a:p>
              <a:pPr algn="ctr">
                <a:lnSpc>
                  <a:spcPts val="3079"/>
                </a:lnSpc>
              </a:pPr>
              <a:endParaRPr/>
            </a:p>
          </p:txBody>
        </p:sp>
      </p:grpSp>
      <p:grpSp>
        <p:nvGrpSpPr>
          <p:cNvPr id="7" name="Group 7"/>
          <p:cNvGrpSpPr/>
          <p:nvPr/>
        </p:nvGrpSpPr>
        <p:grpSpPr>
          <a:xfrm rot="-10800000">
            <a:off x="15568869" y="3430484"/>
            <a:ext cx="8227978" cy="4140271"/>
            <a:chOff x="0" y="0"/>
            <a:chExt cx="807640" cy="406400"/>
          </a:xfrm>
        </p:grpSpPr>
        <p:sp>
          <p:nvSpPr>
            <p:cNvPr id="8" name="Freeform 8"/>
            <p:cNvSpPr/>
            <p:nvPr/>
          </p:nvSpPr>
          <p:spPr>
            <a:xfrm>
              <a:off x="0" y="0"/>
              <a:ext cx="807640" cy="406400"/>
            </a:xfrm>
            <a:custGeom>
              <a:avLst/>
              <a:gdLst/>
              <a:ahLst/>
              <a:cxnLst/>
              <a:rect l="l" t="t" r="r" b="b"/>
              <a:pathLst>
                <a:path w="807640" h="40640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9" name="TextBox 9"/>
            <p:cNvSpPr txBox="1"/>
            <p:nvPr/>
          </p:nvSpPr>
          <p:spPr>
            <a:xfrm>
              <a:off x="0" y="-47625"/>
              <a:ext cx="807640" cy="454025"/>
            </a:xfrm>
            <a:prstGeom prst="rect">
              <a:avLst/>
            </a:prstGeom>
          </p:spPr>
          <p:txBody>
            <a:bodyPr lIns="50800" tIns="50800" rIns="50800" bIns="50800" rtlCol="0" anchor="ctr"/>
            <a:lstStyle/>
            <a:p>
              <a:pPr algn="ctr">
                <a:lnSpc>
                  <a:spcPts val="3079"/>
                </a:lnSpc>
              </a:pPr>
              <a:endParaRPr/>
            </a:p>
          </p:txBody>
        </p:sp>
      </p:grpSp>
      <p:sp>
        <p:nvSpPr>
          <p:cNvPr id="10" name="TextBox 10"/>
          <p:cNvSpPr txBox="1"/>
          <p:nvPr/>
        </p:nvSpPr>
        <p:spPr>
          <a:xfrm>
            <a:off x="1636262" y="4520410"/>
            <a:ext cx="15015477" cy="2437118"/>
          </a:xfrm>
          <a:prstGeom prst="rect">
            <a:avLst/>
          </a:prstGeom>
        </p:spPr>
        <p:txBody>
          <a:bodyPr lIns="0" tIns="0" rIns="0" bIns="0" rtlCol="0" anchor="t">
            <a:spAutoFit/>
          </a:bodyPr>
          <a:lstStyle/>
          <a:p>
            <a:pPr algn="ctr">
              <a:lnSpc>
                <a:spcPts val="19942"/>
              </a:lnSpc>
              <a:spcBef>
                <a:spcPct val="0"/>
              </a:spcBef>
            </a:pPr>
            <a:r>
              <a:rPr lang="en-US" sz="14244" b="1" spc="-470">
                <a:solidFill>
                  <a:srgbClr val="4D4C4C"/>
                </a:solidFill>
                <a:latin typeface="TS Deniz Bold"/>
                <a:ea typeface="TS Deniz Bold"/>
                <a:cs typeface="TS Deniz Bold"/>
                <a:sym typeface="TS Deniz Bold"/>
              </a:rPr>
              <a:t>GRACIAS</a:t>
            </a:r>
          </a:p>
        </p:txBody>
      </p:sp>
      <p:grpSp>
        <p:nvGrpSpPr>
          <p:cNvPr id="11" name="Group 11"/>
          <p:cNvGrpSpPr/>
          <p:nvPr/>
        </p:nvGrpSpPr>
        <p:grpSpPr>
          <a:xfrm>
            <a:off x="15833756" y="2470673"/>
            <a:ext cx="959812" cy="95981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sp>
        <p:nvSpPr>
          <p:cNvPr id="14" name="AutoShape 14"/>
          <p:cNvSpPr/>
          <p:nvPr/>
        </p:nvSpPr>
        <p:spPr>
          <a:xfrm>
            <a:off x="1028700" y="9301162"/>
            <a:ext cx="16230600" cy="0"/>
          </a:xfrm>
          <a:prstGeom prst="line">
            <a:avLst/>
          </a:prstGeom>
          <a:ln w="85725" cap="flat">
            <a:solidFill>
              <a:srgbClr val="B8BB87"/>
            </a:solidFill>
            <a:prstDash val="solid"/>
            <a:headEnd type="none" w="sm" len="sm"/>
            <a:tailEnd type="none" w="sm" len="sm"/>
          </a:ln>
        </p:spPr>
      </p:sp>
      <p:sp>
        <p:nvSpPr>
          <p:cNvPr id="15" name="TextBox 15"/>
          <p:cNvSpPr txBox="1"/>
          <p:nvPr/>
        </p:nvSpPr>
        <p:spPr>
          <a:xfrm>
            <a:off x="3530669" y="3872231"/>
            <a:ext cx="10849341" cy="1309369"/>
          </a:xfrm>
          <a:prstGeom prst="rect">
            <a:avLst/>
          </a:prstGeom>
        </p:spPr>
        <p:txBody>
          <a:bodyPr lIns="0" tIns="0" rIns="0" bIns="0" rtlCol="0" anchor="t">
            <a:spAutoFit/>
          </a:bodyPr>
          <a:lstStyle/>
          <a:p>
            <a:pPr algn="ctr">
              <a:lnSpc>
                <a:spcPts val="10780"/>
              </a:lnSpc>
              <a:spcBef>
                <a:spcPct val="0"/>
              </a:spcBef>
            </a:pPr>
            <a:r>
              <a:rPr lang="en-US" sz="7700">
                <a:solidFill>
                  <a:srgbClr val="71743C"/>
                </a:solidFill>
                <a:latin typeface="Borel"/>
                <a:ea typeface="Borel"/>
                <a:cs typeface="Borel"/>
                <a:sym typeface="Borel"/>
              </a:rPr>
              <a:t>Muchas</a:t>
            </a:r>
          </a:p>
        </p:txBody>
      </p:sp>
      <p:grpSp>
        <p:nvGrpSpPr>
          <p:cNvPr id="16" name="Group 16"/>
          <p:cNvGrpSpPr/>
          <p:nvPr/>
        </p:nvGrpSpPr>
        <p:grpSpPr>
          <a:xfrm>
            <a:off x="-1394858" y="3574259"/>
            <a:ext cx="2789715" cy="2789715"/>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8" name="TextBox 18"/>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sp>
        <p:nvSpPr>
          <p:cNvPr id="19" name="Freeform 19"/>
          <p:cNvSpPr/>
          <p:nvPr/>
        </p:nvSpPr>
        <p:spPr>
          <a:xfrm>
            <a:off x="1028700" y="6174871"/>
            <a:ext cx="1072795" cy="1072795"/>
          </a:xfrm>
          <a:custGeom>
            <a:avLst/>
            <a:gdLst/>
            <a:ahLst/>
            <a:cxnLst/>
            <a:rect l="l" t="t" r="r" b="b"/>
            <a:pathLst>
              <a:path w="1072795" h="1072795">
                <a:moveTo>
                  <a:pt x="0" y="0"/>
                </a:moveTo>
                <a:lnTo>
                  <a:pt x="1072795" y="0"/>
                </a:lnTo>
                <a:lnTo>
                  <a:pt x="1072795" y="1072795"/>
                </a:lnTo>
                <a:lnTo>
                  <a:pt x="0" y="107279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0" name="Freeform 20"/>
          <p:cNvSpPr/>
          <p:nvPr/>
        </p:nvSpPr>
        <p:spPr>
          <a:xfrm>
            <a:off x="17114003" y="2179401"/>
            <a:ext cx="2789715" cy="2789715"/>
          </a:xfrm>
          <a:custGeom>
            <a:avLst/>
            <a:gdLst/>
            <a:ahLst/>
            <a:cxnLst/>
            <a:rect l="l" t="t" r="r" b="b"/>
            <a:pathLst>
              <a:path w="2789715" h="2789715">
                <a:moveTo>
                  <a:pt x="0" y="0"/>
                </a:moveTo>
                <a:lnTo>
                  <a:pt x="2789716" y="0"/>
                </a:lnTo>
                <a:lnTo>
                  <a:pt x="2789716" y="2789716"/>
                </a:lnTo>
                <a:lnTo>
                  <a:pt x="0" y="278971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21" name="Freeform 21"/>
          <p:cNvSpPr/>
          <p:nvPr/>
        </p:nvSpPr>
        <p:spPr>
          <a:xfrm>
            <a:off x="16793568" y="8694706"/>
            <a:ext cx="415561" cy="416318"/>
          </a:xfrm>
          <a:custGeom>
            <a:avLst/>
            <a:gdLst/>
            <a:ahLst/>
            <a:cxnLst/>
            <a:rect l="l" t="t" r="r" b="b"/>
            <a:pathLst>
              <a:path w="415561" h="416318">
                <a:moveTo>
                  <a:pt x="0" y="0"/>
                </a:moveTo>
                <a:lnTo>
                  <a:pt x="415561" y="0"/>
                </a:lnTo>
                <a:lnTo>
                  <a:pt x="415561" y="416318"/>
                </a:lnTo>
                <a:lnTo>
                  <a:pt x="0" y="41631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3986999" y="-2149600"/>
            <a:ext cx="6316248" cy="3178300"/>
            <a:chOff x="0" y="0"/>
            <a:chExt cx="807640" cy="406400"/>
          </a:xfrm>
        </p:grpSpPr>
        <p:sp>
          <p:nvSpPr>
            <p:cNvPr id="3" name="Freeform 3"/>
            <p:cNvSpPr/>
            <p:nvPr/>
          </p:nvSpPr>
          <p:spPr>
            <a:xfrm>
              <a:off x="0" y="0"/>
              <a:ext cx="807640" cy="406400"/>
            </a:xfrm>
            <a:custGeom>
              <a:avLst/>
              <a:gdLst/>
              <a:ahLst/>
              <a:cxnLst/>
              <a:rect l="l" t="t" r="r" b="b"/>
              <a:pathLst>
                <a:path w="807640" h="40640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4" name="TextBox 4"/>
            <p:cNvSpPr txBox="1"/>
            <p:nvPr/>
          </p:nvSpPr>
          <p:spPr>
            <a:xfrm>
              <a:off x="0" y="-47625"/>
              <a:ext cx="807640" cy="454025"/>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a:off x="17259300" y="-565845"/>
            <a:ext cx="15452455" cy="11836184"/>
            <a:chOff x="0" y="0"/>
            <a:chExt cx="4069782" cy="3117349"/>
          </a:xfrm>
        </p:grpSpPr>
        <p:sp>
          <p:nvSpPr>
            <p:cNvPr id="6" name="Freeform 6"/>
            <p:cNvSpPr/>
            <p:nvPr/>
          </p:nvSpPr>
          <p:spPr>
            <a:xfrm>
              <a:off x="0" y="0"/>
              <a:ext cx="4069783" cy="3117349"/>
            </a:xfrm>
            <a:custGeom>
              <a:avLst/>
              <a:gdLst/>
              <a:ahLst/>
              <a:cxnLst/>
              <a:rect l="l" t="t" r="r" b="b"/>
              <a:pathLst>
                <a:path w="4069783" h="3117349">
                  <a:moveTo>
                    <a:pt x="0" y="0"/>
                  </a:moveTo>
                  <a:lnTo>
                    <a:pt x="4069783" y="0"/>
                  </a:lnTo>
                  <a:lnTo>
                    <a:pt x="4069783" y="3117349"/>
                  </a:lnTo>
                  <a:lnTo>
                    <a:pt x="0" y="3117349"/>
                  </a:lnTo>
                  <a:close/>
                </a:path>
              </a:pathLst>
            </a:custGeom>
            <a:solidFill>
              <a:srgbClr val="B8BB87"/>
            </a:solidFill>
          </p:spPr>
        </p:sp>
        <p:sp>
          <p:nvSpPr>
            <p:cNvPr id="7" name="TextBox 7"/>
            <p:cNvSpPr txBox="1"/>
            <p:nvPr/>
          </p:nvSpPr>
          <p:spPr>
            <a:xfrm>
              <a:off x="0" y="-47625"/>
              <a:ext cx="4069782" cy="3164974"/>
            </a:xfrm>
            <a:prstGeom prst="rect">
              <a:avLst/>
            </a:prstGeom>
          </p:spPr>
          <p:txBody>
            <a:bodyPr lIns="50800" tIns="50800" rIns="50800" bIns="50800" rtlCol="0" anchor="ctr"/>
            <a:lstStyle/>
            <a:p>
              <a:pPr algn="ctr">
                <a:lnSpc>
                  <a:spcPts val="3079"/>
                </a:lnSpc>
              </a:pPr>
              <a:endParaRPr/>
            </a:p>
          </p:txBody>
        </p:sp>
      </p:grpSp>
      <p:sp>
        <p:nvSpPr>
          <p:cNvPr id="8" name="TextBox 8"/>
          <p:cNvSpPr txBox="1"/>
          <p:nvPr/>
        </p:nvSpPr>
        <p:spPr>
          <a:xfrm>
            <a:off x="1428627" y="3310403"/>
            <a:ext cx="4216185" cy="3674113"/>
          </a:xfrm>
          <a:prstGeom prst="rect">
            <a:avLst/>
          </a:prstGeom>
        </p:spPr>
        <p:txBody>
          <a:bodyPr lIns="0" tIns="0" rIns="0" bIns="0" rtlCol="0" anchor="t">
            <a:spAutoFit/>
          </a:bodyPr>
          <a:lstStyle/>
          <a:p>
            <a:pPr algn="ctr">
              <a:lnSpc>
                <a:spcPts val="30064"/>
              </a:lnSpc>
              <a:spcBef>
                <a:spcPct val="0"/>
              </a:spcBef>
            </a:pPr>
            <a:r>
              <a:rPr lang="en-US" sz="21474" b="1">
                <a:solidFill>
                  <a:srgbClr val="4D4C4C"/>
                </a:solidFill>
                <a:latin typeface="TS Deniz Bold"/>
                <a:ea typeface="TS Deniz Bold"/>
                <a:cs typeface="TS Deniz Bold"/>
                <a:sym typeface="TS Deniz Bold"/>
              </a:rPr>
              <a:t>01</a:t>
            </a:r>
          </a:p>
        </p:txBody>
      </p:sp>
      <p:sp>
        <p:nvSpPr>
          <p:cNvPr id="9" name="TextBox 9"/>
          <p:cNvSpPr txBox="1"/>
          <p:nvPr/>
        </p:nvSpPr>
        <p:spPr>
          <a:xfrm>
            <a:off x="6622171" y="3943541"/>
            <a:ext cx="10522952" cy="1209548"/>
          </a:xfrm>
          <a:prstGeom prst="rect">
            <a:avLst/>
          </a:prstGeom>
        </p:spPr>
        <p:txBody>
          <a:bodyPr lIns="0" tIns="0" rIns="0" bIns="0" rtlCol="0" anchor="t">
            <a:spAutoFit/>
          </a:bodyPr>
          <a:lstStyle/>
          <a:p>
            <a:pPr algn="l">
              <a:lnSpc>
                <a:spcPts val="9976"/>
              </a:lnSpc>
              <a:spcBef>
                <a:spcPct val="0"/>
              </a:spcBef>
            </a:pPr>
            <a:r>
              <a:rPr lang="en-US" sz="7125">
                <a:solidFill>
                  <a:srgbClr val="71743C"/>
                </a:solidFill>
                <a:latin typeface="Borel"/>
                <a:ea typeface="Borel"/>
                <a:cs typeface="Borel"/>
                <a:sym typeface="Borel"/>
              </a:rPr>
              <a:t>Investigación:</a:t>
            </a:r>
          </a:p>
        </p:txBody>
      </p:sp>
      <p:sp>
        <p:nvSpPr>
          <p:cNvPr id="10" name="TextBox 10"/>
          <p:cNvSpPr txBox="1"/>
          <p:nvPr/>
        </p:nvSpPr>
        <p:spPr>
          <a:xfrm>
            <a:off x="6622171" y="4561356"/>
            <a:ext cx="10637129" cy="2423160"/>
          </a:xfrm>
          <a:prstGeom prst="rect">
            <a:avLst/>
          </a:prstGeom>
        </p:spPr>
        <p:txBody>
          <a:bodyPr lIns="0" tIns="0" rIns="0" bIns="0" rtlCol="0" anchor="t">
            <a:spAutoFit/>
          </a:bodyPr>
          <a:lstStyle/>
          <a:p>
            <a:pPr algn="l">
              <a:lnSpc>
                <a:spcPts val="19739"/>
              </a:lnSpc>
              <a:spcBef>
                <a:spcPct val="0"/>
              </a:spcBef>
            </a:pPr>
            <a:r>
              <a:rPr lang="en-US" sz="14100" b="1">
                <a:solidFill>
                  <a:srgbClr val="4D4C4C"/>
                </a:solidFill>
                <a:latin typeface="TS Deniz Bold"/>
                <a:ea typeface="TS Deniz Bold"/>
                <a:cs typeface="TS Deniz Bold"/>
                <a:sym typeface="TS Deniz Bold"/>
              </a:rPr>
              <a:t>Terraform</a:t>
            </a:r>
          </a:p>
        </p:txBody>
      </p:sp>
      <p:grpSp>
        <p:nvGrpSpPr>
          <p:cNvPr id="11" name="Group 11"/>
          <p:cNvGrpSpPr/>
          <p:nvPr/>
        </p:nvGrpSpPr>
        <p:grpSpPr>
          <a:xfrm rot="-10800000">
            <a:off x="-2134415" y="3073364"/>
            <a:ext cx="8227978" cy="4140271"/>
            <a:chOff x="0" y="0"/>
            <a:chExt cx="807640" cy="406400"/>
          </a:xfrm>
        </p:grpSpPr>
        <p:sp>
          <p:nvSpPr>
            <p:cNvPr id="12" name="Freeform 12"/>
            <p:cNvSpPr/>
            <p:nvPr/>
          </p:nvSpPr>
          <p:spPr>
            <a:xfrm>
              <a:off x="0" y="0"/>
              <a:ext cx="807640" cy="406400"/>
            </a:xfrm>
            <a:custGeom>
              <a:avLst/>
              <a:gdLst/>
              <a:ahLst/>
              <a:cxnLst/>
              <a:rect l="l" t="t" r="r" b="b"/>
              <a:pathLst>
                <a:path w="807640" h="40640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13" name="TextBox 13"/>
            <p:cNvSpPr txBox="1"/>
            <p:nvPr/>
          </p:nvSpPr>
          <p:spPr>
            <a:xfrm>
              <a:off x="0" y="-47625"/>
              <a:ext cx="807640" cy="454025"/>
            </a:xfrm>
            <a:prstGeom prst="rect">
              <a:avLst/>
            </a:prstGeom>
          </p:spPr>
          <p:txBody>
            <a:bodyPr lIns="50800" tIns="50800" rIns="50800" bIns="50800" rtlCol="0" anchor="ctr"/>
            <a:lstStyle/>
            <a:p>
              <a:pPr algn="ctr">
                <a:lnSpc>
                  <a:spcPts val="3079"/>
                </a:lnSpc>
              </a:pPr>
              <a:endParaRPr/>
            </a:p>
          </p:txBody>
        </p:sp>
      </p:grpSp>
      <p:grpSp>
        <p:nvGrpSpPr>
          <p:cNvPr id="14" name="Group 14"/>
          <p:cNvGrpSpPr/>
          <p:nvPr/>
        </p:nvGrpSpPr>
        <p:grpSpPr>
          <a:xfrm>
            <a:off x="879387" y="2646483"/>
            <a:ext cx="1098480" cy="109848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sp>
        <p:nvSpPr>
          <p:cNvPr id="17" name="Freeform 17"/>
          <p:cNvSpPr/>
          <p:nvPr/>
        </p:nvSpPr>
        <p:spPr>
          <a:xfrm>
            <a:off x="-1698802" y="5514834"/>
            <a:ext cx="3397604" cy="3397604"/>
          </a:xfrm>
          <a:custGeom>
            <a:avLst/>
            <a:gdLst/>
            <a:ahLst/>
            <a:cxnLst/>
            <a:rect l="l" t="t" r="r" b="b"/>
            <a:pathLst>
              <a:path w="3397604" h="3397604">
                <a:moveTo>
                  <a:pt x="0" y="0"/>
                </a:moveTo>
                <a:lnTo>
                  <a:pt x="3397604" y="0"/>
                </a:lnTo>
                <a:lnTo>
                  <a:pt x="3397604" y="3397603"/>
                </a:lnTo>
                <a:lnTo>
                  <a:pt x="0" y="339760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118760" y="1107680"/>
            <a:ext cx="660687" cy="661890"/>
          </a:xfrm>
          <a:custGeom>
            <a:avLst/>
            <a:gdLst/>
            <a:ahLst/>
            <a:cxnLst/>
            <a:rect l="l" t="t" r="r" b="b"/>
            <a:pathLst>
              <a:path w="660687" h="661890">
                <a:moveTo>
                  <a:pt x="0" y="0"/>
                </a:moveTo>
                <a:lnTo>
                  <a:pt x="660687" y="0"/>
                </a:lnTo>
                <a:lnTo>
                  <a:pt x="660687" y="661891"/>
                </a:lnTo>
                <a:lnTo>
                  <a:pt x="0" y="66189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1101470" y="1769571"/>
            <a:ext cx="5658258" cy="6321075"/>
            <a:chOff x="0" y="0"/>
            <a:chExt cx="1253208" cy="1400010"/>
          </a:xfrm>
        </p:grpSpPr>
        <p:sp>
          <p:nvSpPr>
            <p:cNvPr id="14" name="Freeform 14"/>
            <p:cNvSpPr/>
            <p:nvPr/>
          </p:nvSpPr>
          <p:spPr>
            <a:xfrm>
              <a:off x="0" y="0"/>
              <a:ext cx="1253208" cy="1400010"/>
            </a:xfrm>
            <a:custGeom>
              <a:avLst/>
              <a:gdLst/>
              <a:ahLst/>
              <a:cxnLst/>
              <a:rect l="l" t="t" r="r" b="b"/>
              <a:pathLst>
                <a:path w="1253208" h="1400010">
                  <a:moveTo>
                    <a:pt x="0" y="0"/>
                  </a:moveTo>
                  <a:lnTo>
                    <a:pt x="1253208" y="0"/>
                  </a:lnTo>
                  <a:lnTo>
                    <a:pt x="1253208" y="1400010"/>
                  </a:lnTo>
                  <a:lnTo>
                    <a:pt x="0" y="1400010"/>
                  </a:lnTo>
                  <a:close/>
                </a:path>
              </a:pathLst>
            </a:custGeom>
            <a:blipFill>
              <a:blip r:embed="rId6"/>
              <a:stretch>
                <a:fillRect l="-5857" r="-5857"/>
              </a:stretch>
            </a:blipFill>
            <a:ln w="85725" cap="sq">
              <a:solidFill>
                <a:srgbClr val="FFFDF7"/>
              </a:solidFill>
              <a:prstDash val="solid"/>
              <a:miter/>
            </a:ln>
          </p:spPr>
        </p:sp>
      </p:grpSp>
      <p:sp>
        <p:nvSpPr>
          <p:cNvPr id="15" name="TextBox 15"/>
          <p:cNvSpPr txBox="1"/>
          <p:nvPr/>
        </p:nvSpPr>
        <p:spPr>
          <a:xfrm>
            <a:off x="1950211" y="1195711"/>
            <a:ext cx="5506794" cy="6543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Es multiplataforma?</a:t>
            </a:r>
          </a:p>
        </p:txBody>
      </p:sp>
      <p:sp>
        <p:nvSpPr>
          <p:cNvPr id="16" name="TextBox 16"/>
          <p:cNvSpPr txBox="1"/>
          <p:nvPr/>
        </p:nvSpPr>
        <p:spPr>
          <a:xfrm>
            <a:off x="1819447" y="2112087"/>
            <a:ext cx="6315030" cy="7165527"/>
          </a:xfrm>
          <a:prstGeom prst="rect">
            <a:avLst/>
          </a:prstGeom>
        </p:spPr>
        <p:txBody>
          <a:bodyPr lIns="0" tIns="0" rIns="0" bIns="0" rtlCol="0" anchor="t">
            <a:spAutoFit/>
          </a:bodyPr>
          <a:lstStyle/>
          <a:p>
            <a:pPr algn="l">
              <a:lnSpc>
                <a:spcPts val="3524"/>
              </a:lnSpc>
              <a:spcBef>
                <a:spcPct val="0"/>
              </a:spcBef>
            </a:pPr>
            <a:r>
              <a:rPr lang="en-US" sz="2517" b="1" spc="148">
                <a:solidFill>
                  <a:srgbClr val="4D4C4C"/>
                </a:solidFill>
                <a:latin typeface="Helios Bold"/>
                <a:ea typeface="Helios Bold"/>
                <a:cs typeface="Helios Bold"/>
                <a:sym typeface="Helios Bold"/>
              </a:rPr>
              <a:t>Terraform es una herramienta multiplataforma, está diseñado para funcionar en diferentes sistemas operativos como Linux, macOS y Windows. Esto es posible porque Terraform es un programa compilado que puede ejecutarse en cualquier plataforma compatible con el compilador Go. Además, Terraform permite gestionar la infraestructura en una amplia variedad de plataformas de nube como AWS, Azure, Google Cloud, Oracle Cloud, entre otras, lo que lo hace ideal para la administración de infraestructura multi-nube.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454148"/>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1143113" y="2116038"/>
            <a:ext cx="5297145" cy="5917661"/>
            <a:chOff x="0" y="0"/>
            <a:chExt cx="1253208" cy="1400010"/>
          </a:xfrm>
        </p:grpSpPr>
        <p:sp>
          <p:nvSpPr>
            <p:cNvPr id="14" name="Freeform 14"/>
            <p:cNvSpPr/>
            <p:nvPr/>
          </p:nvSpPr>
          <p:spPr>
            <a:xfrm>
              <a:off x="0" y="0"/>
              <a:ext cx="1253208" cy="1400010"/>
            </a:xfrm>
            <a:custGeom>
              <a:avLst/>
              <a:gdLst/>
              <a:ahLst/>
              <a:cxnLst/>
              <a:rect l="l" t="t" r="r" b="b"/>
              <a:pathLst>
                <a:path w="1253208" h="1400010">
                  <a:moveTo>
                    <a:pt x="0" y="0"/>
                  </a:moveTo>
                  <a:lnTo>
                    <a:pt x="1253208" y="0"/>
                  </a:lnTo>
                  <a:lnTo>
                    <a:pt x="1253208" y="1400010"/>
                  </a:lnTo>
                  <a:lnTo>
                    <a:pt x="0" y="1400010"/>
                  </a:lnTo>
                  <a:close/>
                </a:path>
              </a:pathLst>
            </a:custGeom>
            <a:blipFill>
              <a:blip r:embed="rId6"/>
              <a:stretch>
                <a:fillRect l="-61714" r="-61714"/>
              </a:stretch>
            </a:blipFill>
            <a:ln w="85725" cap="sq">
              <a:solidFill>
                <a:srgbClr val="FFFDF7"/>
              </a:solidFill>
              <a:prstDash val="solid"/>
              <a:miter/>
            </a:ln>
          </p:spPr>
        </p:sp>
      </p:grpSp>
      <p:sp>
        <p:nvSpPr>
          <p:cNvPr id="15" name="TextBox 15"/>
          <p:cNvSpPr txBox="1"/>
          <p:nvPr/>
        </p:nvSpPr>
        <p:spPr>
          <a:xfrm>
            <a:off x="1860151" y="1542178"/>
            <a:ext cx="5506794" cy="13401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¿En qué lenguaje está creado Terraform?</a:t>
            </a:r>
          </a:p>
        </p:txBody>
      </p:sp>
      <p:sp>
        <p:nvSpPr>
          <p:cNvPr id="16" name="TextBox 16"/>
          <p:cNvSpPr txBox="1"/>
          <p:nvPr/>
        </p:nvSpPr>
        <p:spPr>
          <a:xfrm>
            <a:off x="1819447" y="3293279"/>
            <a:ext cx="6315030" cy="4479477"/>
          </a:xfrm>
          <a:prstGeom prst="rect">
            <a:avLst/>
          </a:prstGeom>
        </p:spPr>
        <p:txBody>
          <a:bodyPr lIns="0" tIns="0" rIns="0" bIns="0" rtlCol="0" anchor="t">
            <a:spAutoFit/>
          </a:bodyPr>
          <a:lstStyle/>
          <a:p>
            <a:pPr algn="l">
              <a:lnSpc>
                <a:spcPts val="3524"/>
              </a:lnSpc>
              <a:spcBef>
                <a:spcPct val="0"/>
              </a:spcBef>
            </a:pPr>
            <a:r>
              <a:rPr lang="en-US" sz="2517" b="1" spc="148">
                <a:solidFill>
                  <a:srgbClr val="4D4C4C"/>
                </a:solidFill>
                <a:latin typeface="Helios Bold"/>
                <a:ea typeface="Helios Bold"/>
                <a:cs typeface="Helios Bold"/>
                <a:sym typeface="Helios Bold"/>
              </a:rPr>
              <a:t>Terraform está escrito en Go (también conocido como Golang). Go es un lenguaje de programación desarrollado por Google, conocido por ser eficiente, concurrente y por facilitar la creación de software escalable. Terraform aprovecha estas características para gestionar infraestructuras de forma eficiente y a gran escala.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325291"/>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0066668" y="2355443"/>
            <a:ext cx="7727862" cy="5576114"/>
            <a:chOff x="0" y="0"/>
            <a:chExt cx="1253208" cy="904264"/>
          </a:xfrm>
        </p:grpSpPr>
        <p:sp>
          <p:nvSpPr>
            <p:cNvPr id="14" name="Freeform 14"/>
            <p:cNvSpPr/>
            <p:nvPr/>
          </p:nvSpPr>
          <p:spPr>
            <a:xfrm>
              <a:off x="0" y="0"/>
              <a:ext cx="1253208" cy="904264"/>
            </a:xfrm>
            <a:custGeom>
              <a:avLst/>
              <a:gdLst/>
              <a:ahLst/>
              <a:cxnLst/>
              <a:rect l="l" t="t" r="r" b="b"/>
              <a:pathLst>
                <a:path w="1253208" h="904264">
                  <a:moveTo>
                    <a:pt x="0" y="0"/>
                  </a:moveTo>
                  <a:lnTo>
                    <a:pt x="1253208" y="0"/>
                  </a:lnTo>
                  <a:lnTo>
                    <a:pt x="1253208" y="904264"/>
                  </a:lnTo>
                  <a:lnTo>
                    <a:pt x="0" y="904264"/>
                  </a:lnTo>
                  <a:close/>
                </a:path>
              </a:pathLst>
            </a:custGeom>
            <a:blipFill>
              <a:blip r:embed="rId6"/>
              <a:stretch>
                <a:fillRect l="-7724" r="-7724"/>
              </a:stretch>
            </a:blipFill>
            <a:ln w="85725" cap="sq">
              <a:solidFill>
                <a:srgbClr val="FFFDF7"/>
              </a:solidFill>
              <a:prstDash val="solid"/>
              <a:miter/>
            </a:ln>
          </p:spPr>
        </p:sp>
      </p:grpSp>
      <p:sp>
        <p:nvSpPr>
          <p:cNvPr id="15" name="TextBox 15"/>
          <p:cNvSpPr txBox="1"/>
          <p:nvPr/>
        </p:nvSpPr>
        <p:spPr>
          <a:xfrm>
            <a:off x="1860151" y="1413321"/>
            <a:ext cx="6537652" cy="20259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¿Dónde puedo encontrar la información de cómo se utiliza?</a:t>
            </a:r>
          </a:p>
        </p:txBody>
      </p:sp>
      <p:sp>
        <p:nvSpPr>
          <p:cNvPr id="16" name="TextBox 16"/>
          <p:cNvSpPr txBox="1"/>
          <p:nvPr/>
        </p:nvSpPr>
        <p:spPr>
          <a:xfrm>
            <a:off x="1819447" y="3634826"/>
            <a:ext cx="6315030" cy="4927152"/>
          </a:xfrm>
          <a:prstGeom prst="rect">
            <a:avLst/>
          </a:prstGeom>
        </p:spPr>
        <p:txBody>
          <a:bodyPr lIns="0" tIns="0" rIns="0" bIns="0" rtlCol="0" anchor="t">
            <a:spAutoFit/>
          </a:bodyPr>
          <a:lstStyle/>
          <a:p>
            <a:pPr algn="l">
              <a:lnSpc>
                <a:spcPts val="3524"/>
              </a:lnSpc>
              <a:spcBef>
                <a:spcPct val="0"/>
              </a:spcBef>
            </a:pPr>
            <a:r>
              <a:rPr lang="en-US" sz="2517" b="1" spc="148" dirty="0">
                <a:solidFill>
                  <a:srgbClr val="4D4C4C"/>
                </a:solidFill>
                <a:latin typeface="Helios Bold"/>
                <a:ea typeface="Helios Bold"/>
                <a:cs typeface="Helios Bold"/>
                <a:sym typeface="Helios Bold"/>
              </a:rPr>
              <a:t>La </a:t>
            </a:r>
            <a:r>
              <a:rPr lang="en-US" sz="2517" b="1" spc="148" dirty="0" err="1">
                <a:solidFill>
                  <a:srgbClr val="4D4C4C"/>
                </a:solidFill>
                <a:latin typeface="Helios Bold"/>
                <a:ea typeface="Helios Bold"/>
                <a:cs typeface="Helios Bold"/>
                <a:sym typeface="Helios Bold"/>
              </a:rPr>
              <a:t>información</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sobre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cómo</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utilizar</a:t>
            </a:r>
            <a:r>
              <a:rPr lang="en-US" sz="2517" b="1" spc="148" dirty="0">
                <a:solidFill>
                  <a:srgbClr val="4D4C4C"/>
                </a:solidFill>
                <a:latin typeface="Helios Bold"/>
                <a:ea typeface="Helios Bold"/>
                <a:cs typeface="Helios Bold"/>
                <a:sym typeface="Helios Bold"/>
              </a:rPr>
              <a:t> Terraform </a:t>
            </a:r>
            <a:r>
              <a:rPr lang="en-US" sz="2517" b="1" spc="148" dirty="0" err="1">
                <a:solidFill>
                  <a:srgbClr val="4D4C4C"/>
                </a:solidFill>
                <a:latin typeface="Helios Bold"/>
                <a:ea typeface="Helios Bold"/>
                <a:cs typeface="Helios Bold"/>
                <a:sym typeface="Helios Bold"/>
              </a:rPr>
              <a:t>está</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disponible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su</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documentación</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oficial</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a:t>
            </a:r>
            <a:r>
              <a:rPr lang="en-US" sz="2517" b="1" spc="148" dirty="0">
                <a:solidFill>
                  <a:srgbClr val="4D4C4C"/>
                </a:solidFill>
                <a:latin typeface="Helios Bold"/>
                <a:ea typeface="Helios Bold"/>
                <a:cs typeface="Helios Bold"/>
                <a:sym typeface="Helios Bold"/>
              </a:rPr>
              <a:t> </a:t>
            </a:r>
            <a:r>
              <a:rPr lang="en-US" sz="2517" b="1" u="sng" spc="148" dirty="0">
                <a:solidFill>
                  <a:srgbClr val="4D4C4C"/>
                </a:solidFill>
                <a:latin typeface="Helios Bold"/>
                <a:ea typeface="Helios Bold"/>
                <a:cs typeface="Helios Bold"/>
                <a:sym typeface="Helios Bold"/>
                <a:hlinkClick r:id="rId7" tooltip="https://developer.hashicorp.com/terraform/docs"/>
              </a:rPr>
              <a:t>https://developer.hashicorp.com/terraform/docs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esta</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documentación</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puedes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encontrar</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guías</a:t>
            </a:r>
            <a:r>
              <a:rPr lang="en-US" sz="2517" b="1" spc="148" dirty="0">
                <a:solidFill>
                  <a:srgbClr val="4D4C4C"/>
                </a:solidFill>
                <a:latin typeface="Helios Bold"/>
                <a:ea typeface="Helios Bold"/>
                <a:cs typeface="Helios Bold"/>
                <a:sym typeface="Helios Bold"/>
              </a:rPr>
              <a:t> de </a:t>
            </a:r>
            <a:r>
              <a:rPr lang="en-US" sz="2517" b="1" spc="148" dirty="0" err="1">
                <a:solidFill>
                  <a:srgbClr val="4D4C4C"/>
                </a:solidFill>
                <a:latin typeface="Helios Bold"/>
                <a:ea typeface="Helios Bold"/>
                <a:cs typeface="Helios Bold"/>
                <a:sym typeface="Helios Bold"/>
              </a:rPr>
              <a:t>inicio</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rápido</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ejemplos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detallados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referencias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sobre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los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bloques</a:t>
            </a:r>
            <a:r>
              <a:rPr lang="en-US" sz="2517" b="1" spc="148" dirty="0">
                <a:solidFill>
                  <a:srgbClr val="4D4C4C"/>
                </a:solidFill>
                <a:latin typeface="Helios Bold"/>
                <a:ea typeface="Helios Bold"/>
                <a:cs typeface="Helios Bold"/>
                <a:sym typeface="Helios Bold"/>
              </a:rPr>
              <a:t> de </a:t>
            </a:r>
            <a:r>
              <a:rPr lang="en-US" sz="2517" b="1" spc="148" dirty="0" err="1">
                <a:solidFill>
                  <a:srgbClr val="4D4C4C"/>
                </a:solidFill>
                <a:latin typeface="Helios Bold"/>
                <a:ea typeface="Helios Bold"/>
                <a:cs typeface="Helios Bold"/>
                <a:sym typeface="Helios Bold"/>
              </a:rPr>
              <a:t>configuración</a:t>
            </a:r>
            <a:r>
              <a:rPr lang="en-US" sz="2517" b="1" spc="148" dirty="0">
                <a:solidFill>
                  <a:srgbClr val="4D4C4C"/>
                </a:solidFill>
                <a:latin typeface="Helios Bold"/>
                <a:ea typeface="Helios Bold"/>
                <a:cs typeface="Helios Bold"/>
                <a:sym typeface="Helios Bold"/>
              </a:rPr>
              <a:t> y </a:t>
            </a:r>
            <a:r>
              <a:rPr lang="en-US" sz="2517" b="1" spc="148" dirty="0" err="1">
                <a:solidFill>
                  <a:srgbClr val="4D4C4C"/>
                </a:solidFill>
                <a:latin typeface="Helios Bold"/>
                <a:ea typeface="Helios Bold"/>
                <a:cs typeface="Helios Bold"/>
                <a:sym typeface="Helios Bold"/>
              </a:rPr>
              <a:t>sobre</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cómo</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integrar</a:t>
            </a:r>
            <a:r>
              <a:rPr lang="en-US" sz="2517" b="1" spc="148" dirty="0">
                <a:solidFill>
                  <a:srgbClr val="4D4C4C"/>
                </a:solidFill>
                <a:latin typeface="Helios Bold"/>
                <a:ea typeface="Helios Bold"/>
                <a:cs typeface="Helios Bold"/>
                <a:sym typeface="Helios Bold"/>
              </a:rPr>
              <a:t> Terraform con </a:t>
            </a:r>
            <a:r>
              <a:rPr lang="en-US" sz="2517" b="1" spc="148" dirty="0" err="1">
                <a:solidFill>
                  <a:srgbClr val="4D4C4C"/>
                </a:solidFill>
                <a:latin typeface="Helios Bold"/>
                <a:ea typeface="Helios Bold"/>
                <a:cs typeface="Helios Bold"/>
                <a:sym typeface="Helios Bold"/>
              </a:rPr>
              <a:t>distintos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proveedores</a:t>
            </a:r>
            <a:r>
              <a:rPr lang="en-US" sz="2517" b="1" spc="148" dirty="0">
                <a:solidFill>
                  <a:srgbClr val="4D4C4C"/>
                </a:solidFill>
                <a:latin typeface="Helios Bold"/>
                <a:ea typeface="Helios Bold"/>
                <a:cs typeface="Helios Bold"/>
                <a:sym typeface="Helios Bold"/>
              </a:rPr>
              <a:t> de </a:t>
            </a:r>
            <a:r>
              <a:rPr lang="en-US" sz="2517" b="1" spc="148" dirty="0" err="1">
                <a:solidFill>
                  <a:srgbClr val="4D4C4C"/>
                </a:solidFill>
                <a:latin typeface="Helios Bold"/>
                <a:ea typeface="Helios Bold"/>
                <a:cs typeface="Helios Bold"/>
                <a:sym typeface="Helios Bold"/>
              </a:rPr>
              <a:t>servicios</a:t>
            </a:r>
            <a:r>
              <a:rPr lang="en-US" sz="2517" b="1" spc="148" dirty="0">
                <a:solidFill>
                  <a:srgbClr val="4D4C4C"/>
                </a:solidFill>
                <a:latin typeface="Helios Bold"/>
                <a:ea typeface="Helios Bold"/>
                <a:cs typeface="Helios Bold"/>
                <a:sym typeface="Helios Bold"/>
              </a:rPr>
              <a:t> </a:t>
            </a:r>
            <a:r>
              <a:rPr lang="en-US" sz="2517" b="1" spc="148" dirty="0" err="1">
                <a:solidFill>
                  <a:srgbClr val="4D4C4C"/>
                </a:solidFill>
                <a:latin typeface="Helios Bold"/>
                <a:ea typeface="Helios Bold"/>
                <a:cs typeface="Helios Bold"/>
                <a:sym typeface="Helios Bold"/>
              </a:rPr>
              <a:t>en</a:t>
            </a:r>
            <a:r>
              <a:rPr lang="en-US" sz="2517" b="1" spc="148" dirty="0">
                <a:solidFill>
                  <a:srgbClr val="4D4C4C"/>
                </a:solidFill>
                <a:latin typeface="Helios Bold"/>
                <a:ea typeface="Helios Bold"/>
                <a:cs typeface="Helios Bold"/>
                <a:sym typeface="Helios Bold"/>
              </a:rPr>
              <a:t> la </a:t>
            </a:r>
            <a:r>
              <a:rPr lang="en-US" sz="2517" b="1" spc="148" dirty="0" err="1">
                <a:solidFill>
                  <a:srgbClr val="4D4C4C"/>
                </a:solidFill>
                <a:latin typeface="Helios Bold"/>
                <a:ea typeface="Helios Bold"/>
                <a:cs typeface="Helios Bold"/>
                <a:sym typeface="Helios Bold"/>
              </a:rPr>
              <a:t>nube</a:t>
            </a:r>
            <a:endParaRPr lang="en-US" sz="2517" b="1" spc="148" dirty="0">
              <a:solidFill>
                <a:srgbClr val="4D4C4C"/>
              </a:solidFill>
              <a:latin typeface="Helios Bold"/>
              <a:ea typeface="Helios Bold"/>
              <a:cs typeface="Helios Bold"/>
              <a:sym typeface="Helios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325291"/>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0066668" y="1656236"/>
            <a:ext cx="5331884" cy="3847273"/>
            <a:chOff x="0" y="0"/>
            <a:chExt cx="1253208" cy="904264"/>
          </a:xfrm>
        </p:grpSpPr>
        <p:sp>
          <p:nvSpPr>
            <p:cNvPr id="14" name="Freeform 14"/>
            <p:cNvSpPr/>
            <p:nvPr/>
          </p:nvSpPr>
          <p:spPr>
            <a:xfrm>
              <a:off x="0" y="0"/>
              <a:ext cx="1253208" cy="904264"/>
            </a:xfrm>
            <a:custGeom>
              <a:avLst/>
              <a:gdLst/>
              <a:ahLst/>
              <a:cxnLst/>
              <a:rect l="l" t="t" r="r" b="b"/>
              <a:pathLst>
                <a:path w="1253208" h="904264">
                  <a:moveTo>
                    <a:pt x="0" y="0"/>
                  </a:moveTo>
                  <a:lnTo>
                    <a:pt x="1253208" y="0"/>
                  </a:lnTo>
                  <a:lnTo>
                    <a:pt x="1253208" y="904264"/>
                  </a:lnTo>
                  <a:lnTo>
                    <a:pt x="0" y="904264"/>
                  </a:lnTo>
                  <a:close/>
                </a:path>
              </a:pathLst>
            </a:custGeom>
            <a:blipFill>
              <a:blip r:embed="rId6"/>
              <a:stretch>
                <a:fillRect l="-14138" r="-14138"/>
              </a:stretch>
            </a:blipFill>
            <a:ln w="85725" cap="sq">
              <a:solidFill>
                <a:srgbClr val="FFFDF7"/>
              </a:solidFill>
              <a:prstDash val="solid"/>
              <a:miter/>
            </a:ln>
          </p:spPr>
        </p:sp>
      </p:grpSp>
      <p:grpSp>
        <p:nvGrpSpPr>
          <p:cNvPr id="15" name="Group 15"/>
          <p:cNvGrpSpPr/>
          <p:nvPr/>
        </p:nvGrpSpPr>
        <p:grpSpPr>
          <a:xfrm>
            <a:off x="12495547" y="5703534"/>
            <a:ext cx="5331884" cy="3847273"/>
            <a:chOff x="0" y="0"/>
            <a:chExt cx="1253208" cy="904264"/>
          </a:xfrm>
        </p:grpSpPr>
        <p:sp>
          <p:nvSpPr>
            <p:cNvPr id="16" name="Freeform 16"/>
            <p:cNvSpPr/>
            <p:nvPr/>
          </p:nvSpPr>
          <p:spPr>
            <a:xfrm>
              <a:off x="0" y="0"/>
              <a:ext cx="1253208" cy="904264"/>
            </a:xfrm>
            <a:custGeom>
              <a:avLst/>
              <a:gdLst/>
              <a:ahLst/>
              <a:cxnLst/>
              <a:rect l="l" t="t" r="r" b="b"/>
              <a:pathLst>
                <a:path w="1253208" h="904264">
                  <a:moveTo>
                    <a:pt x="0" y="0"/>
                  </a:moveTo>
                  <a:lnTo>
                    <a:pt x="1253208" y="0"/>
                  </a:lnTo>
                  <a:lnTo>
                    <a:pt x="1253208" y="904264"/>
                  </a:lnTo>
                  <a:lnTo>
                    <a:pt x="0" y="904264"/>
                  </a:lnTo>
                  <a:close/>
                </a:path>
              </a:pathLst>
            </a:custGeom>
            <a:blipFill>
              <a:blip r:embed="rId7"/>
              <a:stretch>
                <a:fillRect t="-1970" b="-1970"/>
              </a:stretch>
            </a:blipFill>
            <a:ln w="85725" cap="sq">
              <a:solidFill>
                <a:srgbClr val="FFFDF7"/>
              </a:solidFill>
              <a:prstDash val="solid"/>
              <a:miter/>
            </a:ln>
          </p:spPr>
        </p:sp>
      </p:grpSp>
      <p:sp>
        <p:nvSpPr>
          <p:cNvPr id="17" name="TextBox 17"/>
          <p:cNvSpPr txBox="1"/>
          <p:nvPr/>
        </p:nvSpPr>
        <p:spPr>
          <a:xfrm>
            <a:off x="1860151" y="1413321"/>
            <a:ext cx="6537652" cy="654372"/>
          </a:xfrm>
          <a:prstGeom prst="rect">
            <a:avLst/>
          </a:prstGeom>
        </p:spPr>
        <p:txBody>
          <a:bodyPr lIns="0" tIns="0" rIns="0" bIns="0" rtlCol="0" anchor="t">
            <a:spAutoFit/>
          </a:bodyPr>
          <a:lstStyle/>
          <a:p>
            <a:pPr algn="l">
              <a:lnSpc>
                <a:spcPts val="5407"/>
              </a:lnSpc>
              <a:spcBef>
                <a:spcPct val="0"/>
              </a:spcBef>
            </a:pPr>
            <a:r>
              <a:rPr lang="en-US" sz="3862">
                <a:solidFill>
                  <a:srgbClr val="71743C"/>
                </a:solidFill>
                <a:latin typeface="Borel"/>
                <a:ea typeface="Borel"/>
                <a:cs typeface="Borel"/>
                <a:sym typeface="Borel"/>
              </a:rPr>
              <a:t>Casos de éxito</a:t>
            </a:r>
          </a:p>
        </p:txBody>
      </p:sp>
      <p:sp>
        <p:nvSpPr>
          <p:cNvPr id="18" name="TextBox 18"/>
          <p:cNvSpPr txBox="1"/>
          <p:nvPr/>
        </p:nvSpPr>
        <p:spPr>
          <a:xfrm>
            <a:off x="1359043" y="2288768"/>
            <a:ext cx="6315030" cy="7594152"/>
          </a:xfrm>
          <a:prstGeom prst="rect">
            <a:avLst/>
          </a:prstGeom>
        </p:spPr>
        <p:txBody>
          <a:bodyPr lIns="0" tIns="0" rIns="0" bIns="0" rtlCol="0" anchor="t">
            <a:spAutoFit/>
          </a:bodyPr>
          <a:lstStyle/>
          <a:p>
            <a:pPr marL="543556" lvl="1" indent="-271778" algn="l">
              <a:lnSpc>
                <a:spcPts val="3524"/>
              </a:lnSpc>
              <a:buFont typeface="Arial"/>
              <a:buChar char="•"/>
            </a:pPr>
            <a:r>
              <a:rPr lang="en-US" sz="2517" b="1" spc="148">
                <a:solidFill>
                  <a:srgbClr val="4D4C4C"/>
                </a:solidFill>
                <a:latin typeface="Helios Bold"/>
                <a:ea typeface="Helios Bold"/>
                <a:cs typeface="Helios Bold"/>
                <a:sym typeface="Helios Bold"/>
              </a:rPr>
              <a:t>Starbucks: Utilizó Terraform para gestionar la infraestructura en múltiples nubes y mejorar su capacidad para desplegar nuevas aplicaciones. Esto les permitió automatizar y estandarizar el aprovisionamiento de recursos a nivel global.</a:t>
            </a:r>
          </a:p>
          <a:p>
            <a:pPr algn="l">
              <a:lnSpc>
                <a:spcPts val="3524"/>
              </a:lnSpc>
            </a:pPr>
            <a:endParaRPr lang="en-US" sz="2517" b="1" spc="148">
              <a:solidFill>
                <a:srgbClr val="4D4C4C"/>
              </a:solidFill>
              <a:latin typeface="Helios Bold"/>
              <a:ea typeface="Helios Bold"/>
              <a:cs typeface="Helios Bold"/>
              <a:sym typeface="Helios Bold"/>
            </a:endParaRPr>
          </a:p>
          <a:p>
            <a:pPr marL="543556" lvl="1" indent="-271778" algn="l">
              <a:lnSpc>
                <a:spcPts val="3524"/>
              </a:lnSpc>
              <a:buFont typeface="Arial"/>
              <a:buChar char="•"/>
            </a:pPr>
            <a:r>
              <a:rPr lang="en-US" sz="2517" b="1" spc="148">
                <a:solidFill>
                  <a:srgbClr val="4D4C4C"/>
                </a:solidFill>
                <a:latin typeface="Helios Bold"/>
                <a:ea typeface="Helios Bold"/>
                <a:cs typeface="Helios Bold"/>
                <a:sym typeface="Helios Bold"/>
              </a:rPr>
              <a:t>Audi: Usó Terraform para migrar su infraestructura a la nube, logrando una mayor flexibilidad y control sobre sus sistemas, lo que resultó en mejoras en la velocidad y eficiencia del desarrollo de software.</a:t>
            </a:r>
          </a:p>
          <a:p>
            <a:pPr algn="l">
              <a:lnSpc>
                <a:spcPts val="3524"/>
              </a:lnSpc>
              <a:spcBef>
                <a:spcPct val="0"/>
              </a:spcBef>
            </a:pPr>
            <a:endParaRPr lang="en-US" sz="2517" b="1" spc="148">
              <a:solidFill>
                <a:srgbClr val="4D4C4C"/>
              </a:solidFill>
              <a:latin typeface="Helios Bold"/>
              <a:ea typeface="Helios Bold"/>
              <a:cs typeface="Helios Bold"/>
              <a:sym typeface="Helios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012279" y="277660"/>
            <a:ext cx="11836639" cy="9573198"/>
            <a:chOff x="0" y="0"/>
            <a:chExt cx="3117469" cy="2521336"/>
          </a:xfrm>
        </p:grpSpPr>
        <p:sp>
          <p:nvSpPr>
            <p:cNvPr id="3" name="Freeform 3"/>
            <p:cNvSpPr/>
            <p:nvPr/>
          </p:nvSpPr>
          <p:spPr>
            <a:xfrm>
              <a:off x="0" y="0"/>
              <a:ext cx="3117469" cy="2521336"/>
            </a:xfrm>
            <a:custGeom>
              <a:avLst/>
              <a:gdLst/>
              <a:ahLst/>
              <a:cxnLst/>
              <a:rect l="l" t="t" r="r" b="b"/>
              <a:pathLst>
                <a:path w="3117469" h="2521336">
                  <a:moveTo>
                    <a:pt x="0" y="0"/>
                  </a:moveTo>
                  <a:lnTo>
                    <a:pt x="3117469" y="0"/>
                  </a:lnTo>
                  <a:lnTo>
                    <a:pt x="3117469" y="2521336"/>
                  </a:lnTo>
                  <a:lnTo>
                    <a:pt x="0" y="2521336"/>
                  </a:lnTo>
                  <a:close/>
                </a:path>
              </a:pathLst>
            </a:custGeom>
            <a:solidFill>
              <a:srgbClr val="B8BB87"/>
            </a:solidFill>
          </p:spPr>
        </p:sp>
        <p:sp>
          <p:nvSpPr>
            <p:cNvPr id="4" name="TextBox 4"/>
            <p:cNvSpPr txBox="1"/>
            <p:nvPr/>
          </p:nvSpPr>
          <p:spPr>
            <a:xfrm>
              <a:off x="0" y="-47625"/>
              <a:ext cx="3117469" cy="2568961"/>
            </a:xfrm>
            <a:prstGeom prst="rect">
              <a:avLst/>
            </a:prstGeom>
          </p:spPr>
          <p:txBody>
            <a:bodyPr lIns="50800" tIns="50800" rIns="50800" bIns="50800" rtlCol="0" anchor="ctr"/>
            <a:lstStyle/>
            <a:p>
              <a:pPr algn="ctr">
                <a:lnSpc>
                  <a:spcPts val="3079"/>
                </a:lnSpc>
              </a:pPr>
              <a:endParaRPr/>
            </a:p>
          </p:txBody>
        </p:sp>
      </p:grpSp>
      <p:grpSp>
        <p:nvGrpSpPr>
          <p:cNvPr id="5" name="Group 5"/>
          <p:cNvGrpSpPr/>
          <p:nvPr/>
        </p:nvGrpSpPr>
        <p:grpSpPr>
          <a:xfrm rot="-10800000">
            <a:off x="7089472" y="-2686123"/>
            <a:ext cx="13682253" cy="4140271"/>
            <a:chOff x="0" y="0"/>
            <a:chExt cx="1343020" cy="406400"/>
          </a:xfrm>
        </p:grpSpPr>
        <p:sp>
          <p:nvSpPr>
            <p:cNvPr id="6" name="Freeform 6"/>
            <p:cNvSpPr/>
            <p:nvPr/>
          </p:nvSpPr>
          <p:spPr>
            <a:xfrm>
              <a:off x="0" y="0"/>
              <a:ext cx="1343020" cy="406400"/>
            </a:xfrm>
            <a:custGeom>
              <a:avLst/>
              <a:gdLst/>
              <a:ahLst/>
              <a:cxnLst/>
              <a:rect l="l" t="t" r="r" b="b"/>
              <a:pathLst>
                <a:path w="1343020" h="406400">
                  <a:moveTo>
                    <a:pt x="1139820" y="0"/>
                  </a:moveTo>
                  <a:cubicBezTo>
                    <a:pt x="1252045" y="0"/>
                    <a:pt x="1343020" y="90976"/>
                    <a:pt x="1343020" y="203200"/>
                  </a:cubicBezTo>
                  <a:cubicBezTo>
                    <a:pt x="1343020" y="315424"/>
                    <a:pt x="1252045" y="406400"/>
                    <a:pt x="113982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7" name="TextBox 7"/>
            <p:cNvSpPr txBox="1"/>
            <p:nvPr/>
          </p:nvSpPr>
          <p:spPr>
            <a:xfrm>
              <a:off x="0" y="-47625"/>
              <a:ext cx="1343020" cy="454025"/>
            </a:xfrm>
            <a:prstGeom prst="rect">
              <a:avLst/>
            </a:prstGeom>
          </p:spPr>
          <p:txBody>
            <a:bodyPr lIns="50800" tIns="50800" rIns="50800" bIns="50800" rtlCol="0" anchor="ctr"/>
            <a:lstStyle/>
            <a:p>
              <a:pPr algn="ctr">
                <a:lnSpc>
                  <a:spcPts val="3079"/>
                </a:lnSpc>
              </a:pPr>
              <a:endParaRPr/>
            </a:p>
          </p:txBody>
        </p:sp>
      </p:grpSp>
      <p:sp>
        <p:nvSpPr>
          <p:cNvPr id="8" name="Freeform 8"/>
          <p:cNvSpPr/>
          <p:nvPr/>
        </p:nvSpPr>
        <p:spPr>
          <a:xfrm>
            <a:off x="-2506918" y="8424265"/>
            <a:ext cx="4326365" cy="4326365"/>
          </a:xfrm>
          <a:custGeom>
            <a:avLst/>
            <a:gdLst/>
            <a:ahLst/>
            <a:cxnLst/>
            <a:rect l="l" t="t" r="r" b="b"/>
            <a:pathLst>
              <a:path w="4326365" h="4326365">
                <a:moveTo>
                  <a:pt x="0" y="0"/>
                </a:moveTo>
                <a:lnTo>
                  <a:pt x="4326365" y="0"/>
                </a:lnTo>
                <a:lnTo>
                  <a:pt x="4326365" y="4326365"/>
                </a:lnTo>
                <a:lnTo>
                  <a:pt x="0" y="43263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028700" y="1325291"/>
            <a:ext cx="660687" cy="661890"/>
          </a:xfrm>
          <a:custGeom>
            <a:avLst/>
            <a:gdLst/>
            <a:ahLst/>
            <a:cxnLst/>
            <a:rect l="l" t="t" r="r" b="b"/>
            <a:pathLst>
              <a:path w="660687" h="661890">
                <a:moveTo>
                  <a:pt x="0" y="0"/>
                </a:moveTo>
                <a:lnTo>
                  <a:pt x="660687" y="0"/>
                </a:lnTo>
                <a:lnTo>
                  <a:pt x="660687" y="661890"/>
                </a:lnTo>
                <a:lnTo>
                  <a:pt x="0" y="6618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10" name="Group 10"/>
          <p:cNvGrpSpPr/>
          <p:nvPr/>
        </p:nvGrpSpPr>
        <p:grpSpPr>
          <a:xfrm rot="-10800000">
            <a:off x="7457005" y="443095"/>
            <a:ext cx="1035787" cy="103578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grpSp>
        <p:nvGrpSpPr>
          <p:cNvPr id="13" name="Group 13"/>
          <p:cNvGrpSpPr/>
          <p:nvPr/>
        </p:nvGrpSpPr>
        <p:grpSpPr>
          <a:xfrm>
            <a:off x="11264657" y="3219864"/>
            <a:ext cx="5331884" cy="3847273"/>
            <a:chOff x="0" y="0"/>
            <a:chExt cx="1253208" cy="904264"/>
          </a:xfrm>
        </p:grpSpPr>
        <p:sp>
          <p:nvSpPr>
            <p:cNvPr id="14" name="Freeform 14"/>
            <p:cNvSpPr/>
            <p:nvPr/>
          </p:nvSpPr>
          <p:spPr>
            <a:xfrm>
              <a:off x="0" y="0"/>
              <a:ext cx="1253208" cy="904264"/>
            </a:xfrm>
            <a:custGeom>
              <a:avLst/>
              <a:gdLst/>
              <a:ahLst/>
              <a:cxnLst/>
              <a:rect l="l" t="t" r="r" b="b"/>
              <a:pathLst>
                <a:path w="1253208" h="904264">
                  <a:moveTo>
                    <a:pt x="0" y="0"/>
                  </a:moveTo>
                  <a:lnTo>
                    <a:pt x="1253208" y="0"/>
                  </a:lnTo>
                  <a:lnTo>
                    <a:pt x="1253208" y="904264"/>
                  </a:lnTo>
                  <a:lnTo>
                    <a:pt x="0" y="904264"/>
                  </a:lnTo>
                  <a:close/>
                </a:path>
              </a:pathLst>
            </a:custGeom>
            <a:blipFill>
              <a:blip r:embed="rId6"/>
              <a:stretch>
                <a:fillRect t="-1970" b="-1970"/>
              </a:stretch>
            </a:blipFill>
            <a:ln w="85725" cap="sq">
              <a:solidFill>
                <a:srgbClr val="FFFDF7"/>
              </a:solidFill>
              <a:prstDash val="solid"/>
              <a:miter/>
            </a:ln>
          </p:spPr>
        </p:sp>
      </p:grpSp>
      <p:sp>
        <p:nvSpPr>
          <p:cNvPr id="15" name="TextBox 15"/>
          <p:cNvSpPr txBox="1"/>
          <p:nvPr/>
        </p:nvSpPr>
        <p:spPr>
          <a:xfrm>
            <a:off x="1860151" y="1413321"/>
            <a:ext cx="6537652" cy="2711772"/>
          </a:xfrm>
          <a:prstGeom prst="rect">
            <a:avLst/>
          </a:prstGeom>
        </p:spPr>
        <p:txBody>
          <a:bodyPr lIns="0" tIns="0" rIns="0" bIns="0" rtlCol="0" anchor="t">
            <a:spAutoFit/>
          </a:bodyPr>
          <a:lstStyle/>
          <a:p>
            <a:pPr algn="l">
              <a:lnSpc>
                <a:spcPts val="5407"/>
              </a:lnSpc>
            </a:pPr>
            <a:r>
              <a:rPr lang="en-US" sz="3862">
                <a:solidFill>
                  <a:srgbClr val="71743C"/>
                </a:solidFill>
                <a:latin typeface="Borel"/>
                <a:ea typeface="Borel"/>
                <a:cs typeface="Borel"/>
                <a:sym typeface="Borel"/>
              </a:rPr>
              <a:t>Con sus palabras elaborar una definición de la herramienta.</a:t>
            </a:r>
          </a:p>
          <a:p>
            <a:pPr algn="l">
              <a:lnSpc>
                <a:spcPts val="5407"/>
              </a:lnSpc>
              <a:spcBef>
                <a:spcPct val="0"/>
              </a:spcBef>
            </a:pPr>
            <a:endParaRPr lang="en-US" sz="3862">
              <a:solidFill>
                <a:srgbClr val="71743C"/>
              </a:solidFill>
              <a:latin typeface="Borel"/>
              <a:ea typeface="Borel"/>
              <a:cs typeface="Borel"/>
              <a:sym typeface="Borel"/>
            </a:endParaRPr>
          </a:p>
        </p:txBody>
      </p:sp>
      <p:sp>
        <p:nvSpPr>
          <p:cNvPr id="16" name="TextBox 16"/>
          <p:cNvSpPr txBox="1"/>
          <p:nvPr/>
        </p:nvSpPr>
        <p:spPr>
          <a:xfrm>
            <a:off x="1359043" y="3792103"/>
            <a:ext cx="6315030" cy="4031802"/>
          </a:xfrm>
          <a:prstGeom prst="rect">
            <a:avLst/>
          </a:prstGeom>
        </p:spPr>
        <p:txBody>
          <a:bodyPr lIns="0" tIns="0" rIns="0" bIns="0" rtlCol="0" anchor="t">
            <a:spAutoFit/>
          </a:bodyPr>
          <a:lstStyle/>
          <a:p>
            <a:pPr algn="l">
              <a:lnSpc>
                <a:spcPts val="3524"/>
              </a:lnSpc>
              <a:spcBef>
                <a:spcPct val="0"/>
              </a:spcBef>
            </a:pPr>
            <a:r>
              <a:rPr lang="en-US" sz="2517" b="1" spc="148">
                <a:solidFill>
                  <a:srgbClr val="4D4C4C"/>
                </a:solidFill>
                <a:latin typeface="Helios Bold"/>
                <a:ea typeface="Helios Bold"/>
                <a:cs typeface="Helios Bold"/>
                <a:sym typeface="Helios Bold"/>
              </a:rPr>
              <a:t>Terraform es una herramienta de infraestructura como código (IaC) que permite definir, aprovisionar y gestionar infraestructura en la nube de manera automatizada y repetible. Utiliza archivos de configuración para describir los recursos y puede trabajar con múltiples proveedores como AWS, Azure y Google Cloud.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DF7"/>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134415" y="3073364"/>
            <a:ext cx="8227978" cy="4140271"/>
            <a:chOff x="0" y="0"/>
            <a:chExt cx="807640" cy="406400"/>
          </a:xfrm>
        </p:grpSpPr>
        <p:sp>
          <p:nvSpPr>
            <p:cNvPr id="3" name="Freeform 3"/>
            <p:cNvSpPr/>
            <p:nvPr/>
          </p:nvSpPr>
          <p:spPr>
            <a:xfrm>
              <a:off x="0" y="0"/>
              <a:ext cx="807640" cy="406400"/>
            </a:xfrm>
            <a:custGeom>
              <a:avLst/>
              <a:gdLst/>
              <a:ahLst/>
              <a:cxnLst/>
              <a:rect l="l" t="t" r="r" b="b"/>
              <a:pathLst>
                <a:path w="807640" h="40640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4" name="TextBox 4"/>
            <p:cNvSpPr txBox="1"/>
            <p:nvPr/>
          </p:nvSpPr>
          <p:spPr>
            <a:xfrm>
              <a:off x="0" y="-47625"/>
              <a:ext cx="807640" cy="454025"/>
            </a:xfrm>
            <a:prstGeom prst="rect">
              <a:avLst/>
            </a:prstGeom>
          </p:spPr>
          <p:txBody>
            <a:bodyPr lIns="50800" tIns="50800" rIns="50800" bIns="50800" rtlCol="0" anchor="ctr"/>
            <a:lstStyle/>
            <a:p>
              <a:pPr algn="ctr">
                <a:lnSpc>
                  <a:spcPts val="3079"/>
                </a:lnSpc>
              </a:pPr>
              <a:endParaRPr/>
            </a:p>
          </p:txBody>
        </p:sp>
      </p:grpSp>
      <p:sp>
        <p:nvSpPr>
          <p:cNvPr id="5" name="TextBox 5"/>
          <p:cNvSpPr txBox="1"/>
          <p:nvPr/>
        </p:nvSpPr>
        <p:spPr>
          <a:xfrm>
            <a:off x="1428627" y="3310403"/>
            <a:ext cx="4216185" cy="3674113"/>
          </a:xfrm>
          <a:prstGeom prst="rect">
            <a:avLst/>
          </a:prstGeom>
        </p:spPr>
        <p:txBody>
          <a:bodyPr lIns="0" tIns="0" rIns="0" bIns="0" rtlCol="0" anchor="t">
            <a:spAutoFit/>
          </a:bodyPr>
          <a:lstStyle/>
          <a:p>
            <a:pPr algn="ctr">
              <a:lnSpc>
                <a:spcPts val="30064"/>
              </a:lnSpc>
              <a:spcBef>
                <a:spcPct val="0"/>
              </a:spcBef>
            </a:pPr>
            <a:r>
              <a:rPr lang="en-US" sz="21474" b="1">
                <a:solidFill>
                  <a:srgbClr val="4D4C4C"/>
                </a:solidFill>
                <a:latin typeface="TS Deniz Bold"/>
                <a:ea typeface="TS Deniz Bold"/>
                <a:cs typeface="TS Deniz Bold"/>
                <a:sym typeface="TS Deniz Bold"/>
              </a:rPr>
              <a:t>02</a:t>
            </a:r>
          </a:p>
        </p:txBody>
      </p:sp>
      <p:sp>
        <p:nvSpPr>
          <p:cNvPr id="6" name="TextBox 6"/>
          <p:cNvSpPr txBox="1"/>
          <p:nvPr/>
        </p:nvSpPr>
        <p:spPr>
          <a:xfrm>
            <a:off x="6622171" y="3943541"/>
            <a:ext cx="10522952" cy="1209548"/>
          </a:xfrm>
          <a:prstGeom prst="rect">
            <a:avLst/>
          </a:prstGeom>
        </p:spPr>
        <p:txBody>
          <a:bodyPr lIns="0" tIns="0" rIns="0" bIns="0" rtlCol="0" anchor="t">
            <a:spAutoFit/>
          </a:bodyPr>
          <a:lstStyle/>
          <a:p>
            <a:pPr algn="l">
              <a:lnSpc>
                <a:spcPts val="9976"/>
              </a:lnSpc>
              <a:spcBef>
                <a:spcPct val="0"/>
              </a:spcBef>
            </a:pPr>
            <a:r>
              <a:rPr lang="en-US" sz="7125">
                <a:solidFill>
                  <a:srgbClr val="71743C"/>
                </a:solidFill>
                <a:latin typeface="Borel"/>
                <a:ea typeface="Borel"/>
                <a:cs typeface="Borel"/>
                <a:sym typeface="Borel"/>
              </a:rPr>
              <a:t>Investigación:</a:t>
            </a:r>
          </a:p>
        </p:txBody>
      </p:sp>
      <p:sp>
        <p:nvSpPr>
          <p:cNvPr id="7" name="TextBox 7"/>
          <p:cNvSpPr txBox="1"/>
          <p:nvPr/>
        </p:nvSpPr>
        <p:spPr>
          <a:xfrm>
            <a:off x="6622171" y="4589931"/>
            <a:ext cx="10637129" cy="2239009"/>
          </a:xfrm>
          <a:prstGeom prst="rect">
            <a:avLst/>
          </a:prstGeom>
        </p:spPr>
        <p:txBody>
          <a:bodyPr lIns="0" tIns="0" rIns="0" bIns="0" rtlCol="0" anchor="t">
            <a:spAutoFit/>
          </a:bodyPr>
          <a:lstStyle/>
          <a:p>
            <a:pPr algn="l">
              <a:lnSpc>
                <a:spcPts val="18340"/>
              </a:lnSpc>
              <a:spcBef>
                <a:spcPct val="0"/>
              </a:spcBef>
            </a:pPr>
            <a:r>
              <a:rPr lang="en-US" sz="13100" b="1">
                <a:solidFill>
                  <a:srgbClr val="4D4C4C"/>
                </a:solidFill>
                <a:latin typeface="TS Deniz Bold"/>
                <a:ea typeface="TS Deniz Bold"/>
                <a:cs typeface="TS Deniz Bold"/>
                <a:sym typeface="TS Deniz Bold"/>
              </a:rPr>
              <a:t>Ansible</a:t>
            </a:r>
          </a:p>
        </p:txBody>
      </p:sp>
      <p:grpSp>
        <p:nvGrpSpPr>
          <p:cNvPr id="8" name="Group 8"/>
          <p:cNvGrpSpPr/>
          <p:nvPr/>
        </p:nvGrpSpPr>
        <p:grpSpPr>
          <a:xfrm>
            <a:off x="879387" y="2646483"/>
            <a:ext cx="1098480" cy="109848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8BB87"/>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079"/>
                </a:lnSpc>
              </a:pPr>
              <a:endParaRPr/>
            </a:p>
          </p:txBody>
        </p:sp>
      </p:grpSp>
      <p:sp>
        <p:nvSpPr>
          <p:cNvPr id="11" name="Freeform 11"/>
          <p:cNvSpPr/>
          <p:nvPr/>
        </p:nvSpPr>
        <p:spPr>
          <a:xfrm>
            <a:off x="-1698802" y="5514834"/>
            <a:ext cx="3397604" cy="3397604"/>
          </a:xfrm>
          <a:custGeom>
            <a:avLst/>
            <a:gdLst/>
            <a:ahLst/>
            <a:cxnLst/>
            <a:rect l="l" t="t" r="r" b="b"/>
            <a:pathLst>
              <a:path w="3397604" h="3397604">
                <a:moveTo>
                  <a:pt x="0" y="0"/>
                </a:moveTo>
                <a:lnTo>
                  <a:pt x="3397604" y="0"/>
                </a:lnTo>
                <a:lnTo>
                  <a:pt x="3397604" y="3397603"/>
                </a:lnTo>
                <a:lnTo>
                  <a:pt x="0" y="339760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12" name="Group 12"/>
          <p:cNvGrpSpPr/>
          <p:nvPr/>
        </p:nvGrpSpPr>
        <p:grpSpPr>
          <a:xfrm rot="-10800000">
            <a:off x="13986999" y="-2149600"/>
            <a:ext cx="6316248" cy="3178300"/>
            <a:chOff x="0" y="0"/>
            <a:chExt cx="807640" cy="406400"/>
          </a:xfrm>
        </p:grpSpPr>
        <p:sp>
          <p:nvSpPr>
            <p:cNvPr id="13" name="Freeform 13"/>
            <p:cNvSpPr/>
            <p:nvPr/>
          </p:nvSpPr>
          <p:spPr>
            <a:xfrm>
              <a:off x="0" y="0"/>
              <a:ext cx="807640" cy="406400"/>
            </a:xfrm>
            <a:custGeom>
              <a:avLst/>
              <a:gdLst/>
              <a:ahLst/>
              <a:cxnLst/>
              <a:rect l="l" t="t" r="r" b="b"/>
              <a:pathLst>
                <a:path w="807640" h="406400">
                  <a:moveTo>
                    <a:pt x="604440" y="0"/>
                  </a:moveTo>
                  <a:cubicBezTo>
                    <a:pt x="716665" y="0"/>
                    <a:pt x="807640" y="90976"/>
                    <a:pt x="807640" y="203200"/>
                  </a:cubicBezTo>
                  <a:cubicBezTo>
                    <a:pt x="807640" y="315424"/>
                    <a:pt x="716665" y="406400"/>
                    <a:pt x="60444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95250" cap="sq">
              <a:solidFill>
                <a:srgbClr val="4D4C4C"/>
              </a:solidFill>
              <a:prstDash val="solid"/>
              <a:miter/>
            </a:ln>
          </p:spPr>
        </p:sp>
        <p:sp>
          <p:nvSpPr>
            <p:cNvPr id="14" name="TextBox 14"/>
            <p:cNvSpPr txBox="1"/>
            <p:nvPr/>
          </p:nvSpPr>
          <p:spPr>
            <a:xfrm>
              <a:off x="0" y="-47625"/>
              <a:ext cx="807640" cy="454025"/>
            </a:xfrm>
            <a:prstGeom prst="rect">
              <a:avLst/>
            </a:prstGeom>
          </p:spPr>
          <p:txBody>
            <a:bodyPr lIns="50800" tIns="50800" rIns="50800" bIns="50800" rtlCol="0" anchor="ctr"/>
            <a:lstStyle/>
            <a:p>
              <a:pPr algn="ctr">
                <a:lnSpc>
                  <a:spcPts val="3079"/>
                </a:lnSpc>
              </a:pPr>
              <a:endParaRPr/>
            </a:p>
          </p:txBody>
        </p:sp>
      </p:grpSp>
      <p:grpSp>
        <p:nvGrpSpPr>
          <p:cNvPr id="15" name="Group 15"/>
          <p:cNvGrpSpPr/>
          <p:nvPr/>
        </p:nvGrpSpPr>
        <p:grpSpPr>
          <a:xfrm>
            <a:off x="17259300" y="-565845"/>
            <a:ext cx="15452455" cy="11836184"/>
            <a:chOff x="0" y="0"/>
            <a:chExt cx="4069782" cy="3117349"/>
          </a:xfrm>
        </p:grpSpPr>
        <p:sp>
          <p:nvSpPr>
            <p:cNvPr id="16" name="Freeform 16"/>
            <p:cNvSpPr/>
            <p:nvPr/>
          </p:nvSpPr>
          <p:spPr>
            <a:xfrm>
              <a:off x="0" y="0"/>
              <a:ext cx="4069783" cy="3117349"/>
            </a:xfrm>
            <a:custGeom>
              <a:avLst/>
              <a:gdLst/>
              <a:ahLst/>
              <a:cxnLst/>
              <a:rect l="l" t="t" r="r" b="b"/>
              <a:pathLst>
                <a:path w="4069783" h="3117349">
                  <a:moveTo>
                    <a:pt x="0" y="0"/>
                  </a:moveTo>
                  <a:lnTo>
                    <a:pt x="4069783" y="0"/>
                  </a:lnTo>
                  <a:lnTo>
                    <a:pt x="4069783" y="3117349"/>
                  </a:lnTo>
                  <a:lnTo>
                    <a:pt x="0" y="3117349"/>
                  </a:lnTo>
                  <a:close/>
                </a:path>
              </a:pathLst>
            </a:custGeom>
            <a:solidFill>
              <a:srgbClr val="B8BB87"/>
            </a:solidFill>
          </p:spPr>
        </p:sp>
        <p:sp>
          <p:nvSpPr>
            <p:cNvPr id="17" name="TextBox 17"/>
            <p:cNvSpPr txBox="1"/>
            <p:nvPr/>
          </p:nvSpPr>
          <p:spPr>
            <a:xfrm>
              <a:off x="0" y="-47625"/>
              <a:ext cx="4069782" cy="3164974"/>
            </a:xfrm>
            <a:prstGeom prst="rect">
              <a:avLst/>
            </a:prstGeom>
          </p:spPr>
          <p:txBody>
            <a:bodyPr lIns="50800" tIns="50800" rIns="50800" bIns="50800" rtlCol="0" anchor="ctr"/>
            <a:lstStyle/>
            <a:p>
              <a:pPr algn="ctr">
                <a:lnSpc>
                  <a:spcPts val="307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924</Words>
  <Application>Microsoft Office PowerPoint</Application>
  <PresentationFormat>Personalizado</PresentationFormat>
  <Paragraphs>59</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Borel</vt:lpstr>
      <vt:lpstr>Helios Bold</vt:lpstr>
      <vt:lpstr>TS Deniz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Diapositivas Propuesta de Proyecto Minimalista Simple Verde y Beige</dc:title>
  <cp:lastModifiedBy>Sleepy</cp:lastModifiedBy>
  <cp:revision>2</cp:revision>
  <dcterms:created xsi:type="dcterms:W3CDTF">2006-08-16T00:00:00Z</dcterms:created>
  <dcterms:modified xsi:type="dcterms:W3CDTF">2024-10-24T01:49:19Z</dcterms:modified>
  <dc:identifier>DAGUca8u_84</dc:identifier>
</cp:coreProperties>
</file>