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8"/>
  </p:notesMasterIdLst>
  <p:sldIdLst>
    <p:sldId id="256" r:id="rId2"/>
    <p:sldId id="377" r:id="rId3"/>
    <p:sldId id="340" r:id="rId4"/>
    <p:sldId id="257" r:id="rId5"/>
    <p:sldId id="258" r:id="rId6"/>
    <p:sldId id="270" r:id="rId7"/>
    <p:sldId id="333" r:id="rId8"/>
    <p:sldId id="292" r:id="rId9"/>
    <p:sldId id="289" r:id="rId10"/>
    <p:sldId id="290" r:id="rId11"/>
    <p:sldId id="291" r:id="rId12"/>
    <p:sldId id="337" r:id="rId13"/>
    <p:sldId id="274" r:id="rId14"/>
    <p:sldId id="275" r:id="rId15"/>
    <p:sldId id="279" r:id="rId16"/>
    <p:sldId id="280" r:id="rId17"/>
    <p:sldId id="281" r:id="rId18"/>
    <p:sldId id="276" r:id="rId19"/>
    <p:sldId id="282" r:id="rId20"/>
    <p:sldId id="277" r:id="rId21"/>
    <p:sldId id="283" r:id="rId22"/>
    <p:sldId id="285" r:id="rId23"/>
    <p:sldId id="287" r:id="rId24"/>
    <p:sldId id="288" r:id="rId25"/>
    <p:sldId id="338" r:id="rId26"/>
    <p:sldId id="339" r:id="rId27"/>
    <p:sldId id="286" r:id="rId28"/>
    <p:sldId id="284" r:id="rId29"/>
    <p:sldId id="294" r:id="rId30"/>
    <p:sldId id="295" r:id="rId31"/>
    <p:sldId id="296" r:id="rId32"/>
    <p:sldId id="297" r:id="rId33"/>
    <p:sldId id="298" r:id="rId34"/>
    <p:sldId id="300" r:id="rId35"/>
    <p:sldId id="299" r:id="rId36"/>
    <p:sldId id="302" r:id="rId37"/>
    <p:sldId id="301" r:id="rId38"/>
    <p:sldId id="303" r:id="rId39"/>
    <p:sldId id="304" r:id="rId40"/>
    <p:sldId id="306" r:id="rId41"/>
    <p:sldId id="305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7" r:id="rId51"/>
    <p:sldId id="321" r:id="rId52"/>
    <p:sldId id="319" r:id="rId53"/>
    <p:sldId id="320" r:id="rId54"/>
    <p:sldId id="322" r:id="rId55"/>
    <p:sldId id="323" r:id="rId56"/>
    <p:sldId id="324" r:id="rId57"/>
    <p:sldId id="325" r:id="rId58"/>
    <p:sldId id="326" r:id="rId59"/>
    <p:sldId id="328" r:id="rId60"/>
    <p:sldId id="329" r:id="rId61"/>
    <p:sldId id="330" r:id="rId62"/>
    <p:sldId id="331" r:id="rId63"/>
    <p:sldId id="332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34" r:id="rId74"/>
    <p:sldId id="335" r:id="rId75"/>
    <p:sldId id="336" r:id="rId76"/>
    <p:sldId id="318" r:id="rId77"/>
    <p:sldId id="341" r:id="rId78"/>
    <p:sldId id="342" r:id="rId79"/>
    <p:sldId id="344" r:id="rId80"/>
    <p:sldId id="345" r:id="rId81"/>
    <p:sldId id="346" r:id="rId82"/>
    <p:sldId id="347" r:id="rId83"/>
    <p:sldId id="343" r:id="rId84"/>
    <p:sldId id="357" r:id="rId85"/>
    <p:sldId id="358" r:id="rId86"/>
    <p:sldId id="261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74" r:id="rId96"/>
    <p:sldId id="373" r:id="rId97"/>
    <p:sldId id="375" r:id="rId98"/>
    <p:sldId id="376" r:id="rId99"/>
    <p:sldId id="368" r:id="rId100"/>
    <p:sldId id="367" r:id="rId101"/>
    <p:sldId id="369" r:id="rId102"/>
    <p:sldId id="370" r:id="rId103"/>
    <p:sldId id="371" r:id="rId104"/>
    <p:sldId id="372" r:id="rId105"/>
    <p:sldId id="378" r:id="rId106"/>
    <p:sldId id="315" r:id="rId10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5" autoAdjust="0"/>
  </p:normalViewPr>
  <p:slideViewPr>
    <p:cSldViewPr>
      <p:cViewPr>
        <p:scale>
          <a:sx n="100" d="100"/>
          <a:sy n="100" d="100"/>
        </p:scale>
        <p:origin x="-480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1255-4901-4F10-8DB6-597024CB04A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64A9A-B62C-4019-A217-70FF39DD4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64A9A-B62C-4019-A217-70FF39DD4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64A9A-B62C-4019-A217-70FF39DD47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CF5257-3C72-4342-B444-350D239F662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8979DA-F4D8-4C39-8C02-B3BC0EBF7A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library/yum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MySQL Database Replication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3337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Hadi Alnabriss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Inserts, Updates and deletes queries </a:t>
            </a:r>
            <a:r>
              <a:rPr lang="en-US" dirty="0"/>
              <a:t>(</a:t>
            </a:r>
            <a:r>
              <a:rPr lang="en-US" dirty="0" smtClean="0"/>
              <a:t>DML) will be forwarded to the master server.</a:t>
            </a:r>
          </a:p>
          <a:p>
            <a:r>
              <a:rPr lang="en-US" dirty="0" smtClean="0"/>
              <a:t>Read queries can be scaled</a:t>
            </a:r>
          </a:p>
          <a:p>
            <a:r>
              <a:rPr lang="en-US" dirty="0" smtClean="0"/>
              <a:t>Most applications are read-heavy</a:t>
            </a:r>
          </a:p>
          <a:p>
            <a:endParaRPr lang="en-US" dirty="0"/>
          </a:p>
          <a:p>
            <a:r>
              <a:rPr lang="en-US" dirty="0" smtClean="0"/>
              <a:t>Web developers need to modify </a:t>
            </a:r>
          </a:p>
          <a:p>
            <a:pPr marL="109728" indent="0">
              <a:buNone/>
            </a:pPr>
            <a:r>
              <a:rPr lang="en-US" dirty="0" smtClean="0"/>
              <a:t>their applications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 Replication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30958" r="38576" b="19512"/>
          <a:stretch/>
        </p:blipFill>
        <p:spPr bwMode="auto">
          <a:xfrm>
            <a:off x="5853842" y="2495550"/>
            <a:ext cx="3290158" cy="263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balance client requests to your cluster?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4267200" y="3638550"/>
            <a:ext cx="4327072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943600" y="188595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Client</a:t>
            </a:r>
            <a:endParaRPr lang="en-US" sz="1000" b="1" dirty="0"/>
          </a:p>
        </p:txBody>
      </p:sp>
      <p:cxnSp>
        <p:nvCxnSpPr>
          <p:cNvPr id="8" name="Straight Arrow Connector 7"/>
          <p:cNvCxnSpPr>
            <a:stCxn id="5" idx="4"/>
          </p:cNvCxnSpPr>
          <p:nvPr/>
        </p:nvCxnSpPr>
        <p:spPr>
          <a:xfrm flipH="1">
            <a:off x="4876800" y="257175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4" idx="0"/>
          </p:cNvCxnSpPr>
          <p:nvPr/>
        </p:nvCxnSpPr>
        <p:spPr>
          <a:xfrm>
            <a:off x="6324600" y="2571750"/>
            <a:ext cx="10613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>
            <a:off x="6324600" y="257175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elp 12">
            <a:hlinkClick r:id="" action="ppaction://noaction" highlightClick="1"/>
          </p:cNvPr>
          <p:cNvSpPr/>
          <p:nvPr/>
        </p:nvSpPr>
        <p:spPr>
          <a:xfrm>
            <a:off x="5600700" y="2838450"/>
            <a:ext cx="1524000" cy="457200"/>
          </a:xfrm>
          <a:prstGeom prst="actionButtonHelp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Clients connect to </a:t>
            </a:r>
            <a:r>
              <a:rPr lang="en-US" sz="2400" dirty="0" err="1"/>
              <a:t>HAProxy</a:t>
            </a:r>
            <a:endParaRPr lang="en-US" sz="2400" dirty="0"/>
          </a:p>
          <a:p>
            <a:r>
              <a:rPr lang="en-US" sz="2400" dirty="0" err="1" smtClean="0"/>
              <a:t>HAProxy</a:t>
            </a:r>
            <a:r>
              <a:rPr lang="en-US" sz="2400" dirty="0" smtClean="0"/>
              <a:t> is used for load balancing</a:t>
            </a:r>
          </a:p>
          <a:p>
            <a:r>
              <a:rPr lang="en-US" sz="2400" dirty="0" err="1" smtClean="0"/>
              <a:t>HAProxy</a:t>
            </a:r>
            <a:r>
              <a:rPr lang="en-US" sz="2400" dirty="0" smtClean="0"/>
              <a:t> used for fault tolerance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HAProxy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25136" y="2273752"/>
            <a:ext cx="3490264" cy="2888797"/>
            <a:chOff x="4588328" y="1581150"/>
            <a:chExt cx="4327072" cy="35814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5" t="69580" r="8828" b="16242"/>
            <a:stretch/>
          </p:blipFill>
          <p:spPr bwMode="auto">
            <a:xfrm>
              <a:off x="4588328" y="3937907"/>
              <a:ext cx="4327072" cy="1224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188528" y="2413907"/>
              <a:ext cx="1050472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HAProxy</a:t>
              </a:r>
              <a:endParaRPr lang="en-US" sz="900" b="1" dirty="0"/>
            </a:p>
          </p:txBody>
        </p:sp>
        <p:cxnSp>
          <p:nvCxnSpPr>
            <p:cNvPr id="8" name="Straight Arrow Connector 7"/>
            <p:cNvCxnSpPr>
              <a:stCxn id="5" idx="4"/>
            </p:cNvCxnSpPr>
            <p:nvPr/>
          </p:nvCxnSpPr>
          <p:spPr>
            <a:xfrm flipH="1">
              <a:off x="5121728" y="3099707"/>
              <a:ext cx="1592036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4" idx="0"/>
            </p:cNvCxnSpPr>
            <p:nvPr/>
          </p:nvCxnSpPr>
          <p:spPr>
            <a:xfrm>
              <a:off x="6713764" y="3099707"/>
              <a:ext cx="381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</p:cNvCxnSpPr>
            <p:nvPr/>
          </p:nvCxnSpPr>
          <p:spPr>
            <a:xfrm>
              <a:off x="6713764" y="3099707"/>
              <a:ext cx="1455964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543800" y="1581150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Client</a:t>
              </a:r>
              <a:endParaRPr lang="en-US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48400" y="1600200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Client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800600" y="1609725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Client</a:t>
              </a:r>
              <a:endParaRPr lang="en-US" sz="1100" dirty="0"/>
            </a:p>
          </p:txBody>
        </p:sp>
        <p:cxnSp>
          <p:nvCxnSpPr>
            <p:cNvPr id="21" name="Straight Arrow Connector 20"/>
            <p:cNvCxnSpPr>
              <a:stCxn id="17" idx="4"/>
              <a:endCxn id="5" idx="7"/>
            </p:cNvCxnSpPr>
            <p:nvPr/>
          </p:nvCxnSpPr>
          <p:spPr>
            <a:xfrm flipH="1">
              <a:off x="7085162" y="2114550"/>
              <a:ext cx="915838" cy="399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4"/>
              <a:endCxn id="5" idx="0"/>
            </p:cNvCxnSpPr>
            <p:nvPr/>
          </p:nvCxnSpPr>
          <p:spPr>
            <a:xfrm>
              <a:off x="6705600" y="2133600"/>
              <a:ext cx="8164" cy="280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5"/>
              <a:endCxn id="5" idx="1"/>
            </p:cNvCxnSpPr>
            <p:nvPr/>
          </p:nvCxnSpPr>
          <p:spPr>
            <a:xfrm>
              <a:off x="5581089" y="2065010"/>
              <a:ext cx="761277" cy="449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Environment we still have </a:t>
            </a:r>
            <a:r>
              <a:rPr lang="en-US" sz="2400" dirty="0"/>
              <a:t>Single Point Of </a:t>
            </a:r>
            <a:r>
              <a:rPr lang="en-US" sz="2400" dirty="0" smtClean="0"/>
              <a:t>Failure.</a:t>
            </a:r>
          </a:p>
          <a:p>
            <a:r>
              <a:rPr lang="en-US" sz="2400" dirty="0" smtClean="0"/>
              <a:t>To avoid Single Point Of Failure , you need to use more than one </a:t>
            </a:r>
            <a:r>
              <a:rPr lang="en-US" sz="2400" dirty="0" err="1" smtClean="0"/>
              <a:t>HAProxy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SPOF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25136" y="2273752"/>
            <a:ext cx="3490264" cy="2888797"/>
            <a:chOff x="4588328" y="1581150"/>
            <a:chExt cx="4327072" cy="35814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5" t="69580" r="8828" b="16242"/>
            <a:stretch/>
          </p:blipFill>
          <p:spPr bwMode="auto">
            <a:xfrm>
              <a:off x="4588328" y="3937907"/>
              <a:ext cx="4327072" cy="1224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6188528" y="2413907"/>
              <a:ext cx="1050472" cy="685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HAProxy</a:t>
              </a:r>
              <a:endParaRPr lang="en-US" sz="900" b="1" dirty="0"/>
            </a:p>
          </p:txBody>
        </p:sp>
        <p:cxnSp>
          <p:nvCxnSpPr>
            <p:cNvPr id="7" name="Straight Arrow Connector 6"/>
            <p:cNvCxnSpPr>
              <a:stCxn id="6" idx="4"/>
            </p:cNvCxnSpPr>
            <p:nvPr/>
          </p:nvCxnSpPr>
          <p:spPr>
            <a:xfrm flipH="1">
              <a:off x="5121728" y="3099707"/>
              <a:ext cx="1592036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4"/>
              <a:endCxn id="5" idx="0"/>
            </p:cNvCxnSpPr>
            <p:nvPr/>
          </p:nvCxnSpPr>
          <p:spPr>
            <a:xfrm>
              <a:off x="6713764" y="3099707"/>
              <a:ext cx="381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</p:cNvCxnSpPr>
            <p:nvPr/>
          </p:nvCxnSpPr>
          <p:spPr>
            <a:xfrm>
              <a:off x="6713764" y="3099707"/>
              <a:ext cx="1455964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543800" y="1581150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Client</a:t>
              </a:r>
              <a:endParaRPr lang="en-US" sz="11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8400" y="1600200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Client</a:t>
              </a:r>
              <a:endParaRPr lang="en-US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609725"/>
              <a:ext cx="914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Client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10" idx="4"/>
              <a:endCxn id="6" idx="7"/>
            </p:cNvCxnSpPr>
            <p:nvPr/>
          </p:nvCxnSpPr>
          <p:spPr>
            <a:xfrm flipH="1">
              <a:off x="7085162" y="2114550"/>
              <a:ext cx="915838" cy="399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4"/>
              <a:endCxn id="6" idx="0"/>
            </p:cNvCxnSpPr>
            <p:nvPr/>
          </p:nvCxnSpPr>
          <p:spPr>
            <a:xfrm>
              <a:off x="6705600" y="2133600"/>
              <a:ext cx="8164" cy="280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  <a:endCxn id="6" idx="1"/>
            </p:cNvCxnSpPr>
            <p:nvPr/>
          </p:nvCxnSpPr>
          <p:spPr>
            <a:xfrm>
              <a:off x="5581089" y="2065010"/>
              <a:ext cx="761277" cy="449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which IP clients will connect?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SPOF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5425136" y="4174738"/>
            <a:ext cx="3490264" cy="98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077478" y="2945463"/>
            <a:ext cx="847322" cy="5531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/>
              <a:t>HAProxy</a:t>
            </a:r>
            <a:endParaRPr lang="en-US" sz="900" b="1" dirty="0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5867400" y="3498637"/>
            <a:ext cx="1633739" cy="86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4"/>
            <a:endCxn id="5" idx="0"/>
          </p:cNvCxnSpPr>
          <p:nvPr/>
        </p:nvCxnSpPr>
        <p:spPr>
          <a:xfrm flipH="1">
            <a:off x="7170268" y="3498637"/>
            <a:ext cx="330871" cy="67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7501139" y="3498637"/>
            <a:ext cx="1045478" cy="74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44435" y="1581150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6599551" y="1596516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US" sz="1050" dirty="0"/>
          </a:p>
        </p:txBody>
      </p:sp>
      <p:sp>
        <p:nvSpPr>
          <p:cNvPr id="12" name="Oval 11"/>
          <p:cNvSpPr/>
          <p:nvPr/>
        </p:nvSpPr>
        <p:spPr>
          <a:xfrm>
            <a:off x="5431740" y="1604199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6086878" y="2952750"/>
            <a:ext cx="847322" cy="5531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/>
              <a:t>HAProxy</a:t>
            </a:r>
            <a:endParaRPr lang="en-US" sz="900" b="1" dirty="0"/>
          </a:p>
        </p:txBody>
      </p:sp>
      <p:cxnSp>
        <p:nvCxnSpPr>
          <p:cNvPr id="20" name="Straight Arrow Connector 19"/>
          <p:cNvCxnSpPr>
            <a:stCxn id="16" idx="4"/>
          </p:cNvCxnSpPr>
          <p:nvPr/>
        </p:nvCxnSpPr>
        <p:spPr>
          <a:xfrm>
            <a:off x="6510539" y="3505924"/>
            <a:ext cx="1871461" cy="742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4"/>
            <a:endCxn id="5" idx="0"/>
          </p:cNvCxnSpPr>
          <p:nvPr/>
        </p:nvCxnSpPr>
        <p:spPr>
          <a:xfrm>
            <a:off x="6510539" y="3505924"/>
            <a:ext cx="659729" cy="668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flipH="1">
            <a:off x="5791200" y="3505924"/>
            <a:ext cx="719339" cy="85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ction Button: Help 25">
            <a:hlinkClick r:id="" action="ppaction://noaction" highlightClick="1"/>
          </p:cNvPr>
          <p:cNvSpPr/>
          <p:nvPr/>
        </p:nvSpPr>
        <p:spPr>
          <a:xfrm>
            <a:off x="5791200" y="2343150"/>
            <a:ext cx="2362200" cy="304800"/>
          </a:xfrm>
          <a:prstGeom prst="actionButtonHelp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Pacemaker creates cluster for </a:t>
            </a:r>
            <a:r>
              <a:rPr lang="en-US" sz="1800" dirty="0" err="1" smtClean="0"/>
              <a:t>HAProxy</a:t>
            </a:r>
            <a:r>
              <a:rPr lang="en-US" sz="1800" dirty="0" smtClean="0"/>
              <a:t> nodes</a:t>
            </a:r>
          </a:p>
          <a:p>
            <a:r>
              <a:rPr lang="en-US" sz="1800" dirty="0" smtClean="0"/>
              <a:t>It monitors the nodes using heartbeat</a:t>
            </a:r>
          </a:p>
          <a:p>
            <a:r>
              <a:rPr lang="en-US" sz="1800" dirty="0" smtClean="0"/>
              <a:t>It can be used to create Virtual IP</a:t>
            </a:r>
          </a:p>
          <a:p>
            <a:r>
              <a:rPr lang="en-US" sz="1800" dirty="0" smtClean="0"/>
              <a:t>Virtual IP will run on one </a:t>
            </a:r>
            <a:r>
              <a:rPr lang="en-US" sz="1800" dirty="0" err="1" smtClean="0"/>
              <a:t>HAProxy</a:t>
            </a:r>
            <a:endParaRPr lang="en-US" sz="1800" dirty="0" smtClean="0"/>
          </a:p>
          <a:p>
            <a:r>
              <a:rPr lang="en-US" sz="1800" dirty="0" smtClean="0"/>
              <a:t>If the </a:t>
            </a:r>
            <a:r>
              <a:rPr lang="en-US" sz="1800" dirty="0" err="1" smtClean="0"/>
              <a:t>HAProxy</a:t>
            </a:r>
            <a:r>
              <a:rPr lang="en-US" sz="1800" dirty="0" smtClean="0"/>
              <a:t> with VIP fails, the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VIP will be migrated to the second</a:t>
            </a:r>
          </a:p>
          <a:p>
            <a:pPr marL="109728" indent="0">
              <a:buNone/>
            </a:pPr>
            <a:r>
              <a:rPr lang="en-US" sz="1800" dirty="0" err="1" smtClean="0"/>
              <a:t>HAProxy</a:t>
            </a:r>
            <a:endParaRPr lang="en-US" sz="1800" dirty="0" smtClean="0"/>
          </a:p>
          <a:p>
            <a:r>
              <a:rPr lang="en-US" sz="1800" dirty="0" smtClean="0"/>
              <a:t>Like Active/Passive solution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Pacemaker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5425136" y="4174738"/>
            <a:ext cx="3490264" cy="98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077478" y="2945463"/>
            <a:ext cx="847322" cy="5531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/>
              <a:t>HAProxy</a:t>
            </a:r>
            <a:endParaRPr lang="en-US" sz="900" b="1" dirty="0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5867400" y="3498637"/>
            <a:ext cx="1633739" cy="86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4"/>
            <a:endCxn id="5" idx="0"/>
          </p:cNvCxnSpPr>
          <p:nvPr/>
        </p:nvCxnSpPr>
        <p:spPr>
          <a:xfrm flipH="1">
            <a:off x="7170268" y="3498637"/>
            <a:ext cx="330871" cy="67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7501139" y="3498637"/>
            <a:ext cx="1045478" cy="74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44435" y="1581150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6599551" y="1596516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US" sz="1050" dirty="0"/>
          </a:p>
        </p:txBody>
      </p:sp>
      <p:sp>
        <p:nvSpPr>
          <p:cNvPr id="12" name="Oval 11"/>
          <p:cNvSpPr/>
          <p:nvPr/>
        </p:nvSpPr>
        <p:spPr>
          <a:xfrm>
            <a:off x="5431740" y="1604199"/>
            <a:ext cx="737565" cy="43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6086878" y="2952750"/>
            <a:ext cx="847322" cy="5531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/>
              <a:t>HAProxy</a:t>
            </a:r>
            <a:endParaRPr lang="en-US" sz="900" b="1" dirty="0"/>
          </a:p>
        </p:txBody>
      </p:sp>
      <p:cxnSp>
        <p:nvCxnSpPr>
          <p:cNvPr id="20" name="Straight Arrow Connector 19"/>
          <p:cNvCxnSpPr>
            <a:stCxn id="16" idx="4"/>
          </p:cNvCxnSpPr>
          <p:nvPr/>
        </p:nvCxnSpPr>
        <p:spPr>
          <a:xfrm>
            <a:off x="6510539" y="3505924"/>
            <a:ext cx="1871461" cy="742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4"/>
            <a:endCxn id="5" idx="0"/>
          </p:cNvCxnSpPr>
          <p:nvPr/>
        </p:nvCxnSpPr>
        <p:spPr>
          <a:xfrm>
            <a:off x="6510539" y="3505924"/>
            <a:ext cx="659729" cy="668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flipH="1">
            <a:off x="5791200" y="3505924"/>
            <a:ext cx="719339" cy="85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89357" y="25717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VIP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4"/>
            <a:endCxn id="4" idx="0"/>
          </p:cNvCxnSpPr>
          <p:nvPr/>
        </p:nvCxnSpPr>
        <p:spPr>
          <a:xfrm flipH="1">
            <a:off x="6535579" y="2011396"/>
            <a:ext cx="1477639" cy="560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 flipH="1">
            <a:off x="6535578" y="2026762"/>
            <a:ext cx="432756" cy="54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4" idx="0"/>
          </p:cNvCxnSpPr>
          <p:nvPr/>
        </p:nvCxnSpPr>
        <p:spPr>
          <a:xfrm>
            <a:off x="5800523" y="2034445"/>
            <a:ext cx="735056" cy="53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Congratulations for completing this course</a:t>
            </a:r>
          </a:p>
          <a:p>
            <a:r>
              <a:rPr lang="en-US" sz="2000" dirty="0" smtClean="0"/>
              <a:t>Please Rate How Much This Course Was Helpful For You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 Will be glad to share my knowledge with you, and to hear from you about your experience and advices regarding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Cluster and MySQL High Availability.</a:t>
            </a:r>
          </a:p>
          <a:p>
            <a:r>
              <a:rPr lang="en-US" sz="2000" dirty="0" smtClean="0"/>
              <a:t>I will consider adding any additional topics that you think it’s important for this course.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pic>
        <p:nvPicPr>
          <p:cNvPr id="4" name="Picture 2" descr="Image result for 5 st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85950"/>
            <a:ext cx="2438400" cy="50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282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http://galeracluster.com/documentation-webpages/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mysqlhighavailability.com</a:t>
            </a:r>
          </a:p>
          <a:p>
            <a:r>
              <a:rPr lang="en-US" dirty="0"/>
              <a:t>https://clusterengine.me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can be sent to any node, then the replication system will propagate the updates to the other DBMS (Database Management Systems) using the Replication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Master Replication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1528" r="33578" b="17945"/>
          <a:stretch/>
        </p:blipFill>
        <p:spPr bwMode="auto">
          <a:xfrm>
            <a:off x="5638800" y="2495536"/>
            <a:ext cx="3406541" cy="25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effectLst/>
              </a:rPr>
              <a:t>synchronous &amp; Synchronous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Writes the new update on the local DB, commit to the client, then propagate to the other nodes using binary log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1828" y="3423946"/>
            <a:ext cx="1853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the local DBMS, commit to the client, then tell the other nodes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425981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Ok, Balance = 500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7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Writes the new update on the local DB, commit to the client, then propagate to the other nodes using binary log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8392" y="41674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am busy now, I will do that in 3 minutes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91828" y="3423946"/>
            <a:ext cx="1853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the local DBMS, commit to the client, then tell the other nodes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41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Writes the new update on the local DB, commit to the client, then propagate to the other nodes using binary log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1828" y="3423946"/>
            <a:ext cx="18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the local DBMS, then tell the other nodes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72400" y="310515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am too busy now, I will do that in 30 minutes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(Cons) Data is not always consistent.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(Pros) Can work with low bandwidths and long distances.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DB must guarantee that new data will be added to all the nodes at the same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3175" y="3028950"/>
            <a:ext cx="199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the update to the Replication Manager</a:t>
            </a:r>
          </a:p>
          <a:p>
            <a:r>
              <a:rPr lang="en-US" sz="1200" dirty="0" smtClean="0"/>
              <a:t>When the Acknowledgment received, all the nodes will update the record at the same time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one of the DBMS didn’t commit the modification, it will be rejected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3175" y="3028950"/>
            <a:ext cx="1990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the update to the Replication Manager</a:t>
            </a:r>
          </a:p>
          <a:p>
            <a:r>
              <a:rPr lang="en-US" sz="1200" dirty="0" smtClean="0"/>
              <a:t>When the Acknowledgment received, all the nodes will update the record at the same time</a:t>
            </a:r>
          </a:p>
          <a:p>
            <a:r>
              <a:rPr lang="en-US" sz="1200" dirty="0" smtClean="0"/>
              <a:t>After all the nodes make the modifications, commit to client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Database Replication Concepts</a:t>
            </a:r>
          </a:p>
          <a:p>
            <a:r>
              <a:rPr lang="en-US" sz="2000" dirty="0" smtClean="0"/>
              <a:t>Asynchronous and Synchronous Replication</a:t>
            </a:r>
          </a:p>
          <a:p>
            <a:r>
              <a:rPr lang="en-US" sz="2000" dirty="0" smtClean="0"/>
              <a:t>Row and Statement Based Replication</a:t>
            </a:r>
          </a:p>
          <a:p>
            <a:r>
              <a:rPr lang="en-US" sz="2000" dirty="0" smtClean="0"/>
              <a:t>Certification Based Replication</a:t>
            </a:r>
          </a:p>
          <a:p>
            <a:r>
              <a:rPr lang="en-US" sz="2000" dirty="0" smtClean="0"/>
              <a:t>Building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Cluster</a:t>
            </a:r>
          </a:p>
          <a:p>
            <a:r>
              <a:rPr lang="en-US" sz="2000" dirty="0" smtClean="0"/>
              <a:t>Experiencing Node’s Failure and Adding Additional Nodes</a:t>
            </a:r>
          </a:p>
          <a:p>
            <a:r>
              <a:rPr lang="en-US" sz="2000" dirty="0" smtClean="0"/>
              <a:t>Monitoring and Checking Cluster Status</a:t>
            </a:r>
          </a:p>
          <a:p>
            <a:r>
              <a:rPr lang="en-US" sz="2000" dirty="0" smtClean="0"/>
              <a:t>Understanding Weighted Quorum</a:t>
            </a:r>
          </a:p>
          <a:p>
            <a:r>
              <a:rPr lang="en-US" sz="2000" dirty="0" smtClean="0"/>
              <a:t>Load Balancing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(pros) No data Loss when nodes crash</a:t>
            </a:r>
          </a:p>
          <a:p>
            <a:r>
              <a:rPr lang="en-US" sz="2400" dirty="0" smtClean="0"/>
              <a:t>(pros) Data Replicas always consistent</a:t>
            </a:r>
          </a:p>
          <a:p>
            <a:r>
              <a:rPr lang="en-US" sz="2400" dirty="0" smtClean="0"/>
              <a:t>(cons) Any </a:t>
            </a:r>
            <a:r>
              <a:rPr lang="en-US" sz="2400" dirty="0"/>
              <a:t>increase in the number of nodes leads to an exponential growth in the transaction </a:t>
            </a:r>
            <a:r>
              <a:rPr lang="en-US" sz="2400" dirty="0" smtClean="0"/>
              <a:t>response times </a:t>
            </a:r>
            <a:r>
              <a:rPr lang="en-US" sz="2400" dirty="0"/>
              <a:t>and in the probability of conflicts and deadlock rates.</a:t>
            </a:r>
            <a:endParaRPr lang="en-US" sz="24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Semi-synchronous replication guarantees that a transaction is correctly </a:t>
            </a:r>
            <a:r>
              <a:rPr lang="en-US" sz="2400" dirty="0" smtClean="0"/>
              <a:t>copied to at least one of the other servers.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Semi-synchronous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775" y="3557885"/>
            <a:ext cx="199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Copy the update to the other servers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90262"/>
            <a:ext cx="3676582" cy="28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8490" y="3257550"/>
            <a:ext cx="1561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Ok, I copied that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321373"/>
            <a:ext cx="2423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Node 3, confirmed, Commit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2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(Pros) Semi-sync </a:t>
            </a:r>
            <a:r>
              <a:rPr lang="en-US" sz="2400" dirty="0"/>
              <a:t>allows for additional data </a:t>
            </a:r>
            <a:r>
              <a:rPr lang="en-US" sz="2400" dirty="0" smtClean="0"/>
              <a:t>integrity.</a:t>
            </a:r>
          </a:p>
          <a:p>
            <a:r>
              <a:rPr lang="en-US" sz="2400" dirty="0" smtClean="0"/>
              <a:t>(Cons) Slower than Asynchronous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Semi-synchronous </a:t>
            </a:r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Synchronous Replication because it makes data consistency, but its performance will degrade too much if you increase the number of nodes.</a:t>
            </a:r>
          </a:p>
          <a:p>
            <a:r>
              <a:rPr lang="en-US" dirty="0" smtClean="0"/>
              <a:t>How to solve this problem?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Synchronous Replication </a:t>
            </a:r>
          </a:p>
        </p:txBody>
      </p:sp>
    </p:spTree>
    <p:extLst>
      <p:ext uri="{BB962C8B-B14F-4D97-AF65-F5344CB8AC3E}">
        <p14:creationId xmlns:p14="http://schemas.microsoft.com/office/powerpoint/2010/main" val="37735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</a:p>
          <a:p>
            <a:pPr lvl="1"/>
            <a:r>
              <a:rPr lang="en-US" dirty="0" smtClean="0"/>
              <a:t>Group Communication</a:t>
            </a:r>
          </a:p>
          <a:p>
            <a:pPr lvl="1"/>
            <a:r>
              <a:rPr lang="en-US" dirty="0" smtClean="0"/>
              <a:t>Write Sets</a:t>
            </a:r>
            <a:endParaRPr lang="en-US" dirty="0"/>
          </a:p>
          <a:p>
            <a:pPr lvl="1"/>
            <a:r>
              <a:rPr lang="en-US" dirty="0" smtClean="0"/>
              <a:t>Database State Machine</a:t>
            </a:r>
          </a:p>
          <a:p>
            <a:pPr lvl="1"/>
            <a:r>
              <a:rPr lang="en-US" dirty="0" smtClean="0"/>
              <a:t>Transaction Reordering</a:t>
            </a:r>
          </a:p>
          <a:p>
            <a:r>
              <a:rPr lang="en-US" dirty="0" err="1" smtClean="0"/>
              <a:t>Galera</a:t>
            </a:r>
            <a:r>
              <a:rPr lang="en-US" dirty="0" smtClean="0"/>
              <a:t> Cluster uses Certification-based Replication that uses these approaches.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Statement vs Row Based Data Replication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Statement Based </a:t>
            </a:r>
            <a:r>
              <a:rPr lang="en-US" sz="2400" dirty="0" smtClean="0"/>
              <a:t>Replication</a:t>
            </a:r>
          </a:p>
          <a:p>
            <a:pPr lvl="1"/>
            <a:r>
              <a:rPr lang="en-US" sz="2000" dirty="0" smtClean="0"/>
              <a:t>SQL statements will be replicated</a:t>
            </a:r>
          </a:p>
          <a:p>
            <a:pPr lvl="1"/>
            <a:r>
              <a:rPr lang="en-US" sz="2000" dirty="0" smtClean="0"/>
              <a:t>not safe </a:t>
            </a:r>
          </a:p>
          <a:p>
            <a:r>
              <a:rPr lang="en-US" sz="2400" dirty="0"/>
              <a:t> Row Based </a:t>
            </a:r>
            <a:r>
              <a:rPr lang="en-US" sz="2400" dirty="0" smtClean="0"/>
              <a:t>Replication</a:t>
            </a:r>
          </a:p>
          <a:p>
            <a:pPr lvl="1"/>
            <a:r>
              <a:rPr lang="en-US" sz="2000" dirty="0"/>
              <a:t>Actual Data Changes will be </a:t>
            </a:r>
            <a:r>
              <a:rPr lang="en-US" sz="2000" dirty="0" smtClean="0"/>
              <a:t>replicated</a:t>
            </a:r>
          </a:p>
          <a:p>
            <a:pPr lvl="1"/>
            <a:r>
              <a:rPr lang="en-US" sz="2000" dirty="0" smtClean="0"/>
              <a:t>Safe </a:t>
            </a:r>
          </a:p>
          <a:p>
            <a:pPr lvl="1"/>
            <a:r>
              <a:rPr lang="en-US" sz="2000" dirty="0"/>
              <a:t>If a statement changes many rows, </a:t>
            </a:r>
            <a:r>
              <a:rPr lang="en-US" sz="2000" dirty="0" smtClean="0"/>
              <a:t>replication </a:t>
            </a:r>
            <a:r>
              <a:rPr lang="en-US" sz="2000" dirty="0"/>
              <a:t>writes more data to the binary </a:t>
            </a:r>
            <a:r>
              <a:rPr lang="en-US" sz="2000" dirty="0" smtClean="0"/>
              <a:t>log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Certification-Based Replication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Communication decides which node can be added to the cluster (or the group) or evicted from it.</a:t>
            </a:r>
          </a:p>
          <a:p>
            <a:r>
              <a:rPr lang="en-US" dirty="0" smtClean="0"/>
              <a:t>Performs failure </a:t>
            </a:r>
            <a:r>
              <a:rPr lang="en-US" dirty="0"/>
              <a:t>d</a:t>
            </a:r>
            <a:r>
              <a:rPr lang="en-US" dirty="0" smtClean="0"/>
              <a:t>etection.</a:t>
            </a:r>
          </a:p>
          <a:p>
            <a:r>
              <a:rPr lang="en-US" dirty="0" smtClean="0"/>
              <a:t>Orders servers’ messages.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Communication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5" b="28895"/>
          <a:stretch/>
        </p:blipFill>
        <p:spPr bwMode="auto">
          <a:xfrm>
            <a:off x="5029200" y="3486150"/>
            <a:ext cx="36765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3000" y="3286125"/>
            <a:ext cx="3790950" cy="1638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47675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client executes a write transaction, it is executed optimistically on the local server right until before being actually </a:t>
            </a:r>
            <a:r>
              <a:rPr lang="en-US" dirty="0" smtClean="0"/>
              <a:t>committed.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Lifecycle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Replication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is bundled into a write-set and sent to the Group Communication toolkit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Lifecycle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715000" y="4248150"/>
            <a:ext cx="0" cy="30480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ordered by the Group Communication Toolkit, and sent to all nodes in the same order.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Lifecycle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715000" y="421005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008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2962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server keeps for each row update an associated </a:t>
            </a:r>
            <a:r>
              <a:rPr lang="en-US" dirty="0" smtClean="0"/>
              <a:t>version, and each transaction has a version number to guarantee consistency.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Lifecycle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715000" y="421005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008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2962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transaction has no conflicts it will be executed</a:t>
            </a:r>
          </a:p>
          <a:p>
            <a:r>
              <a:rPr lang="en-US" dirty="0" smtClean="0"/>
              <a:t>Certification is used to detect conflicts between version numbers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Lifecycle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715000" y="421005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008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296275" y="4229100"/>
            <a:ext cx="0" cy="3048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3 nodes database group</a:t>
            </a:r>
          </a:p>
          <a:p>
            <a:r>
              <a:rPr lang="en-US" dirty="0" smtClean="0"/>
              <a:t>Each Database has a Database Version Number</a:t>
            </a:r>
          </a:p>
          <a:p>
            <a:r>
              <a:rPr lang="en-US" dirty="0" smtClean="0"/>
              <a:t>Database version number is increased after any transaction is committed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1" r="8828" b="7868"/>
          <a:stretch/>
        </p:blipFill>
        <p:spPr bwMode="auto">
          <a:xfrm>
            <a:off x="5229224" y="3419474"/>
            <a:ext cx="3533775" cy="159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will execute a write transaction on DB1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transaction executes until the before commit </a:t>
            </a:r>
            <a:r>
              <a:rPr lang="en-US" dirty="0" smtClean="0"/>
              <a:t>stage, then </a:t>
            </a:r>
            <a:r>
              <a:rPr lang="en-US" dirty="0"/>
              <a:t>it </a:t>
            </a:r>
            <a:r>
              <a:rPr lang="en-US" dirty="0" smtClean="0"/>
              <a:t>broadcasts </a:t>
            </a:r>
            <a:r>
              <a:rPr lang="en-US" dirty="0"/>
              <a:t>write set and data to the group.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0000" r="8828" b="7869"/>
          <a:stretch/>
        </p:blipFill>
        <p:spPr bwMode="auto">
          <a:xfrm>
            <a:off x="5229224" y="2038350"/>
            <a:ext cx="3533775" cy="29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171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19800" y="4171950"/>
            <a:ext cx="228600" cy="3693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transaction write set is composed by the primary keys of each updated table row and the database version at which transaction was executed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</a:t>
            </a:r>
            <a:r>
              <a:rPr lang="en-US" dirty="0"/>
              <a:t> (1)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3646" r="8828" b="7869"/>
          <a:stretch/>
        </p:blipFill>
        <p:spPr bwMode="auto">
          <a:xfrm>
            <a:off x="5219699" y="2371754"/>
            <a:ext cx="3533775" cy="27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74680" y="4248182"/>
            <a:ext cx="1" cy="500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67400" y="4171950"/>
            <a:ext cx="1" cy="500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05799" y="4171950"/>
            <a:ext cx="1" cy="500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database version number is compared now.</a:t>
            </a:r>
          </a:p>
          <a:p>
            <a:r>
              <a:rPr lang="en-US" sz="2000" dirty="0" smtClean="0"/>
              <a:t>Current version equals database version, so no conflicts and transaction </a:t>
            </a:r>
            <a:r>
              <a:rPr lang="en-US" sz="2000" dirty="0"/>
              <a:t>will be allowed to commit, and row version </a:t>
            </a:r>
            <a:r>
              <a:rPr lang="en-US" sz="2000" dirty="0" smtClean="0"/>
              <a:t>on certification </a:t>
            </a:r>
            <a:r>
              <a:rPr lang="en-US" sz="2000" dirty="0"/>
              <a:t>module </a:t>
            </a:r>
            <a:r>
              <a:rPr lang="en-US" sz="2000" dirty="0" smtClean="0"/>
              <a:t>will be updated </a:t>
            </a:r>
            <a:r>
              <a:rPr lang="en-US" sz="2000" dirty="0"/>
              <a:t>to 2 (cv: 2).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</a:t>
            </a:r>
            <a:r>
              <a:rPr lang="en-US" dirty="0"/>
              <a:t> (1)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3646" r="8828" b="7869"/>
          <a:stretch/>
        </p:blipFill>
        <p:spPr bwMode="auto">
          <a:xfrm>
            <a:off x="5229224" y="2371755"/>
            <a:ext cx="3533775" cy="27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048000" y="3562350"/>
            <a:ext cx="1638300" cy="790637"/>
          </a:xfrm>
          <a:prstGeom prst="borderCallout1">
            <a:avLst>
              <a:gd name="adj1" fmla="val 46526"/>
              <a:gd name="adj2" fmla="val 99479"/>
              <a:gd name="adj3" fmla="val 140277"/>
              <a:gd name="adj4" fmla="val 14135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TX1</a:t>
            </a:r>
          </a:p>
          <a:p>
            <a:pPr algn="ctr"/>
            <a:r>
              <a:rPr lang="en-US" sz="1400" dirty="0" smtClean="0"/>
              <a:t>Current Version =1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8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Database Replication refers to copying data from one node to another</a:t>
            </a:r>
          </a:p>
          <a:p>
            <a:r>
              <a:rPr lang="en-US" sz="2400" dirty="0" smtClean="0"/>
              <a:t>This will replicate the same database to many nodes.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Replication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32031" r="35969" b="43663"/>
          <a:stretch/>
        </p:blipFill>
        <p:spPr bwMode="auto">
          <a:xfrm>
            <a:off x="1828800" y="2527300"/>
            <a:ext cx="5943600" cy="1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9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updating the row version </a:t>
            </a:r>
            <a:r>
              <a:rPr lang="en-US" sz="2000" dirty="0"/>
              <a:t>On the local server </a:t>
            </a:r>
            <a:r>
              <a:rPr lang="en-US" sz="2000" dirty="0" smtClean="0"/>
              <a:t>DB1 it proceeds </a:t>
            </a:r>
            <a:r>
              <a:rPr lang="en-US" sz="2000" dirty="0"/>
              <a:t>to commit and return success to client. </a:t>
            </a:r>
            <a:endParaRPr lang="en-US" sz="2000" dirty="0" smtClean="0"/>
          </a:p>
          <a:p>
            <a:r>
              <a:rPr lang="en-US" sz="2000" dirty="0" smtClean="0"/>
              <a:t>On </a:t>
            </a:r>
            <a:r>
              <a:rPr lang="en-US" sz="2000" dirty="0"/>
              <a:t>the remote servers (s2 and s3) the transaction will be queued to be applied by applier module.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</a:t>
            </a:r>
            <a:r>
              <a:rPr lang="en-US" dirty="0"/>
              <a:t> (1)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3646" r="8828" b="7869"/>
          <a:stretch/>
        </p:blipFill>
        <p:spPr bwMode="auto">
          <a:xfrm>
            <a:off x="5229224" y="2371755"/>
            <a:ext cx="3533775" cy="27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048000" y="3562350"/>
            <a:ext cx="1638300" cy="790637"/>
          </a:xfrm>
          <a:prstGeom prst="borderCallout1">
            <a:avLst>
              <a:gd name="adj1" fmla="val 46526"/>
              <a:gd name="adj2" fmla="val 99479"/>
              <a:gd name="adj3" fmla="val 140277"/>
              <a:gd name="adj4" fmla="val 14135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TX1</a:t>
            </a:r>
          </a:p>
          <a:p>
            <a:pPr algn="ctr"/>
            <a:r>
              <a:rPr lang="en-US" sz="1400" dirty="0" smtClean="0"/>
              <a:t>Current Version =1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81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version number in the write set less than the database version number, then rollback</a:t>
            </a:r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 (CV =3, DBV=5)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</a:t>
            </a:r>
            <a:r>
              <a:rPr lang="en-US" dirty="0"/>
              <a:t> (1)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53646" r="8828" b="7869"/>
          <a:stretch/>
        </p:blipFill>
        <p:spPr bwMode="auto">
          <a:xfrm>
            <a:off x="5229224" y="2371755"/>
            <a:ext cx="3533775" cy="27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048000" y="3562350"/>
            <a:ext cx="1638300" cy="790637"/>
          </a:xfrm>
          <a:prstGeom prst="borderCallout1">
            <a:avLst>
              <a:gd name="adj1" fmla="val 46526"/>
              <a:gd name="adj2" fmla="val 99479"/>
              <a:gd name="adj3" fmla="val 140277"/>
              <a:gd name="adj4" fmla="val 14135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TX1</a:t>
            </a:r>
          </a:p>
          <a:p>
            <a:pPr algn="ctr"/>
            <a:r>
              <a:rPr lang="en-US" sz="1400" dirty="0" smtClean="0"/>
              <a:t>Current Version =1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25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example we have two clients updating the same record at the same time</a:t>
            </a:r>
          </a:p>
          <a:p>
            <a:r>
              <a:rPr lang="en-US" sz="2400" dirty="0" smtClean="0"/>
              <a:t>Each server (DB1 and DB2) will complete the request until before the commit to the client.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the write set is bundled and sent to the group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  <p:sp>
        <p:nvSpPr>
          <p:cNvPr id="18" name="Line Callout 1 17"/>
          <p:cNvSpPr/>
          <p:nvPr/>
        </p:nvSpPr>
        <p:spPr>
          <a:xfrm>
            <a:off x="1600200" y="2114550"/>
            <a:ext cx="2057400" cy="980507"/>
          </a:xfrm>
          <a:prstGeom prst="borderCallout1">
            <a:avLst>
              <a:gd name="adj1" fmla="val 51399"/>
              <a:gd name="adj2" fmla="val 101042"/>
              <a:gd name="adj3" fmla="val 249714"/>
              <a:gd name="adj4" fmla="val 1823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DB1: </a:t>
            </a:r>
          </a:p>
          <a:p>
            <a:pPr algn="ctr"/>
            <a:r>
              <a:rPr lang="en-US" sz="1200" dirty="0" smtClean="0"/>
              <a:t>Transaction T1</a:t>
            </a:r>
          </a:p>
          <a:p>
            <a:pPr algn="ctr"/>
            <a:r>
              <a:rPr lang="en-US" sz="1200" dirty="0" smtClean="0"/>
              <a:t>Update x=500</a:t>
            </a:r>
          </a:p>
          <a:p>
            <a:pPr algn="ctr"/>
            <a:r>
              <a:rPr lang="en-US" sz="1200" dirty="0" smtClean="0"/>
              <a:t>Current Version = 1</a:t>
            </a:r>
            <a:endParaRPr lang="en-US" sz="1200" dirty="0"/>
          </a:p>
        </p:txBody>
      </p:sp>
      <p:sp>
        <p:nvSpPr>
          <p:cNvPr id="19" name="Line Callout 1 18"/>
          <p:cNvSpPr/>
          <p:nvPr/>
        </p:nvSpPr>
        <p:spPr>
          <a:xfrm>
            <a:off x="1371600" y="3603792"/>
            <a:ext cx="2057400" cy="980507"/>
          </a:xfrm>
          <a:prstGeom prst="borderCallout1">
            <a:avLst>
              <a:gd name="adj1" fmla="val 51399"/>
              <a:gd name="adj2" fmla="val 101042"/>
              <a:gd name="adj3" fmla="val 108855"/>
              <a:gd name="adj4" fmla="val 1911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DB2:</a:t>
            </a:r>
          </a:p>
          <a:p>
            <a:pPr algn="ctr"/>
            <a:r>
              <a:rPr lang="en-US" sz="1200" dirty="0" smtClean="0"/>
              <a:t>Transaction T2 </a:t>
            </a:r>
          </a:p>
          <a:p>
            <a:pPr algn="ctr"/>
            <a:r>
              <a:rPr lang="en-US" sz="1200" dirty="0" smtClean="0"/>
              <a:t>Update x=0</a:t>
            </a:r>
          </a:p>
          <a:p>
            <a:pPr algn="ctr"/>
            <a:r>
              <a:rPr lang="en-US" sz="1200" dirty="0" smtClean="0"/>
              <a:t>Current Version =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79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group communication will choose the right order for the two transactions ( assume T1 will be first)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1600200" y="2114550"/>
            <a:ext cx="2057400" cy="980507"/>
          </a:xfrm>
          <a:prstGeom prst="borderCallout1">
            <a:avLst>
              <a:gd name="adj1" fmla="val 51399"/>
              <a:gd name="adj2" fmla="val 101042"/>
              <a:gd name="adj3" fmla="val 249714"/>
              <a:gd name="adj4" fmla="val 1823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DB1: </a:t>
            </a:r>
          </a:p>
          <a:p>
            <a:pPr algn="ctr"/>
            <a:r>
              <a:rPr lang="en-US" sz="1200" dirty="0" smtClean="0"/>
              <a:t>Transaction T1</a:t>
            </a:r>
          </a:p>
          <a:p>
            <a:pPr algn="ctr"/>
            <a:r>
              <a:rPr lang="en-US" sz="1200" dirty="0" smtClean="0"/>
              <a:t>Update x=500</a:t>
            </a:r>
          </a:p>
          <a:p>
            <a:pPr algn="ctr"/>
            <a:r>
              <a:rPr lang="en-US" sz="1200" dirty="0" smtClean="0"/>
              <a:t>Current Version = 1</a:t>
            </a:r>
            <a:endParaRPr lang="en-US" sz="1200" dirty="0"/>
          </a:p>
        </p:txBody>
      </p:sp>
      <p:sp>
        <p:nvSpPr>
          <p:cNvPr id="17" name="Line Callout 1 16"/>
          <p:cNvSpPr/>
          <p:nvPr/>
        </p:nvSpPr>
        <p:spPr>
          <a:xfrm>
            <a:off x="1371600" y="3603792"/>
            <a:ext cx="2057400" cy="980507"/>
          </a:xfrm>
          <a:prstGeom prst="borderCallout1">
            <a:avLst>
              <a:gd name="adj1" fmla="val 51399"/>
              <a:gd name="adj2" fmla="val 101042"/>
              <a:gd name="adj3" fmla="val 108855"/>
              <a:gd name="adj4" fmla="val 1911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DB2:</a:t>
            </a:r>
          </a:p>
          <a:p>
            <a:pPr algn="ctr"/>
            <a:r>
              <a:rPr lang="en-US" sz="1200" dirty="0" smtClean="0"/>
              <a:t>Transaction T2 </a:t>
            </a:r>
          </a:p>
          <a:p>
            <a:pPr algn="ctr"/>
            <a:r>
              <a:rPr lang="en-US" sz="1200" dirty="0" smtClean="0"/>
              <a:t>Update x=0</a:t>
            </a:r>
          </a:p>
          <a:p>
            <a:pPr algn="ctr"/>
            <a:r>
              <a:rPr lang="en-US" sz="1200" dirty="0" smtClean="0"/>
              <a:t>Current Version = 1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1200" y="424818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04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058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T1 will be checked for certification.</a:t>
            </a:r>
          </a:p>
          <a:p>
            <a:r>
              <a:rPr lang="en-US" sz="2400" dirty="0" smtClean="0"/>
              <a:t>Since the CV &gt;= DBV , then there is no conflicts and it will be certified.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DBV=1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1200" y="424818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04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058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version number will be increased to 2 now, and the applier module will guarantee that this transaction will be applied on the two other servers</a:t>
            </a:r>
          </a:p>
          <a:p>
            <a:r>
              <a:rPr lang="en-US" sz="2400" dirty="0" smtClean="0"/>
              <a:t>And commit will be sent to client.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59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the Group communication will send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transaction T2.</a:t>
            </a:r>
          </a:p>
          <a:p>
            <a:r>
              <a:rPr lang="en-US" sz="2400" dirty="0" smtClean="0"/>
              <a:t>The Current Version = 1, while the DBV = 2, certification will fail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  <p:sp>
        <p:nvSpPr>
          <p:cNvPr id="17" name="Line Callout 1 16"/>
          <p:cNvSpPr/>
          <p:nvPr/>
        </p:nvSpPr>
        <p:spPr>
          <a:xfrm>
            <a:off x="1371600" y="3603792"/>
            <a:ext cx="2057400" cy="980507"/>
          </a:xfrm>
          <a:prstGeom prst="borderCallout1">
            <a:avLst>
              <a:gd name="adj1" fmla="val 51399"/>
              <a:gd name="adj2" fmla="val 101042"/>
              <a:gd name="adj3" fmla="val 108855"/>
              <a:gd name="adj4" fmla="val 1911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DB2:</a:t>
            </a:r>
          </a:p>
          <a:p>
            <a:pPr algn="ctr"/>
            <a:r>
              <a:rPr lang="en-US" sz="1200" dirty="0" smtClean="0"/>
              <a:t>Transaction T2 </a:t>
            </a:r>
          </a:p>
          <a:p>
            <a:pPr algn="ctr"/>
            <a:r>
              <a:rPr lang="en-US" sz="1200" dirty="0" smtClean="0"/>
              <a:t>Update x=0</a:t>
            </a:r>
          </a:p>
          <a:p>
            <a:pPr algn="ctr"/>
            <a:r>
              <a:rPr lang="en-US" sz="1200" dirty="0" smtClean="0"/>
              <a:t>Current Version = 1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91200" y="424818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04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05800" y="4248150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 2 will rollback the transaction and return an error to the client.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Example(2)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7869"/>
          <a:stretch/>
        </p:blipFill>
        <p:spPr bwMode="auto">
          <a:xfrm>
            <a:off x="5229224" y="3495675"/>
            <a:ext cx="3533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4248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DBV=2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276850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1</a:t>
            </a:r>
            <a:endParaRPr lang="en-US" sz="900" b="1" dirty="0"/>
          </a:p>
        </p:txBody>
      </p:sp>
      <p:sp>
        <p:nvSpPr>
          <p:cNvPr id="10" name="Cloud 9"/>
          <p:cNvSpPr/>
          <p:nvPr/>
        </p:nvSpPr>
        <p:spPr>
          <a:xfrm>
            <a:off x="6524624" y="2571750"/>
            <a:ext cx="866776" cy="533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Client 2</a:t>
            </a:r>
            <a:endParaRPr lang="en-US" sz="900" b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>
            <a:off x="5710238" y="3104582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0400" y="3095057"/>
            <a:ext cx="0" cy="3910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1616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X=500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4211" y="3095057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X=0</a:t>
            </a:r>
            <a:endParaRPr lang="en-US" sz="1200" dirty="0"/>
          </a:p>
        </p:txBody>
      </p:sp>
      <p:sp>
        <p:nvSpPr>
          <p:cNvPr id="11" name="Cross 10"/>
          <p:cNvSpPr/>
          <p:nvPr/>
        </p:nvSpPr>
        <p:spPr>
          <a:xfrm rot="2875995">
            <a:off x="6538911" y="2335696"/>
            <a:ext cx="914400" cy="914400"/>
          </a:xfrm>
          <a:prstGeom prst="plus">
            <a:avLst>
              <a:gd name="adj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Isolation Levels in </a:t>
            </a:r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for load balancing.</a:t>
            </a:r>
          </a:p>
          <a:p>
            <a:r>
              <a:rPr lang="en-US" dirty="0" smtClean="0"/>
              <a:t>Useful for backup and reporting.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32031" r="35969" b="43663"/>
          <a:stretch/>
        </p:blipFill>
        <p:spPr bwMode="auto">
          <a:xfrm>
            <a:off x="4114800" y="3257550"/>
            <a:ext cx="4823505" cy="15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772400" y="165735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>
            <a:off x="8191500" y="24193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H="1">
            <a:off x="6629400" y="2307758"/>
            <a:ext cx="1265752" cy="110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transactional DBMS uses the concept of isolation </a:t>
            </a:r>
            <a:r>
              <a:rPr lang="en-US" dirty="0" smtClean="0"/>
              <a:t>to isolate concurrent transactions.</a:t>
            </a:r>
          </a:p>
          <a:p>
            <a:r>
              <a:rPr lang="en-US" dirty="0" smtClean="0"/>
              <a:t>Concurrent transactions isolated for: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Consistency</a:t>
            </a:r>
          </a:p>
          <a:p>
            <a:r>
              <a:rPr lang="en-US" dirty="0" smtClean="0"/>
              <a:t>The “isolation </a:t>
            </a:r>
            <a:r>
              <a:rPr lang="en-US" dirty="0"/>
              <a:t>level” determines the degree of isolation needed when multiple transactions try to make changes and issue queries to the database.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Isolation?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following example we have two concurrent transactions, assume that T1 will be applied before T2, what is the final value of X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Transaction 2 didn’t read the updated value of X (update by T1)</a:t>
            </a:r>
          </a:p>
          <a:p>
            <a:r>
              <a:rPr lang="en-US" sz="2000" dirty="0" smtClean="0"/>
              <a:t>So if we don’t have isolation the final value will be X=0 (Wrong Value)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Isolation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90964"/>
              </p:ext>
            </p:extLst>
          </p:nvPr>
        </p:nvGraphicFramePr>
        <p:xfrm>
          <a:off x="1524000" y="2038350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+ 500)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Transactions should be isolated from one </a:t>
            </a:r>
            <a:r>
              <a:rPr lang="en-US" sz="2000" dirty="0" smtClean="0"/>
              <a:t>another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dirty="0"/>
              <a:t>transaction </a:t>
            </a:r>
            <a:r>
              <a:rPr lang="en-US" sz="2000" dirty="0" smtClean="0"/>
              <a:t>must not </a:t>
            </a:r>
            <a:r>
              <a:rPr lang="en-US" sz="2000" dirty="0"/>
              <a:t>interfere with the work set of another transaction </a:t>
            </a:r>
            <a:r>
              <a:rPr lang="en-US" sz="2000" dirty="0" smtClean="0"/>
              <a:t>to </a:t>
            </a:r>
            <a:r>
              <a:rPr lang="en-US" sz="2000" dirty="0"/>
              <a:t>avoid </a:t>
            </a:r>
            <a:r>
              <a:rPr lang="en-US" sz="2000" dirty="0" smtClean="0"/>
              <a:t>conflicts</a:t>
            </a:r>
          </a:p>
          <a:p>
            <a:r>
              <a:rPr lang="en-US" sz="2000" dirty="0"/>
              <a:t>This is achieved through table and row locking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Isolation?</a:t>
            </a:r>
          </a:p>
        </p:txBody>
      </p:sp>
    </p:spTree>
    <p:extLst>
      <p:ext uri="{BB962C8B-B14F-4D97-AF65-F5344CB8AC3E}">
        <p14:creationId xmlns:p14="http://schemas.microsoft.com/office/powerpoint/2010/main" val="22791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more </a:t>
            </a:r>
            <a:r>
              <a:rPr lang="en-US" sz="2400" dirty="0" smtClean="0"/>
              <a:t>restricted </a:t>
            </a:r>
            <a:r>
              <a:rPr lang="en-US" sz="2400" dirty="0"/>
              <a:t>is the isolation </a:t>
            </a:r>
            <a:r>
              <a:rPr lang="en-US" sz="2400" dirty="0" smtClean="0"/>
              <a:t>level</a:t>
            </a:r>
            <a:r>
              <a:rPr lang="en-US" sz="2400" dirty="0"/>
              <a:t> </a:t>
            </a:r>
            <a:r>
              <a:rPr lang="en-US" sz="2400" dirty="0" smtClean="0"/>
              <a:t>with longer locking causes </a:t>
            </a:r>
            <a:r>
              <a:rPr lang="en-US" sz="2400" dirty="0"/>
              <a:t>delays and performance issues for the sake of transaction integrity.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Galera</a:t>
            </a:r>
            <a:r>
              <a:rPr lang="en-US" sz="2000" dirty="0" smtClean="0"/>
              <a:t> Cluster </a:t>
            </a:r>
            <a:r>
              <a:rPr lang="en-US" sz="2000" dirty="0"/>
              <a:t>supports 4 </a:t>
            </a:r>
            <a:r>
              <a:rPr lang="en-US" sz="2000" dirty="0" smtClean="0"/>
              <a:t>isolation levels:</a:t>
            </a:r>
          </a:p>
          <a:p>
            <a:pPr lvl="2"/>
            <a:r>
              <a:rPr lang="en-US" sz="1600" dirty="0" smtClean="0"/>
              <a:t>(1) READ-UNCOMMITED</a:t>
            </a:r>
            <a:r>
              <a:rPr lang="en-US" sz="1600" dirty="0"/>
              <a:t>: In this level, transactions can see data changes made by other transactions even before they are committed. </a:t>
            </a:r>
            <a:endParaRPr lang="en-US" sz="1600" dirty="0" smtClean="0"/>
          </a:p>
          <a:p>
            <a:pPr lvl="3"/>
            <a:r>
              <a:rPr lang="en-US" sz="1400" dirty="0" smtClean="0"/>
              <a:t>Also </a:t>
            </a:r>
            <a:r>
              <a:rPr lang="en-US" sz="1400" dirty="0"/>
              <a:t>known as dirty </a:t>
            </a:r>
            <a:r>
              <a:rPr lang="en-US" sz="1400" dirty="0" smtClean="0"/>
              <a:t>read</a:t>
            </a:r>
          </a:p>
          <a:p>
            <a:pPr lvl="3"/>
            <a:r>
              <a:rPr lang="en-US" sz="1400" dirty="0" smtClean="0"/>
              <a:t>This </a:t>
            </a:r>
            <a:r>
              <a:rPr lang="en-US" sz="1400" dirty="0"/>
              <a:t>level does not provide real isolation at all</a:t>
            </a:r>
            <a:r>
              <a:rPr lang="en-US" sz="1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Isolation 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6228"/>
              </p:ext>
            </p:extLst>
          </p:nvPr>
        </p:nvGraphicFramePr>
        <p:xfrm>
          <a:off x="1524000" y="3054350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+ 500)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7620000" y="2276475"/>
            <a:ext cx="1066800" cy="685800"/>
          </a:xfrm>
          <a:prstGeom prst="borderCallout1">
            <a:avLst>
              <a:gd name="adj1" fmla="val 18750"/>
              <a:gd name="adj2" fmla="val -8333"/>
              <a:gd name="adj3" fmla="val 176389"/>
              <a:gd name="adj4" fmla="val -64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X=1000</a:t>
            </a:r>
          </a:p>
          <a:p>
            <a:pPr algn="ctr"/>
            <a:r>
              <a:rPr lang="en-US" sz="1100" dirty="0" smtClean="0"/>
              <a:t>(before committing)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0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Galera</a:t>
            </a:r>
            <a:r>
              <a:rPr lang="en-US" sz="2400" dirty="0" smtClean="0"/>
              <a:t> cluster </a:t>
            </a:r>
            <a:r>
              <a:rPr lang="en-US" sz="2400" dirty="0"/>
              <a:t>supports 4 </a:t>
            </a:r>
            <a:r>
              <a:rPr lang="en-US" sz="2400" dirty="0" smtClean="0"/>
              <a:t>isolation levels:</a:t>
            </a:r>
          </a:p>
          <a:p>
            <a:pPr lvl="2"/>
            <a:r>
              <a:rPr lang="en-US" sz="1800" dirty="0" smtClean="0"/>
              <a:t>(2) </a:t>
            </a:r>
            <a:r>
              <a:rPr lang="en-US" sz="1600" dirty="0"/>
              <a:t>READ-COMMITED: </a:t>
            </a:r>
            <a:r>
              <a:rPr lang="en-US" sz="1600" dirty="0" smtClean="0"/>
              <a:t>transactions </a:t>
            </a:r>
            <a:r>
              <a:rPr lang="en-US" sz="1600" dirty="0"/>
              <a:t>can see </a:t>
            </a:r>
            <a:r>
              <a:rPr lang="en-US" sz="1600" dirty="0" smtClean="0"/>
              <a:t>committed </a:t>
            </a:r>
            <a:r>
              <a:rPr lang="en-US" sz="1600" dirty="0"/>
              <a:t>changes made by other transactions. </a:t>
            </a:r>
            <a:endParaRPr lang="en-US" sz="1600" dirty="0" smtClean="0"/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queries read the committed data prior to the query. </a:t>
            </a:r>
            <a:endParaRPr lang="en-US" sz="1400" dirty="0" smtClean="0"/>
          </a:p>
          <a:p>
            <a:pPr lvl="3"/>
            <a:r>
              <a:rPr lang="en-US" sz="1400" dirty="0" smtClean="0"/>
              <a:t>So </a:t>
            </a:r>
            <a:r>
              <a:rPr lang="en-US" sz="1400" dirty="0"/>
              <a:t>when a single transaction runs multiple SELECT queries, each one sees their own snapshot of committed data that are different due to the changes in data caused by other transactions.</a:t>
            </a:r>
            <a:br>
              <a:rPr lang="en-US" sz="1400" dirty="0"/>
            </a:b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Isolation 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6003"/>
              </p:ext>
            </p:extLst>
          </p:nvPr>
        </p:nvGraphicFramePr>
        <p:xfrm>
          <a:off x="1524000" y="3562350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+ 500)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Update X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7848600" y="3105150"/>
            <a:ext cx="1066800" cy="685800"/>
          </a:xfrm>
          <a:prstGeom prst="borderCallout1">
            <a:avLst>
              <a:gd name="adj1" fmla="val 18750"/>
              <a:gd name="adj2" fmla="val -8333"/>
              <a:gd name="adj3" fmla="val 143056"/>
              <a:gd name="adj4" fmla="val -9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Each select reads different 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61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Galera</a:t>
            </a:r>
            <a:r>
              <a:rPr lang="en-US" sz="2400" dirty="0" smtClean="0"/>
              <a:t> cluster </a:t>
            </a:r>
            <a:r>
              <a:rPr lang="en-US" sz="2400" dirty="0"/>
              <a:t>supports 4 </a:t>
            </a:r>
            <a:r>
              <a:rPr lang="en-US" sz="2400" dirty="0" smtClean="0"/>
              <a:t>isolation levels:</a:t>
            </a:r>
          </a:p>
          <a:p>
            <a:pPr lvl="2"/>
            <a:r>
              <a:rPr lang="en-US" sz="1800" dirty="0" smtClean="0"/>
              <a:t>(3) </a:t>
            </a:r>
            <a:r>
              <a:rPr lang="en-US" sz="1400" dirty="0"/>
              <a:t>REPEATABLE–READ: </a:t>
            </a:r>
            <a:r>
              <a:rPr lang="en-US" sz="1400" dirty="0" smtClean="0"/>
              <a:t>The </a:t>
            </a:r>
            <a:r>
              <a:rPr lang="en-US" sz="1400" dirty="0"/>
              <a:t>default isolation level for MySQL </a:t>
            </a:r>
            <a:r>
              <a:rPr lang="en-US" sz="1400" dirty="0" err="1"/>
              <a:t>InnoDB</a:t>
            </a:r>
            <a:r>
              <a:rPr lang="en-US" sz="1400" dirty="0"/>
              <a:t>. </a:t>
            </a:r>
            <a:endParaRPr lang="en-US" sz="1400" dirty="0" smtClean="0"/>
          </a:p>
          <a:p>
            <a:pPr lvl="4"/>
            <a:r>
              <a:rPr lang="en-US" sz="1200" dirty="0" smtClean="0"/>
              <a:t>Here </a:t>
            </a:r>
            <a:r>
              <a:rPr lang="en-US" sz="1200" dirty="0"/>
              <a:t>snapshots of data are taken before the first SELECT query and all subsequent queries see the same snapshot </a:t>
            </a:r>
            <a:r>
              <a:rPr lang="en-US" sz="1200" dirty="0" smtClean="0"/>
              <a:t> </a:t>
            </a:r>
          </a:p>
          <a:p>
            <a:pPr lvl="4"/>
            <a:r>
              <a:rPr lang="en-US" sz="1200" dirty="0" smtClean="0"/>
              <a:t>Queries </a:t>
            </a:r>
            <a:r>
              <a:rPr lang="en-US" sz="1200" dirty="0"/>
              <a:t>will not see changes committed by other transactions making reads repeatable</a:t>
            </a:r>
            <a:r>
              <a:rPr lang="en-US" sz="1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Isolation Levels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75719"/>
              </p:ext>
            </p:extLst>
          </p:nvPr>
        </p:nvGraphicFramePr>
        <p:xfrm>
          <a:off x="1524000" y="3333750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+ 500)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Callout 1 6"/>
          <p:cNvSpPr/>
          <p:nvPr/>
        </p:nvSpPr>
        <p:spPr>
          <a:xfrm>
            <a:off x="7848600" y="2876550"/>
            <a:ext cx="1066800" cy="685800"/>
          </a:xfrm>
          <a:prstGeom prst="borderCallout1">
            <a:avLst>
              <a:gd name="adj1" fmla="val 18750"/>
              <a:gd name="adj2" fmla="val -8333"/>
              <a:gd name="adj3" fmla="val 143056"/>
              <a:gd name="adj4" fmla="val -9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All the queries see the same value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25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Galera</a:t>
            </a:r>
            <a:r>
              <a:rPr lang="en-US" sz="2400" dirty="0" smtClean="0"/>
              <a:t> cluster </a:t>
            </a:r>
            <a:r>
              <a:rPr lang="en-US" sz="2400" dirty="0"/>
              <a:t>supports 4 </a:t>
            </a:r>
            <a:r>
              <a:rPr lang="en-US" sz="2400" dirty="0" smtClean="0"/>
              <a:t>isolation levels:</a:t>
            </a:r>
          </a:p>
          <a:p>
            <a:pPr lvl="2"/>
            <a:r>
              <a:rPr lang="en-US" sz="1800" dirty="0" smtClean="0"/>
              <a:t>(4) </a:t>
            </a:r>
            <a:r>
              <a:rPr lang="en-US" sz="1400" dirty="0"/>
              <a:t>SERIALIZABLE: In this level, all rows accessed by the transaction are locked </a:t>
            </a:r>
            <a:endParaRPr lang="en-US" sz="1400" dirty="0" smtClean="0"/>
          </a:p>
          <a:p>
            <a:pPr lvl="3"/>
            <a:r>
              <a:rPr lang="en-US" sz="1200" dirty="0" smtClean="0"/>
              <a:t>Since </a:t>
            </a:r>
            <a:r>
              <a:rPr lang="en-US" sz="1200" dirty="0"/>
              <a:t>the data snapshot available to SELECT queries are the same ones, this is similar to REPEATABLE-READ but read-only.</a:t>
            </a:r>
          </a:p>
          <a:p>
            <a:pPr lvl="2"/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Isolation Levels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35500"/>
              </p:ext>
            </p:extLst>
          </p:nvPr>
        </p:nvGraphicFramePr>
        <p:xfrm>
          <a:off x="1524000" y="3333750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+ 500)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  <a:p>
                      <a:pPr algn="ctr"/>
                      <a:r>
                        <a:rPr lang="en-US" sz="1400" dirty="0" smtClean="0"/>
                        <a:t>Select X,</a:t>
                      </a:r>
                    </a:p>
                    <a:p>
                      <a:pPr algn="ctr"/>
                      <a:r>
                        <a:rPr lang="en-US" sz="1400" dirty="0" smtClean="0"/>
                        <a:t>Update X = (X - 500)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Callout 1 6"/>
          <p:cNvSpPr/>
          <p:nvPr/>
        </p:nvSpPr>
        <p:spPr>
          <a:xfrm>
            <a:off x="7848600" y="2876550"/>
            <a:ext cx="1066800" cy="685800"/>
          </a:xfrm>
          <a:prstGeom prst="borderCallout1">
            <a:avLst>
              <a:gd name="adj1" fmla="val 18750"/>
              <a:gd name="adj2" fmla="val -8333"/>
              <a:gd name="adj3" fmla="val 143056"/>
              <a:gd name="adj4" fmla="val -9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All the queries see the same value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8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master-slave mode of </a:t>
            </a:r>
            <a:r>
              <a:rPr lang="en-US" sz="2400" dirty="0" err="1"/>
              <a:t>Galera</a:t>
            </a:r>
            <a:r>
              <a:rPr lang="en-US" sz="2400" dirty="0"/>
              <a:t> Cluster, all four levels of isolation can be used,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multi-master mode </a:t>
            </a:r>
            <a:r>
              <a:rPr lang="en-US" sz="2400" dirty="0" smtClean="0"/>
              <a:t>the </a:t>
            </a:r>
            <a:r>
              <a:rPr lang="en-US" sz="2400" dirty="0"/>
              <a:t>REPEATABLE-READ </a:t>
            </a:r>
            <a:r>
              <a:rPr lang="en-US" sz="2400" dirty="0" smtClean="0"/>
              <a:t>level is only supported.</a:t>
            </a: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Isolation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we have configured MySQL with the default REPEATABLE-READ level, transactions at same nodes will be isolated at that level. </a:t>
            </a:r>
            <a:endParaRPr lang="en-US" sz="2400" dirty="0" smtClean="0"/>
          </a:p>
          <a:p>
            <a:r>
              <a:rPr lang="en-US" sz="2400" dirty="0" smtClean="0"/>
              <a:t>This will show the “lost update” problem</a:t>
            </a: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“lost update”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replication looks simple, but under the hood it is very complex.</a:t>
            </a:r>
          </a:p>
          <a:p>
            <a:r>
              <a:rPr lang="en-US" dirty="0" smtClean="0"/>
              <a:t>The daunting part is to keep data among the nodes consistent.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 we have two concurrent Transactions on the same node , T1 and T2,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“lost update”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37282"/>
              </p:ext>
            </p:extLst>
          </p:nvPr>
        </p:nvGraphicFramePr>
        <p:xfrm>
          <a:off x="1600200" y="204343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743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the same data snapshot using “select”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Lock data and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Try to update</a:t>
                      </a:r>
                      <a:r>
                        <a:rPr lang="en-US" baseline="0" dirty="0" smtClean="0"/>
                        <a:t> locked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Pending for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and release 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and commit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7696200" y="4171950"/>
            <a:ext cx="1295400" cy="838200"/>
          </a:xfrm>
          <a:prstGeom prst="borderCallout1">
            <a:avLst>
              <a:gd name="adj1" fmla="val 18750"/>
              <a:gd name="adj2" fmla="val -8333"/>
              <a:gd name="adj3" fmla="val -9091"/>
              <a:gd name="adj4" fmla="val -2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T2 missed the updates applied by T1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7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Galera</a:t>
            </a:r>
            <a:r>
              <a:rPr lang="en-US" dirty="0"/>
              <a:t> Cluster’s SNAPSHOT ISOLATION, the first committer wins logic is used for ensuring data integrity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concurrent transactions operate on separate nodes in the cluster (same database). It is </a:t>
            </a:r>
            <a:r>
              <a:rPr lang="en-US" dirty="0" smtClean="0"/>
              <a:t>implemented.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21998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With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Cluster’s SNAPSHOT ISOLATION, the first committer wins logic is used for ensuring data integrity </a:t>
            </a:r>
          </a:p>
          <a:p>
            <a:r>
              <a:rPr lang="en-US" sz="2000" dirty="0" smtClean="0"/>
              <a:t>When T1 and T2 work on two different nodes, the lost update problem will not occur, because the second transaction will be totally rejected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382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overcome this issue, </a:t>
            </a:r>
            <a:r>
              <a:rPr lang="en-US" sz="2400" dirty="0" err="1"/>
              <a:t>Galera</a:t>
            </a:r>
            <a:r>
              <a:rPr lang="en-US" sz="2400" dirty="0"/>
              <a:t> Cluster utilizes MySQL/</a:t>
            </a:r>
            <a:r>
              <a:rPr lang="en-US" sz="2400" dirty="0" err="1"/>
              <a:t>InnoDB’s</a:t>
            </a:r>
            <a:r>
              <a:rPr lang="en-US" sz="2400" dirty="0"/>
              <a:t> </a:t>
            </a:r>
            <a:r>
              <a:rPr lang="en-US" sz="2400" dirty="0" smtClean="0"/>
              <a:t>“SELECT </a:t>
            </a:r>
            <a:r>
              <a:rPr lang="en-US" sz="2400" dirty="0"/>
              <a:t>FOR </a:t>
            </a:r>
            <a:r>
              <a:rPr lang="en-US" sz="2400" dirty="0" smtClean="0"/>
              <a:t>UPDATE” </a:t>
            </a:r>
            <a:r>
              <a:rPr lang="en-US" sz="2400" dirty="0"/>
              <a:t>statement for reading for updates.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statement locks the table from the READ operation prior to UPDATE operation itself making the table read only so that conflicting WRITEs are </a:t>
            </a:r>
            <a:r>
              <a:rPr lang="en-US" sz="2400" dirty="0" smtClean="0"/>
              <a:t>prevented.</a:t>
            </a:r>
          </a:p>
          <a:p>
            <a:r>
              <a:rPr lang="en-US" sz="2400" dirty="0" smtClean="0"/>
              <a:t>In our example, when T2 tries to read the data for update, it will be rejected.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Problem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Transfers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transfer is the </a:t>
            </a:r>
            <a:r>
              <a:rPr lang="en-US" dirty="0"/>
              <a:t>process of replicating data from the cluster to </a:t>
            </a:r>
            <a:r>
              <a:rPr lang="en-US" dirty="0" smtClean="0"/>
              <a:t>individual node.</a:t>
            </a:r>
          </a:p>
          <a:p>
            <a:r>
              <a:rPr lang="en-US" dirty="0" smtClean="0"/>
              <a:t>Synchronizing node’s data with the cluster is called provisioning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Transfers</a:t>
            </a:r>
          </a:p>
        </p:txBody>
      </p:sp>
    </p:spTree>
    <p:extLst>
      <p:ext uri="{BB962C8B-B14F-4D97-AF65-F5344CB8AC3E}">
        <p14:creationId xmlns:p14="http://schemas.microsoft.com/office/powerpoint/2010/main" val="479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methods available in </a:t>
            </a:r>
            <a:r>
              <a:rPr lang="en-US" dirty="0" err="1"/>
              <a:t>Galera</a:t>
            </a:r>
            <a:r>
              <a:rPr lang="en-US" dirty="0"/>
              <a:t> Cluster to provision nodes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Snapshot Transfers (SST) </a:t>
            </a:r>
            <a:endParaRPr lang="en-US" dirty="0" smtClean="0"/>
          </a:p>
          <a:p>
            <a:pPr lvl="2"/>
            <a:r>
              <a:rPr lang="en-US" dirty="0" smtClean="0"/>
              <a:t>Where </a:t>
            </a:r>
            <a:r>
              <a:rPr lang="en-US" dirty="0"/>
              <a:t>a snapshot of the entire node state transfers.</a:t>
            </a:r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State Transfers (IST) </a:t>
            </a:r>
            <a:endParaRPr lang="en-US" dirty="0" smtClean="0"/>
          </a:p>
          <a:p>
            <a:pPr lvl="2"/>
            <a:r>
              <a:rPr lang="en-US" dirty="0" smtClean="0"/>
              <a:t>Where </a:t>
            </a:r>
            <a:r>
              <a:rPr lang="en-US" dirty="0"/>
              <a:t>only the missing transactions transfer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cluster provisions nodes by transferring a full data copy from one node </a:t>
            </a:r>
            <a:r>
              <a:rPr lang="en-US" dirty="0" smtClean="0"/>
              <a:t>to another.</a:t>
            </a:r>
          </a:p>
          <a:p>
            <a:r>
              <a:rPr lang="en-US" dirty="0" smtClean="0"/>
              <a:t> Two different </a:t>
            </a:r>
            <a:r>
              <a:rPr lang="en-US" dirty="0"/>
              <a:t>approaches in </a:t>
            </a:r>
            <a:r>
              <a:rPr lang="en-US" dirty="0" err="1"/>
              <a:t>Galera</a:t>
            </a:r>
            <a:r>
              <a:rPr lang="en-US" dirty="0"/>
              <a:t> Cluster to transfer a state from one database </a:t>
            </a:r>
            <a:r>
              <a:rPr lang="en-US" dirty="0" smtClean="0"/>
              <a:t>to another:</a:t>
            </a:r>
          </a:p>
          <a:p>
            <a:pPr lvl="1"/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dirty="0" smtClean="0"/>
              <a:t>: This </a:t>
            </a:r>
            <a:r>
              <a:rPr lang="en-US" dirty="0"/>
              <a:t>method uses </a:t>
            </a:r>
            <a:r>
              <a:rPr lang="en-US" dirty="0" err="1"/>
              <a:t>mysqldump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Physical</a:t>
            </a:r>
            <a:r>
              <a:rPr lang="en-US" dirty="0"/>
              <a:t> This method </a:t>
            </a:r>
            <a:r>
              <a:rPr lang="en-US" dirty="0" smtClean="0"/>
              <a:t>copies </a:t>
            </a:r>
            <a:r>
              <a:rPr lang="en-US" dirty="0"/>
              <a:t>the data </a:t>
            </a:r>
            <a:r>
              <a:rPr lang="en-US" dirty="0" smtClean="0"/>
              <a:t>files directly </a:t>
            </a:r>
            <a:r>
              <a:rPr lang="en-US" dirty="0"/>
              <a:t>from server to </a:t>
            </a:r>
            <a:r>
              <a:rPr lang="en-US" dirty="0" smtClean="0"/>
              <a:t>server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rsync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Snapshot Transfer (SST)</a:t>
            </a:r>
          </a:p>
        </p:txBody>
      </p:sp>
    </p:spTree>
    <p:extLst>
      <p:ext uri="{BB962C8B-B14F-4D97-AF65-F5344CB8AC3E}">
        <p14:creationId xmlns:p14="http://schemas.microsoft.com/office/powerpoint/2010/main" val="30373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cluster provisions a node by identifying the missing transactions on </a:t>
            </a:r>
            <a:r>
              <a:rPr lang="en-US" dirty="0" smtClean="0"/>
              <a:t>the joiner </a:t>
            </a:r>
            <a:r>
              <a:rPr lang="en-US" dirty="0"/>
              <a:t>and sends them only, instead of the entire </a:t>
            </a:r>
            <a:r>
              <a:rPr lang="en-US" dirty="0" smtClean="0"/>
              <a:t>state.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State Transfer (IST)</a:t>
            </a:r>
          </a:p>
        </p:txBody>
      </p:sp>
    </p:spTree>
    <p:extLst>
      <p:ext uri="{BB962C8B-B14F-4D97-AF65-F5344CB8AC3E}">
        <p14:creationId xmlns:p14="http://schemas.microsoft.com/office/powerpoint/2010/main" val="23033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Limitations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Replication Must Guarantee the ACID Model Requirements:</a:t>
            </a:r>
          </a:p>
          <a:p>
            <a:pPr lvl="1"/>
            <a:r>
              <a:rPr lang="en-US" sz="1800" dirty="0" smtClean="0"/>
              <a:t>Atomicity: </a:t>
            </a:r>
            <a:r>
              <a:rPr lang="en-US" sz="1800" dirty="0"/>
              <a:t>Database transactions should be atomic units of changes that can be committed upon successful completion or can be rolled back upon abortion of transaction.</a:t>
            </a:r>
            <a:endParaRPr lang="en-US" sz="1800" dirty="0" smtClean="0"/>
          </a:p>
          <a:p>
            <a:pPr lvl="1"/>
            <a:r>
              <a:rPr lang="en-US" sz="1800" dirty="0" smtClean="0"/>
              <a:t>Consistency: the </a:t>
            </a:r>
            <a:r>
              <a:rPr lang="en-US" sz="1800" dirty="0"/>
              <a:t>database state should be consistent at all times, during the progression of a transaction and after commits and rollbacks.</a:t>
            </a:r>
            <a:endParaRPr lang="en-US" sz="1800" dirty="0" smtClean="0"/>
          </a:p>
          <a:p>
            <a:pPr lvl="1"/>
            <a:r>
              <a:rPr lang="en-US" sz="1800" dirty="0" smtClean="0"/>
              <a:t>Isolation: </a:t>
            </a:r>
            <a:r>
              <a:rPr lang="en-US" sz="1800" dirty="0"/>
              <a:t>Transactions should be isolated from one another, so that one transaction could not interfere with the work set of another transaction and also to avoid conflicts.</a:t>
            </a:r>
            <a:endParaRPr lang="en-US" sz="1800" dirty="0" smtClean="0"/>
          </a:p>
          <a:p>
            <a:pPr lvl="1"/>
            <a:r>
              <a:rPr lang="en-US" sz="1800" dirty="0" smtClean="0"/>
              <a:t>Durability. </a:t>
            </a:r>
          </a:p>
          <a:p>
            <a:pPr marL="109728" indent="0">
              <a:buNone/>
            </a:pPr>
            <a:r>
              <a:rPr lang="en-US" sz="2000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ACID Model of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Currently replication works only with the </a:t>
            </a:r>
            <a:r>
              <a:rPr lang="en-US" sz="2000" dirty="0" err="1"/>
              <a:t>InnoDB</a:t>
            </a:r>
            <a:r>
              <a:rPr lang="en-US" sz="2000" dirty="0"/>
              <a:t> storage engine.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writes to tables of other types, including system (</a:t>
            </a:r>
            <a:r>
              <a:rPr lang="en-US" sz="2000" dirty="0" err="1"/>
              <a:t>mysql</a:t>
            </a:r>
            <a:r>
              <a:rPr lang="en-US" sz="2000" dirty="0"/>
              <a:t>.*) tables are not replicated </a:t>
            </a:r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his </a:t>
            </a:r>
            <a:r>
              <a:rPr lang="en-US" sz="2000" dirty="0"/>
              <a:t>limitation excludes DDL </a:t>
            </a:r>
            <a:r>
              <a:rPr lang="en-US" sz="2000" dirty="0" smtClean="0"/>
              <a:t> (Data Definition Language) statements </a:t>
            </a:r>
            <a:r>
              <a:rPr lang="en-US" sz="2000" dirty="0"/>
              <a:t>such as CREATE USER, which implicitly modify the mysql.* tables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is however experimental support for </a:t>
            </a:r>
            <a:r>
              <a:rPr lang="en-US" sz="2000" dirty="0" err="1"/>
              <a:t>MyISAM</a:t>
            </a:r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 err="1" smtClean="0"/>
              <a:t>wsrep_replicate_myisam</a:t>
            </a:r>
            <a:r>
              <a:rPr lang="en-US" sz="2000" dirty="0" smtClean="0"/>
              <a:t> </a:t>
            </a:r>
            <a:r>
              <a:rPr lang="en-US" sz="2000" dirty="0"/>
              <a:t>system variable)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Galera</a:t>
            </a:r>
            <a:r>
              <a:rPr lang="en-US" dirty="0"/>
              <a:t> Cluster Limitations</a:t>
            </a:r>
          </a:p>
        </p:txBody>
      </p:sp>
    </p:spTree>
    <p:extLst>
      <p:ext uri="{BB962C8B-B14F-4D97-AF65-F5344CB8AC3E}">
        <p14:creationId xmlns:p14="http://schemas.microsoft.com/office/powerpoint/2010/main" val="2223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tables should have a primary key (multi-column primary keys are supported). </a:t>
            </a:r>
            <a:endParaRPr lang="en-US" sz="2000" dirty="0" smtClean="0"/>
          </a:p>
          <a:p>
            <a:r>
              <a:rPr lang="en-US" sz="2000" dirty="0" smtClean="0"/>
              <a:t>DELETE </a:t>
            </a:r>
            <a:r>
              <a:rPr lang="en-US" sz="2000" dirty="0"/>
              <a:t>operations are unsupported on tables without a primary key. </a:t>
            </a:r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ows </a:t>
            </a:r>
            <a:r>
              <a:rPr lang="en-US" sz="2000" dirty="0"/>
              <a:t>in tables without a primary key may appear </a:t>
            </a:r>
            <a:r>
              <a:rPr lang="en-US" sz="2000" dirty="0" smtClean="0"/>
              <a:t>in </a:t>
            </a:r>
            <a:r>
              <a:rPr lang="en-US" sz="2000" dirty="0"/>
              <a:t>different order on different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Galera</a:t>
            </a:r>
            <a:r>
              <a:rPr lang="en-US" dirty="0"/>
              <a:t> Cluster Limitations</a:t>
            </a:r>
          </a:p>
        </p:txBody>
      </p:sp>
    </p:spTree>
    <p:extLst>
      <p:ext uri="{BB962C8B-B14F-4D97-AF65-F5344CB8AC3E}">
        <p14:creationId xmlns:p14="http://schemas.microsoft.com/office/powerpoint/2010/main" val="41893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Transaction </a:t>
            </a:r>
            <a:r>
              <a:rPr lang="en-US" sz="2400" b="1" dirty="0" smtClean="0"/>
              <a:t>size: </a:t>
            </a:r>
          </a:p>
          <a:p>
            <a:pPr lvl="1"/>
            <a:r>
              <a:rPr lang="en-US" sz="1800" dirty="0" err="1" smtClean="0"/>
              <a:t>Galera</a:t>
            </a:r>
            <a:r>
              <a:rPr lang="en-US" sz="1800" dirty="0" smtClean="0"/>
              <a:t> </a:t>
            </a:r>
            <a:r>
              <a:rPr lang="en-US" sz="1800" dirty="0"/>
              <a:t>does not explicitly limit the transaction size, a </a:t>
            </a:r>
            <a:r>
              <a:rPr lang="en-US" sz="1800" dirty="0" err="1"/>
              <a:t>writeset</a:t>
            </a:r>
            <a:r>
              <a:rPr lang="en-US" sz="1800" dirty="0"/>
              <a:t> is processed as a single memory-resident buffer and as a result, extremely large transactions (e.g. LOAD DATA) may adversely affect node performance. </a:t>
            </a:r>
            <a:endParaRPr lang="en-US" sz="1800" dirty="0" smtClean="0"/>
          </a:p>
          <a:p>
            <a:pPr lvl="1"/>
            <a:r>
              <a:rPr lang="en-US" sz="1800" dirty="0" smtClean="0"/>
              <a:t>To </a:t>
            </a:r>
            <a:r>
              <a:rPr lang="en-US" sz="1800" dirty="0"/>
              <a:t>avoid that, the </a:t>
            </a:r>
            <a:r>
              <a:rPr lang="en-US" sz="1800" dirty="0" err="1"/>
              <a:t>wsrep_max_ws_rows</a:t>
            </a:r>
            <a:r>
              <a:rPr lang="en-US" sz="1800" dirty="0"/>
              <a:t> and </a:t>
            </a:r>
            <a:r>
              <a:rPr lang="en-US" sz="1800" dirty="0" err="1"/>
              <a:t>wsrep_max_ws_size</a:t>
            </a:r>
            <a:r>
              <a:rPr lang="en-US" sz="1800" dirty="0"/>
              <a:t> system variables limit transaction rows to 128K and the transaction size to 1Gb by default. </a:t>
            </a:r>
            <a:endParaRPr lang="en-US" sz="18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necessary, users may want to increase those limits. </a:t>
            </a:r>
            <a:endParaRPr lang="en-US" sz="1800" dirty="0" smtClean="0"/>
          </a:p>
          <a:p>
            <a:pPr lvl="1"/>
            <a:r>
              <a:rPr lang="en-US" sz="1800" dirty="0" smtClean="0"/>
              <a:t>Future </a:t>
            </a:r>
            <a:r>
              <a:rPr lang="en-US" sz="1800" dirty="0"/>
              <a:t>versions will add support for transaction fragmentation.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Galera</a:t>
            </a:r>
            <a:r>
              <a:rPr lang="en-US" dirty="0"/>
              <a:t> Cluster Limitations</a:t>
            </a:r>
          </a:p>
        </p:txBody>
      </p:sp>
    </p:spTree>
    <p:extLst>
      <p:ext uri="{BB962C8B-B14F-4D97-AF65-F5344CB8AC3E}">
        <p14:creationId xmlns:p14="http://schemas.microsoft.com/office/powerpoint/2010/main" val="41520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Environment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Practical Section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60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Three Nodes Minimum, with Hardware Specifications at least:</a:t>
            </a:r>
          </a:p>
          <a:p>
            <a:pPr lvl="1"/>
            <a:r>
              <a:rPr lang="en-US" sz="1800" dirty="0" smtClean="0"/>
              <a:t>1 GHz single core</a:t>
            </a:r>
          </a:p>
          <a:p>
            <a:pPr lvl="1"/>
            <a:r>
              <a:rPr lang="en-US" sz="1800" dirty="0" smtClean="0"/>
              <a:t>512 MB RAM</a:t>
            </a:r>
          </a:p>
          <a:p>
            <a:pPr lvl="1"/>
            <a:r>
              <a:rPr lang="en-US" sz="1800" dirty="0" smtClean="0"/>
              <a:t>100 Mbps Network Connectivity (use NAT to guarantee network connectivity and Internet Access)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Note 1 :  One Slow node might slow your whole cluster</a:t>
            </a:r>
          </a:p>
          <a:p>
            <a:r>
              <a:rPr lang="en-US" sz="2000" dirty="0" smtClean="0"/>
              <a:t>Note 2 : Configure enough swap space on your system.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Install CentOS 7 (latest version) on each node</a:t>
            </a:r>
          </a:p>
          <a:p>
            <a:r>
              <a:rPr lang="en-US" sz="2000" dirty="0" smtClean="0"/>
              <a:t>To avoid security issues disable </a:t>
            </a:r>
            <a:r>
              <a:rPr lang="en-US" sz="2000" dirty="0" err="1" smtClean="0"/>
              <a:t>firewalld</a:t>
            </a:r>
            <a:r>
              <a:rPr lang="en-US" sz="2000" dirty="0" smtClean="0"/>
              <a:t> and </a:t>
            </a:r>
            <a:r>
              <a:rPr lang="en-US" sz="2000" dirty="0" err="1" smtClean="0"/>
              <a:t>selinux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Configure network connections (Internet access required)</a:t>
            </a:r>
          </a:p>
          <a:p>
            <a:r>
              <a:rPr lang="en-US" sz="2000" dirty="0" smtClean="0"/>
              <a:t>Configure hostnames on the three nodes (gdb01, gdb02 and gdb03)</a:t>
            </a:r>
          </a:p>
          <a:p>
            <a:pPr lvl="1"/>
            <a:r>
              <a:rPr lang="en-US" sz="1800" dirty="0" smtClean="0"/>
              <a:t>During </a:t>
            </a:r>
            <a:r>
              <a:rPr lang="en-US" sz="1800" dirty="0" err="1" smtClean="0"/>
              <a:t>Galera</a:t>
            </a:r>
            <a:r>
              <a:rPr lang="en-US" sz="1800" dirty="0" smtClean="0"/>
              <a:t> DB configurations we will use hostnames instead of IP address</a:t>
            </a:r>
          </a:p>
          <a:p>
            <a:r>
              <a:rPr lang="en-US" sz="2200" dirty="0" smtClean="0"/>
              <a:t>Configure the hosts file on each node (IP and name for each node)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409950"/>
            <a:ext cx="731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/>
              <a:t>10.12.0.134     gdb01</a:t>
            </a:r>
          </a:p>
          <a:p>
            <a:r>
              <a:rPr lang="pl-PL" dirty="0"/>
              <a:t>10.12.0.135     gdb02</a:t>
            </a:r>
          </a:p>
          <a:p>
            <a:r>
              <a:rPr lang="pl-PL" dirty="0"/>
              <a:t>10.12.0.136     </a:t>
            </a:r>
            <a:r>
              <a:rPr lang="pl-PL" dirty="0" smtClean="0"/>
              <a:t>gdb03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2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CentOS Repositories include the old version 5.5.</a:t>
            </a:r>
          </a:p>
          <a:p>
            <a:r>
              <a:rPr lang="en-US" sz="2000" dirty="0" smtClean="0"/>
              <a:t>We will install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 version 10.1</a:t>
            </a:r>
          </a:p>
          <a:p>
            <a:r>
              <a:rPr lang="en-US" sz="2000" dirty="0" smtClean="0"/>
              <a:t>Add </a:t>
            </a:r>
            <a:r>
              <a:rPr lang="en-US" sz="2000" dirty="0"/>
              <a:t>the repository (Ref: </a:t>
            </a:r>
            <a:r>
              <a:rPr lang="en-US" sz="2000" dirty="0">
                <a:hlinkClick r:id="rId2"/>
              </a:rPr>
              <a:t>https://mariadb.com/kb/en/library/yum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):</a:t>
            </a:r>
          </a:p>
          <a:p>
            <a:pPr lvl="1"/>
            <a:r>
              <a:rPr lang="en-US" sz="1600" dirty="0" smtClean="0"/>
              <a:t>Create the file : </a:t>
            </a:r>
            <a:r>
              <a:rPr lang="en-US" sz="1600" dirty="0"/>
              <a:t>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yum.repos.d</a:t>
            </a:r>
            <a:r>
              <a:rPr lang="en-US" sz="1600" dirty="0" smtClean="0"/>
              <a:t>/</a:t>
            </a:r>
            <a:r>
              <a:rPr lang="en-US" sz="1600" dirty="0" err="1" smtClean="0"/>
              <a:t>MariaDB.repo</a:t>
            </a:r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Install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 server, client and common tools using the command:</a:t>
            </a:r>
          </a:p>
          <a:p>
            <a:pPr lvl="1"/>
            <a:r>
              <a:rPr lang="en-US" sz="1600" i="1" dirty="0"/>
              <a:t>yum install </a:t>
            </a:r>
            <a:r>
              <a:rPr lang="en-US" sz="1600" i="1" dirty="0" err="1"/>
              <a:t>MariaDB</a:t>
            </a:r>
            <a:r>
              <a:rPr lang="en-US" sz="1600" i="1" dirty="0"/>
              <a:t>-server </a:t>
            </a:r>
            <a:r>
              <a:rPr lang="en-US" sz="1600" i="1" dirty="0" err="1" smtClean="0"/>
              <a:t>MariaDB</a:t>
            </a:r>
            <a:r>
              <a:rPr lang="en-US" sz="1600" i="1" dirty="0" smtClean="0"/>
              <a:t>-client </a:t>
            </a:r>
            <a:r>
              <a:rPr lang="en-US" sz="1600" i="1" dirty="0" err="1"/>
              <a:t>MariaDB</a:t>
            </a:r>
            <a:r>
              <a:rPr lang="en-US" sz="1600" i="1" dirty="0"/>
              <a:t>-common</a:t>
            </a:r>
            <a:endParaRPr lang="en-US" sz="16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MariaDB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419350"/>
            <a:ext cx="640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[</a:t>
            </a:r>
            <a:r>
              <a:rPr lang="en-US" sz="1400" b="1" dirty="0" err="1"/>
              <a:t>mariadb</a:t>
            </a:r>
            <a:r>
              <a:rPr lang="en-US" sz="1400" b="1" dirty="0"/>
              <a:t>]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name </a:t>
            </a:r>
            <a:r>
              <a:rPr lang="en-US" sz="1400" dirty="0"/>
              <a:t>= </a:t>
            </a:r>
            <a:r>
              <a:rPr lang="en-US" sz="1400" dirty="0" err="1"/>
              <a:t>MariaDB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err="1" smtClean="0"/>
              <a:t>baseurl</a:t>
            </a:r>
            <a:r>
              <a:rPr lang="en-US" sz="1400" dirty="0" smtClean="0"/>
              <a:t> </a:t>
            </a:r>
            <a:r>
              <a:rPr lang="en-US" sz="1400" dirty="0"/>
              <a:t>= http://yum.mariadb.org/10.1/centos7-amd64 </a:t>
            </a:r>
            <a:r>
              <a:rPr lang="en-US" sz="1400" dirty="0" err="1"/>
              <a:t>gpgkey</a:t>
            </a:r>
            <a:r>
              <a:rPr lang="en-US" sz="1400" dirty="0"/>
              <a:t>=https://yum.mariadb.org/RPM-GPG-KEY-MariaDB </a:t>
            </a:r>
            <a:endParaRPr lang="en-US" sz="1400" dirty="0" smtClean="0"/>
          </a:p>
          <a:p>
            <a:r>
              <a:rPr lang="en-US" sz="1400" dirty="0" err="1" smtClean="0"/>
              <a:t>gpgcheck</a:t>
            </a:r>
            <a:r>
              <a:rPr lang="en-US" sz="1400" dirty="0" smtClean="0"/>
              <a:t>=1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0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1</a:t>
            </a:r>
            <a:r>
              <a:rPr lang="en-US" baseline="30000" dirty="0" smtClean="0"/>
              <a:t>st</a:t>
            </a:r>
            <a:r>
              <a:rPr lang="en-US" dirty="0" smtClean="0"/>
              <a:t> node (any node), start </a:t>
            </a:r>
            <a:r>
              <a:rPr lang="en-US" dirty="0" err="1" smtClean="0"/>
              <a:t>MariaDB</a:t>
            </a:r>
            <a:r>
              <a:rPr lang="en-US" dirty="0" smtClean="0"/>
              <a:t> and run the command : </a:t>
            </a:r>
          </a:p>
          <a:p>
            <a:pPr lvl="1"/>
            <a:r>
              <a:rPr lang="en-US" sz="2400" i="1" dirty="0" err="1"/>
              <a:t>mysql_secure_installation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/>
              <a:t>Configure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Section in the file : </a:t>
            </a:r>
            <a:r>
              <a:rPr lang="en-US" sz="2000" dirty="0"/>
              <a:t>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my.cnf.d</a:t>
            </a:r>
            <a:r>
              <a:rPr lang="en-US" sz="2000" dirty="0"/>
              <a:t>/</a:t>
            </a:r>
            <a:r>
              <a:rPr lang="en-US" sz="2000" dirty="0" err="1"/>
              <a:t>server.cnf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Galera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733550"/>
            <a:ext cx="6324600" cy="2895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[</a:t>
            </a:r>
            <a:r>
              <a:rPr lang="en-US" sz="1200" b="1" dirty="0" err="1" smtClean="0"/>
              <a:t>galera</a:t>
            </a:r>
            <a:r>
              <a:rPr lang="en-US" sz="1200" b="1" dirty="0" smtClean="0"/>
              <a:t>]</a:t>
            </a:r>
          </a:p>
          <a:p>
            <a:r>
              <a:rPr lang="en-US" sz="1200" b="1" dirty="0" err="1" smtClean="0"/>
              <a:t>wsrep_on</a:t>
            </a:r>
            <a:r>
              <a:rPr lang="en-US" sz="1200" b="1" dirty="0" smtClean="0"/>
              <a:t>=ON</a:t>
            </a:r>
            <a:endParaRPr lang="en-US" sz="1200" b="1" dirty="0"/>
          </a:p>
          <a:p>
            <a:r>
              <a:rPr lang="en-US" sz="1200" b="1" dirty="0"/>
              <a:t>wsrep_provider=/usr/lib64/galera/libgalera_smm.so</a:t>
            </a:r>
          </a:p>
          <a:p>
            <a:r>
              <a:rPr lang="en-US" sz="1200" b="1" dirty="0" err="1"/>
              <a:t>wsrep_cluster_address</a:t>
            </a:r>
            <a:r>
              <a:rPr lang="en-US" sz="1200" b="1" dirty="0"/>
              <a:t>="</a:t>
            </a:r>
            <a:r>
              <a:rPr lang="en-US" sz="1200" b="1" dirty="0" err="1"/>
              <a:t>gcomm</a:t>
            </a:r>
            <a:r>
              <a:rPr lang="en-US" sz="1200" b="1" dirty="0" smtClean="0"/>
              <a:t>://10.12.0.134,10.12.0.135,10.12.0.136"</a:t>
            </a:r>
            <a:endParaRPr lang="en-US" sz="1200" b="1" dirty="0"/>
          </a:p>
          <a:p>
            <a:r>
              <a:rPr lang="en-US" sz="1200" b="1" dirty="0" err="1"/>
              <a:t>binlog_format</a:t>
            </a:r>
            <a:r>
              <a:rPr lang="en-US" sz="1200" b="1" dirty="0"/>
              <a:t>=row</a:t>
            </a:r>
          </a:p>
          <a:p>
            <a:r>
              <a:rPr lang="en-US" sz="1200" b="1" dirty="0" err="1"/>
              <a:t>default_storage_engine</a:t>
            </a:r>
            <a:r>
              <a:rPr lang="en-US" sz="1200" b="1" dirty="0"/>
              <a:t>=</a:t>
            </a:r>
            <a:r>
              <a:rPr lang="en-US" sz="1200" b="1" dirty="0" err="1"/>
              <a:t>InnoDB</a:t>
            </a:r>
            <a:endParaRPr lang="en-US" sz="1200" b="1" dirty="0"/>
          </a:p>
          <a:p>
            <a:r>
              <a:rPr lang="en-US" sz="1200" b="1" dirty="0" err="1"/>
              <a:t>innodb_autoinc_lock_mode</a:t>
            </a:r>
            <a:r>
              <a:rPr lang="en-US" sz="1200" b="1" dirty="0"/>
              <a:t>=2</a:t>
            </a:r>
          </a:p>
          <a:p>
            <a:r>
              <a:rPr lang="en-US" sz="1200" b="1" dirty="0"/>
              <a:t>bind-address=0.0.0.0</a:t>
            </a:r>
          </a:p>
          <a:p>
            <a:r>
              <a:rPr lang="en-US" sz="1200" b="1" dirty="0" err="1"/>
              <a:t>wsrep_cluster_name</a:t>
            </a:r>
            <a:r>
              <a:rPr lang="en-US" sz="1200" b="1" dirty="0"/>
              <a:t>="cluster1"</a:t>
            </a:r>
          </a:p>
          <a:p>
            <a:r>
              <a:rPr lang="en-US" sz="1200" b="1" dirty="0" err="1"/>
              <a:t>wsrep_sst_method</a:t>
            </a:r>
            <a:r>
              <a:rPr lang="en-US" sz="1200" b="1" dirty="0"/>
              <a:t>=</a:t>
            </a:r>
            <a:r>
              <a:rPr lang="en-US" sz="1200" b="1" dirty="0" err="1"/>
              <a:t>rsync</a:t>
            </a:r>
            <a:endParaRPr lang="en-US" sz="1200" b="1" dirty="0"/>
          </a:p>
          <a:p>
            <a:r>
              <a:rPr lang="en-US" sz="1200" b="1" dirty="0" err="1" smtClean="0">
                <a:solidFill>
                  <a:srgbClr val="FF0000"/>
                </a:solidFill>
              </a:rPr>
              <a:t>wsrep_node_address</a:t>
            </a:r>
            <a:r>
              <a:rPr lang="en-US" sz="1200" b="1" dirty="0" smtClean="0">
                <a:solidFill>
                  <a:srgbClr val="FF0000"/>
                </a:solidFill>
              </a:rPr>
              <a:t>=</a:t>
            </a:r>
            <a:r>
              <a:rPr lang="en-US" sz="1200" b="1" dirty="0">
                <a:solidFill>
                  <a:srgbClr val="FF0000"/>
                </a:solidFill>
              </a:rPr>
              <a:t> " </a:t>
            </a:r>
            <a:r>
              <a:rPr lang="en-US" sz="1200" b="1" dirty="0" smtClean="0">
                <a:solidFill>
                  <a:srgbClr val="FF0000"/>
                </a:solidFill>
              </a:rPr>
              <a:t>10.12.0.134"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err="1">
                <a:solidFill>
                  <a:srgbClr val="FF0000"/>
                </a:solidFill>
              </a:rPr>
              <a:t>wsrep_node_name</a:t>
            </a:r>
            <a:r>
              <a:rPr lang="en-US" sz="1200" b="1" dirty="0">
                <a:solidFill>
                  <a:srgbClr val="FF0000"/>
                </a:solidFill>
              </a:rPr>
              <a:t>="</a:t>
            </a:r>
            <a:r>
              <a:rPr lang="en-US" sz="1200" b="1" dirty="0" smtClean="0">
                <a:solidFill>
                  <a:srgbClr val="FF0000"/>
                </a:solidFill>
              </a:rPr>
              <a:t>gdb01</a:t>
            </a:r>
            <a:r>
              <a:rPr lang="en-US" sz="1200" b="1" dirty="0">
                <a:solidFill>
                  <a:srgbClr val="FF0000"/>
                </a:solidFill>
              </a:rPr>
              <a:t>"</a:t>
            </a:r>
          </a:p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100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1</a:t>
            </a:r>
            <a:r>
              <a:rPr lang="en-US" baseline="30000" dirty="0" smtClean="0"/>
              <a:t>st</a:t>
            </a:r>
            <a:r>
              <a:rPr lang="en-US" dirty="0" smtClean="0"/>
              <a:t> node, run the command: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i="1" dirty="0" err="1"/>
              <a:t>galera_new_cluster</a:t>
            </a:r>
            <a:endParaRPr lang="en-US" i="1" dirty="0"/>
          </a:p>
          <a:p>
            <a:r>
              <a:rPr lang="en-US" dirty="0" smtClean="0"/>
              <a:t>Now the Cluster size = 1 (check that)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Cluster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12827" r="50000" b="49938"/>
          <a:stretch/>
        </p:blipFill>
        <p:spPr bwMode="auto">
          <a:xfrm>
            <a:off x="2514600" y="2495550"/>
            <a:ext cx="5029200" cy="230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Master/Slave &amp; Multi Master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node run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i="1" dirty="0" err="1"/>
              <a:t>systemctl</a:t>
            </a:r>
            <a:r>
              <a:rPr lang="en-US" sz="2000" i="1" dirty="0"/>
              <a:t> start </a:t>
            </a:r>
            <a:r>
              <a:rPr lang="en-US" sz="2000" i="1" dirty="0" err="1"/>
              <a:t>mariadb</a:t>
            </a:r>
            <a:endParaRPr lang="en-US" sz="2000" i="1" dirty="0"/>
          </a:p>
          <a:p>
            <a:r>
              <a:rPr lang="en-US" sz="2400" dirty="0" smtClean="0"/>
              <a:t>Check the cluster size again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Cluster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83" r="14750" b="5981"/>
          <a:stretch/>
        </p:blipFill>
        <p:spPr bwMode="auto">
          <a:xfrm>
            <a:off x="1524000" y="2724150"/>
            <a:ext cx="6019800" cy="14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6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node run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i="1" dirty="0" err="1"/>
              <a:t>systemctl</a:t>
            </a:r>
            <a:r>
              <a:rPr lang="en-US" sz="2000" i="1" dirty="0"/>
              <a:t> start </a:t>
            </a:r>
            <a:r>
              <a:rPr lang="en-US" sz="2000" i="1" dirty="0" err="1"/>
              <a:t>mariadb</a:t>
            </a:r>
            <a:endParaRPr lang="en-US" sz="2000" i="1" dirty="0"/>
          </a:p>
          <a:p>
            <a:r>
              <a:rPr lang="en-US" sz="2400" dirty="0" smtClean="0"/>
              <a:t>Check the cluster size again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Cluster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15" r="26702" b="5263"/>
          <a:stretch/>
        </p:blipFill>
        <p:spPr bwMode="auto">
          <a:xfrm>
            <a:off x="1924050" y="2647950"/>
            <a:ext cx="5181600" cy="136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check the cluster, create new database and new table (</a:t>
            </a:r>
            <a:r>
              <a:rPr lang="en-US" dirty="0" err="1" smtClean="0"/>
              <a:t>InnoDB</a:t>
            </a:r>
            <a:r>
              <a:rPr lang="en-US" dirty="0" smtClean="0"/>
              <a:t>) , insert data,  and check that everything is replicated to the other servers.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On the other nodes check the new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266950"/>
            <a:ext cx="670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create   database   test100;</a:t>
            </a:r>
          </a:p>
          <a:p>
            <a:r>
              <a:rPr lang="en-US" sz="1600" dirty="0" smtClean="0"/>
              <a:t>use test100;</a:t>
            </a:r>
          </a:p>
          <a:p>
            <a:pPr fontAlgn="base"/>
            <a:r>
              <a:rPr lang="en-US" sz="1600" dirty="0"/>
              <a:t>CREATE TABLE t1 (a </a:t>
            </a:r>
            <a:r>
              <a:rPr lang="en-US" sz="1600" dirty="0" smtClean="0"/>
              <a:t>INT) ENGINE=</a:t>
            </a:r>
            <a:r>
              <a:rPr lang="en-US" sz="1600" dirty="0" err="1" smtClean="0"/>
              <a:t>InnoDB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/>
              <a:t>insert into t1(a) values(50</a:t>
            </a:r>
            <a:r>
              <a:rPr lang="en-US" sz="1600" dirty="0" smtClean="0"/>
              <a:t>);</a:t>
            </a:r>
          </a:p>
          <a:p>
            <a:pPr fontAlgn="base"/>
            <a:r>
              <a:rPr lang="en-US" sz="1600" dirty="0"/>
              <a:t>insert into t1(a) </a:t>
            </a:r>
            <a:r>
              <a:rPr lang="en-US" sz="1600" dirty="0" smtClean="0"/>
              <a:t>values(60);</a:t>
            </a:r>
          </a:p>
          <a:p>
            <a:pPr fontAlgn="base"/>
            <a:r>
              <a:rPr lang="en-US" sz="1600" dirty="0"/>
              <a:t>insert into t1(a) </a:t>
            </a:r>
            <a:r>
              <a:rPr lang="en-US" sz="1600" dirty="0" smtClean="0"/>
              <a:t>values(70</a:t>
            </a:r>
            <a:r>
              <a:rPr lang="en-US" sz="1600" dirty="0"/>
              <a:t>);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79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what happens when we shutdown some of the nodes gracefully?</a:t>
            </a:r>
          </a:p>
          <a:p>
            <a:r>
              <a:rPr lang="en-US" dirty="0" smtClean="0"/>
              <a:t>Check what happens when we power off some of the machines?</a:t>
            </a:r>
          </a:p>
          <a:p>
            <a:r>
              <a:rPr lang="en-US" dirty="0" smtClean="0"/>
              <a:t>How to restart the cluster ( stop and start all the nodes)?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Examples (Hands-on-lab)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Prepare the node as you did with the previous three nodes.</a:t>
            </a:r>
          </a:p>
          <a:p>
            <a:r>
              <a:rPr lang="en-US" sz="2000" dirty="0" smtClean="0"/>
              <a:t>Install the required repository and packages for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Modify the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section in the /</a:t>
            </a:r>
            <a:r>
              <a:rPr lang="en-US" sz="2000" dirty="0" err="1" smtClean="0"/>
              <a:t>ety</a:t>
            </a:r>
            <a:r>
              <a:rPr lang="en-US" sz="2000" dirty="0" smtClean="0"/>
              <a:t>/</a:t>
            </a:r>
            <a:r>
              <a:rPr lang="en-US" sz="2000" dirty="0" err="1" smtClean="0"/>
              <a:t>my.conf.d</a:t>
            </a:r>
            <a:r>
              <a:rPr lang="en-US" sz="2000" dirty="0" smtClean="0"/>
              <a:t>/</a:t>
            </a:r>
            <a:r>
              <a:rPr lang="en-US" sz="2000" dirty="0" err="1" smtClean="0"/>
              <a:t>server.conf</a:t>
            </a:r>
            <a:r>
              <a:rPr lang="en-US" sz="2000" dirty="0" smtClean="0"/>
              <a:t> in the three nodes.</a:t>
            </a:r>
          </a:p>
          <a:p>
            <a:r>
              <a:rPr lang="en-US" sz="2000" dirty="0" smtClean="0"/>
              <a:t>Copy the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section configurations from any one of the three nodes, and paste it to the new node (modify the IP and the name of the node).</a:t>
            </a:r>
          </a:p>
          <a:p>
            <a:r>
              <a:rPr lang="en-US" sz="2000" dirty="0" smtClean="0"/>
              <a:t>Restart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 service on the nodes of the cluster (the 3 nodes)</a:t>
            </a:r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 service on the new node.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 new node to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problem occurs </a:t>
            </a:r>
            <a:r>
              <a:rPr lang="en-US" dirty="0" smtClean="0"/>
              <a:t>in </a:t>
            </a:r>
            <a:r>
              <a:rPr lang="en-US" dirty="0" smtClean="0"/>
              <a:t>environments with multi master DBMS.</a:t>
            </a:r>
          </a:p>
          <a:p>
            <a:r>
              <a:rPr lang="en-US" dirty="0" smtClean="0"/>
              <a:t>When a problem happens to the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replication system and clients still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make updates to the database.</a:t>
            </a:r>
          </a:p>
          <a:p>
            <a:r>
              <a:rPr lang="en-US" dirty="0" smtClean="0"/>
              <a:t>Which Value is right?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Brain Problem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1" t="25070" r="29995" b="18990"/>
          <a:stretch/>
        </p:blipFill>
        <p:spPr bwMode="auto">
          <a:xfrm>
            <a:off x="5715000" y="1809750"/>
            <a:ext cx="3382776" cy="29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67600" y="2190750"/>
            <a:ext cx="4571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 failures that result in database nodes operating autonomous of each other are </a:t>
            </a:r>
            <a:r>
              <a:rPr lang="en-US" sz="2400" dirty="0">
                <a:solidFill>
                  <a:srgbClr val="FF0000"/>
                </a:solidFill>
              </a:rPr>
              <a:t>called split-brain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When this occurs, data can become irreparably corrupted, </a:t>
            </a:r>
            <a:endParaRPr lang="en-US" sz="2400" dirty="0" smtClean="0"/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 when </a:t>
            </a:r>
            <a:r>
              <a:rPr lang="en-US" sz="2400" dirty="0"/>
              <a:t>two database nodes </a:t>
            </a:r>
            <a:r>
              <a:rPr lang="en-US" sz="2400" dirty="0" smtClean="0"/>
              <a:t>independently  update </a:t>
            </a:r>
            <a:r>
              <a:rPr lang="en-US" sz="2400" dirty="0"/>
              <a:t>the same row on the same table.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Brain Problem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1" t="25070" r="29995" b="18990"/>
          <a:stretch/>
        </p:blipFill>
        <p:spPr bwMode="auto">
          <a:xfrm>
            <a:off x="6324600" y="2876550"/>
            <a:ext cx="2392176" cy="211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number of nodes in the cluster defines the current cluster size. </a:t>
            </a:r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dirty="0"/>
              <a:t>time a node joins the cluster, the total cluster size increases.</a:t>
            </a:r>
          </a:p>
          <a:p>
            <a:r>
              <a:rPr lang="en-US" sz="2400" dirty="0"/>
              <a:t>When a node leaves the cluster, gracefully, the cluster size decreases. </a:t>
            </a:r>
            <a:endParaRPr lang="en-US" sz="2400" dirty="0" smtClean="0"/>
          </a:p>
          <a:p>
            <a:r>
              <a:rPr lang="en-US" sz="2400" dirty="0" smtClean="0"/>
              <a:t>Cluster </a:t>
            </a:r>
            <a:r>
              <a:rPr lang="en-US" sz="2400" dirty="0"/>
              <a:t>size determines the number of </a:t>
            </a:r>
            <a:r>
              <a:rPr lang="en-US" sz="2400" dirty="0" smtClean="0"/>
              <a:t>votes required </a:t>
            </a:r>
            <a:r>
              <a:rPr lang="en-US" sz="2400" dirty="0"/>
              <a:t>to achieve quorum.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</p:spTree>
    <p:extLst>
      <p:ext uri="{BB962C8B-B14F-4D97-AF65-F5344CB8AC3E}">
        <p14:creationId xmlns:p14="http://schemas.microsoft.com/office/powerpoint/2010/main" val="12127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 needs quorum before making any decisions</a:t>
            </a:r>
          </a:p>
          <a:p>
            <a:r>
              <a:rPr lang="en-US" sz="2400" dirty="0" smtClean="0"/>
              <a:t>What happens if we have two members?</a:t>
            </a:r>
          </a:p>
          <a:p>
            <a:r>
              <a:rPr lang="en-US" sz="2400" dirty="0" smtClean="0"/>
              <a:t>What is the final decision? Yes or No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73601" y="2582572"/>
            <a:ext cx="750455" cy="1905000"/>
            <a:chOff x="2819400" y="2266950"/>
            <a:chExt cx="990600" cy="2514600"/>
          </a:xfrm>
        </p:grpSpPr>
        <p:sp>
          <p:nvSpPr>
            <p:cNvPr id="4" name="Oval 3"/>
            <p:cNvSpPr/>
            <p:nvPr/>
          </p:nvSpPr>
          <p:spPr>
            <a:xfrm>
              <a:off x="3048000" y="22669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819400" y="3000374"/>
              <a:ext cx="990600" cy="733425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09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64745" y="2582572"/>
            <a:ext cx="750455" cy="1905000"/>
            <a:chOff x="2819400" y="2266950"/>
            <a:chExt cx="990600" cy="2514600"/>
          </a:xfrm>
        </p:grpSpPr>
        <p:sp>
          <p:nvSpPr>
            <p:cNvPr id="10" name="Oval 9"/>
            <p:cNvSpPr/>
            <p:nvPr/>
          </p:nvSpPr>
          <p:spPr>
            <a:xfrm>
              <a:off x="3048000" y="22669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2819400" y="3000374"/>
              <a:ext cx="990600" cy="733425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09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18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entagon 13"/>
          <p:cNvSpPr/>
          <p:nvPr/>
        </p:nvSpPr>
        <p:spPr>
          <a:xfrm>
            <a:off x="1078345" y="2784617"/>
            <a:ext cx="2590800" cy="14635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 you accept increasing the DB size:</a:t>
            </a:r>
          </a:p>
          <a:p>
            <a:pPr algn="ctr"/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2567285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42060" y="257175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6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server receives the updates and propagates them to slaves.</a:t>
            </a:r>
          </a:p>
          <a:p>
            <a:r>
              <a:rPr lang="en-US" dirty="0" smtClean="0"/>
              <a:t>Master copies all updates to a binary log file, then slaves copy this file and replay it locally.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 Replication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30958" r="37291" b="19512"/>
          <a:stretch/>
        </p:blipFill>
        <p:spPr bwMode="auto">
          <a:xfrm>
            <a:off x="6324600" y="2945572"/>
            <a:ext cx="2700413" cy="20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if we have three members?</a:t>
            </a:r>
          </a:p>
          <a:p>
            <a:r>
              <a:rPr lang="en-US" sz="2400" dirty="0" smtClean="0"/>
              <a:t>What is the final decision? Yes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73601" y="2582572"/>
            <a:ext cx="750455" cy="1905000"/>
            <a:chOff x="2819400" y="2266950"/>
            <a:chExt cx="990600" cy="2514600"/>
          </a:xfrm>
        </p:grpSpPr>
        <p:sp>
          <p:nvSpPr>
            <p:cNvPr id="4" name="Oval 3"/>
            <p:cNvSpPr/>
            <p:nvPr/>
          </p:nvSpPr>
          <p:spPr>
            <a:xfrm>
              <a:off x="3048000" y="22669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819400" y="3000374"/>
              <a:ext cx="990600" cy="733425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09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7685" y="2582572"/>
            <a:ext cx="750455" cy="1905000"/>
            <a:chOff x="2819400" y="2266950"/>
            <a:chExt cx="990600" cy="2514600"/>
          </a:xfrm>
        </p:grpSpPr>
        <p:sp>
          <p:nvSpPr>
            <p:cNvPr id="10" name="Oval 9"/>
            <p:cNvSpPr/>
            <p:nvPr/>
          </p:nvSpPr>
          <p:spPr>
            <a:xfrm>
              <a:off x="3048000" y="22669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2819400" y="3000374"/>
              <a:ext cx="990600" cy="733425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09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18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entagon 13"/>
          <p:cNvSpPr/>
          <p:nvPr/>
        </p:nvSpPr>
        <p:spPr>
          <a:xfrm>
            <a:off x="1078345" y="2784617"/>
            <a:ext cx="2590800" cy="14635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 you accept increasing the DB Size:</a:t>
            </a:r>
          </a:p>
          <a:p>
            <a:pPr algn="ctr"/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2567285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257175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83945" y="2587037"/>
            <a:ext cx="750455" cy="1905000"/>
            <a:chOff x="2819400" y="2266950"/>
            <a:chExt cx="990600" cy="2514600"/>
          </a:xfrm>
        </p:grpSpPr>
        <p:sp>
          <p:nvSpPr>
            <p:cNvPr id="18" name="Oval 17"/>
            <p:cNvSpPr/>
            <p:nvPr/>
          </p:nvSpPr>
          <p:spPr>
            <a:xfrm>
              <a:off x="3048000" y="22669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/>
            <p:cNvSpPr/>
            <p:nvPr/>
          </p:nvSpPr>
          <p:spPr>
            <a:xfrm>
              <a:off x="2819400" y="3000374"/>
              <a:ext cx="990600" cy="733425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09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3867150"/>
              <a:ext cx="2667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25144" y="2571750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7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Galera</a:t>
            </a:r>
            <a:r>
              <a:rPr lang="en-US" sz="1800" dirty="0"/>
              <a:t> Cluster takes a quorum vote whenever a node does not respond and is suspected of no longer being a part of </a:t>
            </a:r>
            <a:r>
              <a:rPr lang="en-US" sz="1800" dirty="0" smtClean="0"/>
              <a:t>the cluster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 component </a:t>
            </a:r>
            <a:r>
              <a:rPr lang="en-US" sz="1800" dirty="0"/>
              <a:t>that has quorum alone continues to operate as the Primary Component, while those without quorum </a:t>
            </a:r>
            <a:r>
              <a:rPr lang="en-US" sz="1800" dirty="0" smtClean="0"/>
              <a:t>enter the </a:t>
            </a:r>
            <a:r>
              <a:rPr lang="en-US" sz="1800" dirty="0"/>
              <a:t>non-primary state and begin attempt to connect with the Primary Component.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3140528" y="3028950"/>
            <a:ext cx="4327072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512128" y="2647950"/>
            <a:ext cx="4571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2642" y="40957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3</a:t>
            </a:r>
          </a:p>
          <a:p>
            <a:r>
              <a:rPr lang="en-US" sz="1200" dirty="0" smtClean="0"/>
              <a:t>Total votes:   1</a:t>
            </a:r>
          </a:p>
          <a:p>
            <a:r>
              <a:rPr lang="en-US" sz="1200" dirty="0" smtClean="0"/>
              <a:t>No Quorum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40957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3</a:t>
            </a:r>
          </a:p>
          <a:p>
            <a:r>
              <a:rPr lang="en-US" sz="1200" dirty="0" smtClean="0"/>
              <a:t>Total votes:   2</a:t>
            </a:r>
          </a:p>
          <a:p>
            <a:r>
              <a:rPr lang="en-US" sz="1200" dirty="0" smtClean="0"/>
              <a:t>Valid Quorum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0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Clusters that have an even number of nodes risk split-brain conditions. </a:t>
            </a:r>
            <a:endParaRPr lang="en-US" sz="2000" dirty="0" smtClean="0"/>
          </a:p>
          <a:p>
            <a:r>
              <a:rPr lang="en-US" sz="2000" dirty="0" smtClean="0"/>
              <a:t>If you </a:t>
            </a:r>
            <a:r>
              <a:rPr lang="en-US" sz="2000" dirty="0"/>
              <a:t>lose network </a:t>
            </a:r>
            <a:r>
              <a:rPr lang="en-US" sz="2000" dirty="0" smtClean="0"/>
              <a:t>connectivity between </a:t>
            </a:r>
            <a:r>
              <a:rPr lang="en-US" sz="2000" dirty="0"/>
              <a:t>the partitions in a way that causes the number of nodes to split exactly in half, neither </a:t>
            </a:r>
            <a:r>
              <a:rPr lang="en-US" sz="2000" dirty="0" smtClean="0"/>
              <a:t>partition can </a:t>
            </a:r>
            <a:r>
              <a:rPr lang="en-US" sz="2000" dirty="0"/>
              <a:t>retain quorum and both enter a non-primary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Numbers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3140528" y="3028950"/>
            <a:ext cx="4327072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28625" b="16242"/>
          <a:stretch/>
        </p:blipFill>
        <p:spPr bwMode="auto">
          <a:xfrm>
            <a:off x="1676400" y="3023507"/>
            <a:ext cx="1285875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12128" y="2647950"/>
            <a:ext cx="4571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40957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4</a:t>
            </a:r>
          </a:p>
          <a:p>
            <a:r>
              <a:rPr lang="en-US" sz="1200" dirty="0" smtClean="0"/>
              <a:t>Total votes:  2</a:t>
            </a:r>
          </a:p>
          <a:p>
            <a:r>
              <a:rPr lang="en-US" sz="1200" dirty="0" smtClean="0"/>
              <a:t>No Quorum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84842" y="40957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4</a:t>
            </a:r>
          </a:p>
          <a:p>
            <a:r>
              <a:rPr lang="en-US" sz="1200" dirty="0" smtClean="0"/>
              <a:t>Total votes:  2</a:t>
            </a:r>
          </a:p>
          <a:p>
            <a:r>
              <a:rPr lang="en-US" sz="1200" dirty="0" smtClean="0"/>
              <a:t>No Quorum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98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partition will be primary component, and the second will be non-primary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Nodes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8828" b="16242"/>
          <a:stretch/>
        </p:blipFill>
        <p:spPr bwMode="auto">
          <a:xfrm>
            <a:off x="3816803" y="2114550"/>
            <a:ext cx="4327072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28625" b="16242"/>
          <a:stretch/>
        </p:blipFill>
        <p:spPr bwMode="auto">
          <a:xfrm>
            <a:off x="2352675" y="2109107"/>
            <a:ext cx="1285875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8403" y="1733550"/>
            <a:ext cx="4571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32575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5</a:t>
            </a:r>
          </a:p>
          <a:p>
            <a:r>
              <a:rPr lang="en-US" sz="1200" dirty="0" smtClean="0"/>
              <a:t>Total votes:  3</a:t>
            </a:r>
          </a:p>
          <a:p>
            <a:r>
              <a:rPr lang="en-US" sz="1200" dirty="0" smtClean="0"/>
              <a:t>Valid Quorum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161117" y="3181350"/>
            <a:ext cx="129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Votes: 5</a:t>
            </a:r>
          </a:p>
          <a:p>
            <a:r>
              <a:rPr lang="en-US" sz="1200" dirty="0" smtClean="0"/>
              <a:t>Total votes:  2</a:t>
            </a:r>
          </a:p>
          <a:p>
            <a:r>
              <a:rPr lang="en-US" sz="1200" dirty="0" smtClean="0"/>
              <a:t>No Quorum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69580" r="28625" b="16242"/>
          <a:stretch/>
        </p:blipFill>
        <p:spPr bwMode="auto">
          <a:xfrm>
            <a:off x="1066800" y="2109106"/>
            <a:ext cx="1285875" cy="12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you design your infrastructure try to avoid split brain conditions (by using multiple datacenters, switches, servers, Power sources, </a:t>
            </a:r>
            <a:r>
              <a:rPr lang="en-US" sz="2000" dirty="0" err="1" smtClean="0"/>
              <a:t>etc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You can also make advanced configurations to modify the weights for member nodes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Quorum</a:t>
            </a:r>
          </a:p>
        </p:txBody>
      </p:sp>
    </p:spTree>
    <p:extLst>
      <p:ext uri="{BB962C8B-B14F-4D97-AF65-F5344CB8AC3E}">
        <p14:creationId xmlns:p14="http://schemas.microsoft.com/office/powerpoint/2010/main" val="1500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protect your </a:t>
            </a:r>
            <a:r>
              <a:rPr lang="en-US" sz="2000" dirty="0" err="1" smtClean="0"/>
              <a:t>Galera</a:t>
            </a:r>
            <a:r>
              <a:rPr lang="en-US" sz="2000" dirty="0" smtClean="0"/>
              <a:t> cluster using your firewall, or using </a:t>
            </a:r>
            <a:r>
              <a:rPr lang="en-US" sz="2000" dirty="0" err="1" smtClean="0"/>
              <a:t>iptables</a:t>
            </a:r>
            <a:r>
              <a:rPr lang="en-US" sz="2000" dirty="0" smtClean="0"/>
              <a:t> or </a:t>
            </a:r>
            <a:r>
              <a:rPr lang="en-US" sz="2000" dirty="0" err="1" smtClean="0"/>
              <a:t>firewalld</a:t>
            </a:r>
            <a:r>
              <a:rPr lang="en-US" sz="2000" dirty="0" smtClean="0"/>
              <a:t> in </a:t>
            </a:r>
            <a:r>
              <a:rPr lang="en-US" sz="2000" dirty="0" err="1" smtClean="0"/>
              <a:t>linux</a:t>
            </a:r>
            <a:r>
              <a:rPr lang="en-US" sz="2000" dirty="0" smtClean="0"/>
              <a:t>, but you need to keep the following ports open:</a:t>
            </a:r>
          </a:p>
          <a:p>
            <a:pPr lvl="1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3306</a:t>
            </a:r>
            <a:r>
              <a:rPr lang="en-US" sz="1600" dirty="0"/>
              <a:t> For MySQL client connections and State Snapshot Transfer that use the </a:t>
            </a:r>
            <a:r>
              <a:rPr lang="en-US" sz="1600" dirty="0" err="1"/>
              <a:t>mysqldump</a:t>
            </a:r>
            <a:r>
              <a:rPr lang="en-US" sz="1600" dirty="0"/>
              <a:t> method.</a:t>
            </a:r>
          </a:p>
          <a:p>
            <a:pPr lvl="1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4567</a:t>
            </a:r>
            <a:r>
              <a:rPr lang="en-US" sz="1600" dirty="0"/>
              <a:t> For </a:t>
            </a:r>
            <a:r>
              <a:rPr lang="en-US" sz="1600" dirty="0" err="1"/>
              <a:t>Galera</a:t>
            </a:r>
            <a:r>
              <a:rPr lang="en-US" sz="1600" dirty="0"/>
              <a:t> Cluster replication traffic, multicast replication uses both UDP transport and TCP on this port.</a:t>
            </a:r>
          </a:p>
          <a:p>
            <a:pPr lvl="1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4568</a:t>
            </a:r>
            <a:r>
              <a:rPr lang="en-US" sz="1600" dirty="0"/>
              <a:t> For Incremental State Transfer.</a:t>
            </a:r>
          </a:p>
          <a:p>
            <a:pPr lvl="1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4444</a:t>
            </a:r>
            <a:r>
              <a:rPr lang="en-US" sz="1600" dirty="0"/>
              <a:t> For all other State Snapshot Transfer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securing database server and client connections, you can use the internal MySQL SSL support.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the event </a:t>
            </a:r>
            <a:r>
              <a:rPr lang="en-US" sz="1800" dirty="0" smtClean="0"/>
              <a:t>that you </a:t>
            </a:r>
            <a:r>
              <a:rPr lang="en-US" sz="1800" dirty="0"/>
              <a:t>use logical transfer methods for state snapshot transfer, such as </a:t>
            </a:r>
            <a:r>
              <a:rPr lang="en-US" sz="1800" dirty="0" err="1"/>
              <a:t>mysqldump</a:t>
            </a:r>
            <a:r>
              <a:rPr lang="en-US" sz="1800" dirty="0"/>
              <a:t>, this is the only step you need </a:t>
            </a:r>
            <a:r>
              <a:rPr lang="en-US" sz="1800" dirty="0" smtClean="0"/>
              <a:t>to take </a:t>
            </a:r>
            <a:r>
              <a:rPr lang="en-US" sz="1800" dirty="0"/>
              <a:t>in securing your state snapshot transfers.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Connections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2419350"/>
            <a:ext cx="41148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##### 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my.cnf</a:t>
            </a:r>
            <a:r>
              <a:rPr lang="en-US" sz="1400" dirty="0" smtClean="0"/>
              <a:t>   File</a:t>
            </a:r>
          </a:p>
          <a:p>
            <a:r>
              <a:rPr lang="en-US" sz="1400" dirty="0" smtClean="0"/>
              <a:t># </a:t>
            </a:r>
            <a:r>
              <a:rPr lang="en-US" sz="1400" dirty="0"/>
              <a:t>MySQL Server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mysqld</a:t>
            </a:r>
            <a:r>
              <a:rPr lang="en-US" sz="1400" dirty="0"/>
              <a:t>]</a:t>
            </a:r>
          </a:p>
          <a:p>
            <a:r>
              <a:rPr lang="en-US" sz="1400" dirty="0" err="1"/>
              <a:t>ssl</a:t>
            </a:r>
            <a:r>
              <a:rPr lang="en-US" sz="1400" dirty="0"/>
              <a:t>-ca = /path/to/ca-</a:t>
            </a:r>
            <a:r>
              <a:rPr lang="en-US" sz="1400" dirty="0" err="1"/>
              <a:t>cert.pem</a:t>
            </a:r>
            <a:endParaRPr lang="en-US" sz="1400" dirty="0"/>
          </a:p>
          <a:p>
            <a:r>
              <a:rPr lang="en-US" sz="1400" dirty="0" err="1"/>
              <a:t>ssl</a:t>
            </a:r>
            <a:r>
              <a:rPr lang="en-US" sz="1400" dirty="0"/>
              <a:t>-key = /path/to/server-</a:t>
            </a:r>
            <a:r>
              <a:rPr lang="en-US" sz="1400" dirty="0" err="1"/>
              <a:t>key.pem</a:t>
            </a:r>
            <a:endParaRPr lang="en-US" sz="1400" dirty="0"/>
          </a:p>
          <a:p>
            <a:r>
              <a:rPr lang="en-US" sz="1400" dirty="0" err="1"/>
              <a:t>ssl</a:t>
            </a:r>
            <a:r>
              <a:rPr lang="en-US" sz="1400" dirty="0"/>
              <a:t>-cert = /</a:t>
            </a:r>
            <a:r>
              <a:rPr lang="en-US" sz="1400" dirty="0" smtClean="0"/>
              <a:t>path/to/server-</a:t>
            </a:r>
            <a:r>
              <a:rPr lang="en-US" sz="1400" dirty="0" err="1" smtClean="0"/>
              <a:t>cert.pem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# MySQL Client Configuration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mysql</a:t>
            </a:r>
            <a:r>
              <a:rPr lang="en-US" sz="1400" dirty="0"/>
              <a:t>]</a:t>
            </a:r>
          </a:p>
          <a:p>
            <a:r>
              <a:rPr lang="en-US" sz="1400" dirty="0" err="1"/>
              <a:t>ssl</a:t>
            </a:r>
            <a:r>
              <a:rPr lang="en-US" sz="1400" dirty="0"/>
              <a:t>-ca = /path/to/ca-</a:t>
            </a:r>
            <a:r>
              <a:rPr lang="en-US" sz="1400" dirty="0" err="1"/>
              <a:t>cert.pem</a:t>
            </a:r>
            <a:endParaRPr lang="en-US" sz="1400" dirty="0"/>
          </a:p>
          <a:p>
            <a:r>
              <a:rPr lang="en-US" sz="1400" dirty="0" err="1"/>
              <a:t>ssl</a:t>
            </a:r>
            <a:r>
              <a:rPr lang="en-US" sz="1400" dirty="0"/>
              <a:t>-key = /path/to/client-</a:t>
            </a:r>
            <a:r>
              <a:rPr lang="en-US" sz="1400" dirty="0" err="1"/>
              <a:t>key.pem</a:t>
            </a:r>
            <a:endParaRPr lang="en-US" sz="1400" dirty="0"/>
          </a:p>
          <a:p>
            <a:r>
              <a:rPr lang="en-US" sz="1400" dirty="0" err="1"/>
              <a:t>ssl</a:t>
            </a:r>
            <a:r>
              <a:rPr lang="en-US" sz="1400" dirty="0"/>
              <a:t>-cert = /path/to/client-</a:t>
            </a:r>
            <a:r>
              <a:rPr lang="en-US" sz="1400" dirty="0" err="1"/>
              <a:t>cert.pem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98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to enable SSL on the internal node processes, you need to define the paths to the key, certificate and </a:t>
            </a:r>
            <a:r>
              <a:rPr lang="en-US" sz="2000" dirty="0" smtClean="0"/>
              <a:t>certificate authority </a:t>
            </a:r>
            <a:r>
              <a:rPr lang="en-US" sz="2000" dirty="0"/>
              <a:t>files that you want the node to use in encrypting replication traffic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Replication Traffic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343150"/>
            <a:ext cx="8001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## Add the following line to the </a:t>
            </a:r>
            <a:r>
              <a:rPr lang="en-US" sz="1400" dirty="0" err="1" smtClean="0"/>
              <a:t>my.cnf</a:t>
            </a:r>
            <a:r>
              <a:rPr lang="en-US" sz="1400" dirty="0" smtClean="0"/>
              <a:t> file</a:t>
            </a:r>
          </a:p>
          <a:p>
            <a:r>
              <a:rPr lang="en-US" sz="1400" dirty="0" err="1" smtClean="0"/>
              <a:t>wsrep_provider_options</a:t>
            </a:r>
            <a:r>
              <a:rPr lang="en-US" sz="1400" dirty="0"/>
              <a:t>="</a:t>
            </a:r>
            <a:r>
              <a:rPr lang="en-US" sz="1400" dirty="0" err="1"/>
              <a:t>socket.ssl_key</a:t>
            </a:r>
            <a:r>
              <a:rPr lang="en-US" sz="1400" dirty="0"/>
              <a:t>=/</a:t>
            </a:r>
            <a:r>
              <a:rPr lang="en-US" sz="1400" dirty="0" smtClean="0"/>
              <a:t>path/to/server-</a:t>
            </a:r>
            <a:r>
              <a:rPr lang="en-US" sz="1400" dirty="0" err="1" smtClean="0"/>
              <a:t>key.pem</a:t>
            </a:r>
            <a:r>
              <a:rPr lang="en-US" sz="1400" dirty="0" smtClean="0"/>
              <a:t>/;</a:t>
            </a:r>
            <a:r>
              <a:rPr lang="en-US" sz="1400" dirty="0" err="1"/>
              <a:t>socket.ssl_cert</a:t>
            </a:r>
            <a:r>
              <a:rPr lang="en-US" sz="1400" dirty="0"/>
              <a:t>=/</a:t>
            </a:r>
            <a:r>
              <a:rPr lang="en-US" sz="1400" dirty="0" smtClean="0"/>
              <a:t>path/to/</a:t>
            </a:r>
            <a:r>
              <a:rPr lang="en-US" sz="1400" dirty="0" err="1" smtClean="0"/>
              <a:t>server-cert.pem;socket.ssl_ca</a:t>
            </a:r>
            <a:r>
              <a:rPr lang="en-US" sz="1400" dirty="0"/>
              <a:t>=/</a:t>
            </a:r>
            <a:r>
              <a:rPr lang="en-US" sz="1400" dirty="0" smtClean="0"/>
              <a:t>path/to/</a:t>
            </a:r>
            <a:r>
              <a:rPr lang="en-US" sz="1400" dirty="0" err="1" smtClean="0"/>
              <a:t>cacert.pem</a:t>
            </a:r>
            <a:r>
              <a:rPr lang="en-US" sz="1400" dirty="0" smtClean="0"/>
              <a:t>“</a:t>
            </a:r>
          </a:p>
          <a:p>
            <a:endParaRPr lang="en-US" sz="1400" dirty="0"/>
          </a:p>
          <a:p>
            <a:r>
              <a:rPr lang="en-US" sz="1400" dirty="0" smtClean="0"/>
              <a:t># OR use: </a:t>
            </a:r>
          </a:p>
          <a:p>
            <a:r>
              <a:rPr lang="en-US" sz="1400" dirty="0"/>
              <a:t>SET GLOBAL </a:t>
            </a:r>
            <a:r>
              <a:rPr lang="en-US" sz="1400" dirty="0" err="1" smtClean="0"/>
              <a:t>wsrep_provider_options</a:t>
            </a:r>
            <a:r>
              <a:rPr lang="en-US" sz="1400" dirty="0"/>
              <a:t>="</a:t>
            </a:r>
            <a:r>
              <a:rPr lang="en-US" sz="1400" dirty="0" err="1"/>
              <a:t>socket.ssl_key</a:t>
            </a:r>
            <a:r>
              <a:rPr lang="en-US" sz="1400" dirty="0"/>
              <a:t>=/path/to/server-</a:t>
            </a:r>
            <a:r>
              <a:rPr lang="en-US" sz="1400" dirty="0" err="1"/>
              <a:t>key.pem</a:t>
            </a:r>
            <a:r>
              <a:rPr lang="en-US" sz="1400" dirty="0"/>
              <a:t>/;</a:t>
            </a:r>
            <a:r>
              <a:rPr lang="en-US" sz="1400" dirty="0" err="1"/>
              <a:t>socket.ssl_cert</a:t>
            </a:r>
            <a:r>
              <a:rPr lang="en-US" sz="1400" dirty="0"/>
              <a:t>=/path/to/</a:t>
            </a:r>
            <a:r>
              <a:rPr lang="en-US" sz="1400" dirty="0" err="1"/>
              <a:t>server-cert.pem;socket.ssl_ca</a:t>
            </a:r>
            <a:r>
              <a:rPr lang="en-US" sz="1400" dirty="0"/>
              <a:t>=/path/to/</a:t>
            </a:r>
            <a:r>
              <a:rPr lang="en-US" sz="1400" dirty="0" err="1"/>
              <a:t>cacert.pem</a:t>
            </a:r>
            <a:r>
              <a:rPr lang="en-US" sz="1400" dirty="0"/>
              <a:t>“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26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36614</TotalTime>
  <Words>4150</Words>
  <Application>Microsoft Office PowerPoint</Application>
  <PresentationFormat>On-screen Show (16:9)</PresentationFormat>
  <Paragraphs>644</Paragraphs>
  <Slides>106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Concourse</vt:lpstr>
      <vt:lpstr>Galera Cluster</vt:lpstr>
      <vt:lpstr>Agenda</vt:lpstr>
      <vt:lpstr>Database Replication</vt:lpstr>
      <vt:lpstr>Database Replication</vt:lpstr>
      <vt:lpstr>Database Replication</vt:lpstr>
      <vt:lpstr>Database Replication</vt:lpstr>
      <vt:lpstr>ACID Model of Database</vt:lpstr>
      <vt:lpstr>Master/Slave &amp; Multi Master Replication</vt:lpstr>
      <vt:lpstr>Master/Slave Replication</vt:lpstr>
      <vt:lpstr>Master/Slave Replication</vt:lpstr>
      <vt:lpstr>Multi Master Replication</vt:lpstr>
      <vt:lpstr>Replication Types</vt:lpstr>
      <vt:lpstr>Asynchronous &amp; Synchronous Replication</vt:lpstr>
      <vt:lpstr>Asynchronous Replication</vt:lpstr>
      <vt:lpstr>Asynchronous Replication</vt:lpstr>
      <vt:lpstr>Asynchronous Replication</vt:lpstr>
      <vt:lpstr>Asynchronous Replication</vt:lpstr>
      <vt:lpstr>Synchronous Replication</vt:lpstr>
      <vt:lpstr>Synchronous Replication</vt:lpstr>
      <vt:lpstr>Synchronous Replication</vt:lpstr>
      <vt:lpstr>Semi-synchronous replication</vt:lpstr>
      <vt:lpstr>Semi-synchronous replication</vt:lpstr>
      <vt:lpstr>We need Synchronous Replication </vt:lpstr>
      <vt:lpstr>Proposed Solutions</vt:lpstr>
      <vt:lpstr>Statement vs Row Based Data Replication</vt:lpstr>
      <vt:lpstr>Data Replication</vt:lpstr>
      <vt:lpstr>Certification-Based Replication</vt:lpstr>
      <vt:lpstr>Group Communication</vt:lpstr>
      <vt:lpstr>Transaction Lifecycle </vt:lpstr>
      <vt:lpstr>Transaction Lifecycle </vt:lpstr>
      <vt:lpstr>Transaction Lifecycle </vt:lpstr>
      <vt:lpstr>Transaction Lifecycle </vt:lpstr>
      <vt:lpstr>Transaction Lifecycle </vt:lpstr>
      <vt:lpstr>Certification</vt:lpstr>
      <vt:lpstr>Certification Example (1)</vt:lpstr>
      <vt:lpstr>Certification Example (1)</vt:lpstr>
      <vt:lpstr>Certification Example (1)</vt:lpstr>
      <vt:lpstr>Certification Example (1)</vt:lpstr>
      <vt:lpstr>Certification Example (1)</vt:lpstr>
      <vt:lpstr>Certification Example (1)</vt:lpstr>
      <vt:lpstr>Certification Example (1)</vt:lpstr>
      <vt:lpstr>Certification Example(2)</vt:lpstr>
      <vt:lpstr>Certification Example(2)</vt:lpstr>
      <vt:lpstr>Certification Example(2)</vt:lpstr>
      <vt:lpstr>Certification Example(2)</vt:lpstr>
      <vt:lpstr>Certification Example(2)</vt:lpstr>
      <vt:lpstr>Certification Example(2)</vt:lpstr>
      <vt:lpstr>Certification Example(2)</vt:lpstr>
      <vt:lpstr>Isolation Levels in Galera Cluster</vt:lpstr>
      <vt:lpstr>What is Isolation?</vt:lpstr>
      <vt:lpstr>No Isolation Example</vt:lpstr>
      <vt:lpstr>What is Isolation?</vt:lpstr>
      <vt:lpstr>Isolation and Performance</vt:lpstr>
      <vt:lpstr>Isolation Levels</vt:lpstr>
      <vt:lpstr>Isolation Levels</vt:lpstr>
      <vt:lpstr>Isolation Levels</vt:lpstr>
      <vt:lpstr>Isolation Levels</vt:lpstr>
      <vt:lpstr>Isolation Levels</vt:lpstr>
      <vt:lpstr>“lost update” problem</vt:lpstr>
      <vt:lpstr>“lost update” problem</vt:lpstr>
      <vt:lpstr>SNAPSHOT ISOLATION</vt:lpstr>
      <vt:lpstr>SNAPSHOT ISOLATION</vt:lpstr>
      <vt:lpstr>Lost Update Problem Solution</vt:lpstr>
      <vt:lpstr>State Transfers</vt:lpstr>
      <vt:lpstr>State Transfers</vt:lpstr>
      <vt:lpstr>Provisioning Methods</vt:lpstr>
      <vt:lpstr>State Snapshot Transfer (SST)</vt:lpstr>
      <vt:lpstr>Incremental State Transfer (IST)</vt:lpstr>
      <vt:lpstr>Galera Cluster Limitations</vt:lpstr>
      <vt:lpstr>Galera Cluster Limitations</vt:lpstr>
      <vt:lpstr>Galera Cluster Limitations</vt:lpstr>
      <vt:lpstr>Galera Cluster Limitations</vt:lpstr>
      <vt:lpstr>Building the Environment</vt:lpstr>
      <vt:lpstr>Requirements</vt:lpstr>
      <vt:lpstr>Preparing the Nodes</vt:lpstr>
      <vt:lpstr>Install MariaDB</vt:lpstr>
      <vt:lpstr>Configure MariaDB </vt:lpstr>
      <vt:lpstr>Configure Galera</vt:lpstr>
      <vt:lpstr>Start the Cluster</vt:lpstr>
      <vt:lpstr>Start the Cluster</vt:lpstr>
      <vt:lpstr>Start the Cluster</vt:lpstr>
      <vt:lpstr>Check the cluster</vt:lpstr>
      <vt:lpstr>Practical Examples (Hands-on-lab)</vt:lpstr>
      <vt:lpstr>Join a new node to the cluster</vt:lpstr>
      <vt:lpstr>Weighted Quorum</vt:lpstr>
      <vt:lpstr>Split Brain Problem</vt:lpstr>
      <vt:lpstr>Split Brain Problem</vt:lpstr>
      <vt:lpstr>Weighted Quorum</vt:lpstr>
      <vt:lpstr>Weighted Quorum</vt:lpstr>
      <vt:lpstr>Weighted Quorum</vt:lpstr>
      <vt:lpstr>Weighted Quorum</vt:lpstr>
      <vt:lpstr>Even Numbers</vt:lpstr>
      <vt:lpstr>5 Nodes Example</vt:lpstr>
      <vt:lpstr>Weighted Quorum</vt:lpstr>
      <vt:lpstr>Galera Cluster Security</vt:lpstr>
      <vt:lpstr>Used Ports</vt:lpstr>
      <vt:lpstr>SSL Connections</vt:lpstr>
      <vt:lpstr>Securing Replication Traffic</vt:lpstr>
      <vt:lpstr>Load Balancing</vt:lpstr>
      <vt:lpstr>Load Balancing</vt:lpstr>
      <vt:lpstr>HAProxy</vt:lpstr>
      <vt:lpstr>Avoiding SPOF</vt:lpstr>
      <vt:lpstr>Avoiding SPOF</vt:lpstr>
      <vt:lpstr>Pacemaker</vt:lpstr>
      <vt:lpstr>Congratulations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108</cp:revision>
  <dcterms:created xsi:type="dcterms:W3CDTF">2018-06-29T12:28:16Z</dcterms:created>
  <dcterms:modified xsi:type="dcterms:W3CDTF">2018-08-02T12:33:13Z</dcterms:modified>
</cp:coreProperties>
</file>