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4" r:id="rId4"/>
    <p:sldId id="259" r:id="rId5"/>
    <p:sldId id="260" r:id="rId6"/>
    <p:sldId id="258" r:id="rId7"/>
    <p:sldId id="261" r:id="rId8"/>
    <p:sldId id="262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yrena\Downloads\wykres%20szybkosc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Czas wykonania w zależności od ilości punktów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FF00"/>
              </a:solidFill>
              <a:ln w="9525">
                <a:noFill/>
              </a:ln>
              <a:effectLst/>
            </c:spPr>
          </c:marker>
          <c:xVal>
            <c:numRef>
              <c:f>Arkusz1!$E$7:$E$17</c:f>
              <c:numCache>
                <c:formatCode>General</c:formatCode>
                <c:ptCount val="1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</c:numCache>
            </c:numRef>
          </c:xVal>
          <c:yVal>
            <c:numRef>
              <c:f>Arkusz1!$F$7:$F$17</c:f>
              <c:numCache>
                <c:formatCode>General</c:formatCode>
                <c:ptCount val="11"/>
                <c:pt idx="0">
                  <c:v>1.84213</c:v>
                </c:pt>
                <c:pt idx="1">
                  <c:v>2.617435</c:v>
                </c:pt>
                <c:pt idx="2">
                  <c:v>3.699989</c:v>
                </c:pt>
                <c:pt idx="3">
                  <c:v>4.9819699999999996</c:v>
                </c:pt>
                <c:pt idx="4">
                  <c:v>6.6049959999999999</c:v>
                </c:pt>
                <c:pt idx="5">
                  <c:v>8.6132209999999993</c:v>
                </c:pt>
                <c:pt idx="6">
                  <c:v>11.230320000000001</c:v>
                </c:pt>
                <c:pt idx="7">
                  <c:v>14.665184999999999</c:v>
                </c:pt>
                <c:pt idx="8">
                  <c:v>17.685987000000001</c:v>
                </c:pt>
                <c:pt idx="9">
                  <c:v>21.485764</c:v>
                </c:pt>
                <c:pt idx="10">
                  <c:v>26.364336999999999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E8F-42CD-BBDE-444AD00944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5329216"/>
        <c:axId val="875340640"/>
      </c:scatterChart>
      <c:valAx>
        <c:axId val="875329216"/>
        <c:scaling>
          <c:orientation val="minMax"/>
          <c:max val="20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Ilość</a:t>
                </a:r>
                <a:r>
                  <a:rPr lang="pl-PL" baseline="0"/>
                  <a:t> punktów n</a:t>
                </a:r>
                <a:endParaRPr lang="pl-P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875340640"/>
        <c:crosses val="autoZero"/>
        <c:crossBetween val="midCat"/>
      </c:valAx>
      <c:valAx>
        <c:axId val="875340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Czas</a:t>
                </a:r>
                <a:r>
                  <a:rPr lang="pl-PL" baseline="0"/>
                  <a:t> t [s]</a:t>
                </a:r>
                <a:endParaRPr lang="pl-P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875329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d88f780d9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d88f780d9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d88a6e300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d88a6e300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d88f780d9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d88f780d9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d88f780d9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d88f780d9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d88a6e30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d88a6e30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d88a6e300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d88a6e300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d88f780d9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d88f780d9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651350"/>
            <a:ext cx="8520600" cy="18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5000"/>
              <a:t>Pole elektryczne wokół naładowanego koła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06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3020"/>
              <a:t>Opis fizyczny problemu </a:t>
            </a:r>
            <a:endParaRPr sz="3020"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3F3F3"/>
                </a:solidFill>
              </a:rPr>
              <a:t>Mamy do dyspozycji dwuwymiarowe koło, które naładowane jest ze stałą gęstością powierzchniową σ. Naszym zadaniem jest: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pl">
                <a:solidFill>
                  <a:srgbClr val="F3F3F3"/>
                </a:solidFill>
              </a:rPr>
              <a:t>zaproponowanie algorytmu całkowania wartości potencjału w danym punkcie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pl">
                <a:solidFill>
                  <a:srgbClr val="F3F3F3"/>
                </a:solidFill>
              </a:rPr>
              <a:t>sprawdzenie jak otrzymana wartość zależy od sposobu podziału koła na fragmenty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pl">
                <a:solidFill>
                  <a:srgbClr val="F3F3F3"/>
                </a:solidFill>
              </a:rPr>
              <a:t>obliczenie natężenia pola elektrycznego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pl">
                <a:solidFill>
                  <a:srgbClr val="F3F3F3"/>
                </a:solidFill>
              </a:rPr>
              <a:t>przygotowanie wykresów przedstawiających rozkłady obu tych wartości wokół koła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pl">
                <a:solidFill>
                  <a:srgbClr val="F3F3F3"/>
                </a:solidFill>
              </a:rPr>
              <a:t>obliczenie od jakiej wartości Rz, wartość potencjału jest taka jak dla pojedynczego punktu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54CA1D-A29F-E24B-E6B0-904C3A48D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pl" sz="2800" dirty="0"/>
              <a:t>Podejście numeryczne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1F884F8-9053-98F6-A2D1-C26892251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242" y="930925"/>
            <a:ext cx="4371395" cy="34164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pl-PL" dirty="0">
                <a:solidFill>
                  <a:srgbClr val="F3F3F3"/>
                </a:solidFill>
              </a:rPr>
              <a:t>W</a:t>
            </a:r>
            <a:r>
              <a:rPr lang="pl-PL" dirty="0"/>
              <a:t> </a:t>
            </a:r>
            <a:r>
              <a:rPr lang="pl-PL" dirty="0">
                <a:solidFill>
                  <a:srgbClr val="F3F3F3"/>
                </a:solidFill>
              </a:rPr>
              <a:t>celu</a:t>
            </a:r>
            <a:r>
              <a:rPr lang="pl-PL" dirty="0"/>
              <a:t> </a:t>
            </a:r>
            <a:r>
              <a:rPr lang="pl-PL" dirty="0">
                <a:solidFill>
                  <a:srgbClr val="F3F3F3"/>
                </a:solidFill>
              </a:rPr>
              <a:t>obliczenia potencjału wokół jednorodnie naładowanego koła należy podzielić przestrzeń. W kodzie przestrzeń podzielona jest na kwadraty. Im większa jest ilość tych kwadratów tym większa jest dokładność w obliczonym potencjale, natomiast wymaga to większej ilości obliczeń a co za tym idzie czasu. Zależność czasu wykonania skryptu od ilości punktów przedstawia wykres: </a:t>
            </a:r>
            <a:endParaRPr lang="pl-PL" dirty="0"/>
          </a:p>
        </p:txBody>
      </p:sp>
      <p:graphicFrame>
        <p:nvGraphicFramePr>
          <p:cNvPr id="5" name="Wykres 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2710188"/>
              </p:ext>
            </p:extLst>
          </p:nvPr>
        </p:nvGraphicFramePr>
        <p:xfrm>
          <a:off x="4742916" y="1152475"/>
          <a:ext cx="4174842" cy="297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277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275850" y="325038"/>
            <a:ext cx="8520600" cy="10588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>
                <a:solidFill>
                  <a:srgbClr val="F3F3F3"/>
                </a:solidFill>
              </a:rPr>
              <a:t>Wartość potencjału w dowolnym punkcie przestrzeni jest równa sumie potencjałów pochodzących od pozostałych punktów w przestrzeni (zgodnie z zasadą superpozycji):</a:t>
            </a:r>
            <a:endParaRPr dirty="0">
              <a:solidFill>
                <a:srgbClr val="F3F3F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Google Shape;77;p16"/>
              <p:cNvSpPr txBox="1"/>
              <p:nvPr/>
            </p:nvSpPr>
            <p:spPr>
              <a:xfrm>
                <a:off x="311700" y="3464826"/>
                <a:ext cx="6148500" cy="12926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800" dirty="0">
                    <a:solidFill>
                      <a:srgbClr val="F3F3F3"/>
                    </a:solidFill>
                  </a:rPr>
                  <a:t>gdzie: </a:t>
                </a:r>
              </a:p>
              <a:p>
                <a:pPr lvl="0"/>
                <a:r>
                  <a:rPr lang="pl-PL" sz="1800" dirty="0">
                    <a:solidFill>
                      <a:srgbClr val="F3F3F3"/>
                    </a:solidFill>
                  </a:rPr>
                  <a:t>k - stała elektrostatyczna - </a:t>
                </a:r>
                <a14:m>
                  <m:oMath xmlns:m="http://schemas.openxmlformats.org/officeDocument/2006/math">
                    <m:r>
                      <a:rPr lang="pl-PL" sz="1800" b="0" i="0" smtClean="0">
                        <a:solidFill>
                          <a:srgbClr val="F3F3F3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pl-PL" sz="1800" b="0" i="1" smtClean="0">
                        <a:solidFill>
                          <a:srgbClr val="F3F3F3"/>
                        </a:solidFill>
                        <a:latin typeface="Cambria Math" panose="02040503050406030204" pitchFamily="18" charset="0"/>
                      </a:rPr>
                      <m:t>·</m:t>
                    </m:r>
                    <m:sSup>
                      <m:sSupPr>
                        <m:ctrlPr>
                          <a:rPr lang="ar-AE" sz="1800" i="1" smtClean="0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800" b="0" i="1" smtClean="0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l-PL" sz="1800" b="0" i="1" smtClean="0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pl-PL" sz="1800" b="0" i="1" smtClean="0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pl-PL" sz="1800" b="0" i="0" smtClean="0">
                        <a:solidFill>
                          <a:srgbClr val="F3F3F3"/>
                        </a:solidFill>
                        <a:latin typeface="Cambria Math" panose="02040503050406030204" pitchFamily="18" charset="0"/>
                      </a:rPr>
                      <m:t> [</m:t>
                    </m:r>
                    <m:sSup>
                      <m:sSupPr>
                        <m:ctrlPr>
                          <a:rPr lang="ar-AE" sz="1800" i="1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800" b="0" i="1" smtClean="0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m:rPr>
                            <m:nor/>
                          </m:rPr>
                          <a:rPr lang="pl-PL" sz="1800" b="0" i="0" smtClean="0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l-PL" sz="1800" dirty="0">
                            <a:solidFill>
                              <a:srgbClr val="F3F3F3"/>
                            </a:solidFill>
                          </a:rPr>
                          <m:t>·</m:t>
                        </m:r>
                        <m:r>
                          <m:rPr>
                            <m:nor/>
                          </m:rPr>
                          <a:rPr lang="pl-PL" sz="1800" b="0" i="0" dirty="0" smtClean="0">
                            <a:solidFill>
                              <a:srgbClr val="F3F3F3"/>
                            </a:solidFill>
                          </a:rPr>
                          <m:t> </m:t>
                        </m:r>
                        <m:r>
                          <a:rPr lang="pl-PL" sz="1800" b="0" i="1" smtClean="0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l-PL" sz="1800" b="0" i="1" smtClean="0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pl-PL" sz="1800" b="0" i="0" smtClean="0">
                        <a:solidFill>
                          <a:srgbClr val="F3F3F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l-PL" sz="1800" dirty="0">
                        <a:solidFill>
                          <a:srgbClr val="F3F3F3"/>
                        </a:solidFill>
                      </a:rPr>
                      <m:t>·</m:t>
                    </m:r>
                    <m:r>
                      <m:rPr>
                        <m:nor/>
                      </m:rPr>
                      <a:rPr lang="pl-PL" sz="1800" b="0" i="0" dirty="0" smtClean="0">
                        <a:solidFill>
                          <a:srgbClr val="F3F3F3"/>
                        </a:solidFill>
                      </a:rPr>
                      <m:t> </m:t>
                    </m:r>
                    <m:sSup>
                      <m:sSupPr>
                        <m:ctrlPr>
                          <a:rPr lang="ar-AE" sz="1800" i="1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800" i="1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pl-PL" sz="1800" i="1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l-PL" sz="1800" dirty="0">
                    <a:solidFill>
                      <a:srgbClr val="F3F3F3"/>
                    </a:solidFill>
                  </a:rPr>
                  <a:t>]</a:t>
                </a:r>
              </a:p>
              <a:p>
                <a:pPr lvl="0"/>
                <a:r>
                  <a:rPr lang="pl-PL" sz="1800" dirty="0">
                    <a:solidFill>
                      <a:srgbClr val="F3F3F3"/>
                    </a:solidFill>
                  </a:rPr>
                  <a:t>q - ładunek w danym punkcie </a:t>
                </a:r>
                <a14:m>
                  <m:oMath xmlns:m="http://schemas.openxmlformats.org/officeDocument/2006/math">
                    <m:r>
                      <a:rPr lang="pl-PL" sz="1800" b="0" i="0" smtClean="0">
                        <a:solidFill>
                          <a:srgbClr val="F3F3F3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pl-PL" sz="1800" b="0" i="0" smtClean="0">
                        <a:solidFill>
                          <a:srgbClr val="F3F3F3"/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pl-PL" sz="1800" dirty="0">
                    <a:solidFill>
                      <a:srgbClr val="F3F3F3"/>
                    </a:solidFill>
                  </a:rPr>
                  <a:t>]</a:t>
                </a:r>
              </a:p>
              <a:p>
                <a:r>
                  <a:rPr lang="pl-PL" sz="1800" dirty="0">
                    <a:solidFill>
                      <a:srgbClr val="F3F3F3"/>
                    </a:solidFill>
                  </a:rPr>
                  <a:t>r - odległość badanego punktu od środka koła </a:t>
                </a:r>
                <a14:m>
                  <m:oMath xmlns:m="http://schemas.openxmlformats.org/officeDocument/2006/math">
                    <m:r>
                      <a:rPr lang="pl-PL" sz="1800" b="0" i="0" smtClean="0">
                        <a:solidFill>
                          <a:srgbClr val="F3F3F3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pl-PL" sz="1800" b="0" i="0" smtClean="0">
                        <a:solidFill>
                          <a:srgbClr val="F3F3F3"/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pl-PL" sz="1800" dirty="0">
                    <a:solidFill>
                      <a:srgbClr val="F3F3F3"/>
                    </a:solidFill>
                  </a:rPr>
                  <a:t>]</a:t>
                </a:r>
              </a:p>
            </p:txBody>
          </p:sp>
        </mc:Choice>
        <mc:Fallback>
          <p:sp>
            <p:nvSpPr>
              <p:cNvPr id="77" name="Google Shape;77;p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3464826"/>
                <a:ext cx="6148500" cy="1292631"/>
              </a:xfrm>
              <a:prstGeom prst="rect">
                <a:avLst/>
              </a:prstGeom>
              <a:blipFill>
                <a:blip r:embed="rId3"/>
                <a:stretch>
                  <a:fillRect l="-793" b="-33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Google Shape;78;p16"/>
          <p:cNvSpPr txBox="1"/>
          <p:nvPr/>
        </p:nvSpPr>
        <p:spPr>
          <a:xfrm>
            <a:off x="311700" y="1966686"/>
            <a:ext cx="84489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 dirty="0">
                <a:solidFill>
                  <a:srgbClr val="F3F3F3"/>
                </a:solidFill>
              </a:rPr>
              <a:t>Natężenie pola elektrycznego E możemy obliczyć ze wzoru:</a:t>
            </a:r>
            <a:endParaRPr sz="1800" dirty="0">
              <a:solidFill>
                <a:srgbClr val="F3F3F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68A53D99-1343-F3B1-3A92-A0E96CA709C1}"/>
                  </a:ext>
                </a:extLst>
              </p:cNvPr>
              <p:cNvSpPr txBox="1"/>
              <p:nvPr/>
            </p:nvSpPr>
            <p:spPr>
              <a:xfrm>
                <a:off x="0" y="1220135"/>
                <a:ext cx="9144000" cy="674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pl-PL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l-PL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pl-PL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  </m:t>
                      </m:r>
                      <m:f>
                        <m:fPr>
                          <m:ctrlPr>
                            <a:rPr lang="pl-P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𝑘𝑞</m:t>
                          </m:r>
                        </m:num>
                        <m:den>
                          <m:r>
                            <a:rPr lang="pl-P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pl-P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68A53D99-1343-F3B1-3A92-A0E96CA70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20135"/>
                <a:ext cx="9144000" cy="6746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E84855F0-748A-C361-103C-331899696051}"/>
                  </a:ext>
                </a:extLst>
              </p:cNvPr>
              <p:cNvSpPr txBox="1"/>
              <p:nvPr/>
            </p:nvSpPr>
            <p:spPr>
              <a:xfrm>
                <a:off x="0" y="2571749"/>
                <a:ext cx="9144000" cy="67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pl-PL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pl-P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𝑘𝑞</m:t>
                          </m:r>
                        </m:num>
                        <m:den>
                          <m:sSup>
                            <m:sSupPr>
                              <m:ctrlPr>
                                <a:rPr lang="pl-P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l-P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l-PL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E84855F0-748A-C361-103C-331899696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71749"/>
                <a:ext cx="9144000" cy="674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201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Wykresy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A2FC15-1B64-280D-8136-ACD8F7E78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3" y="871373"/>
            <a:ext cx="4274288" cy="368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AE2B663-29B9-8E90-A1B1-83A21FF9A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545" y="871373"/>
            <a:ext cx="4175755" cy="368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5" name="Google Shape;65;p1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211450"/>
                <a:ext cx="8669930" cy="12032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990"/>
                  <a:buNone/>
                </a:pPr>
                <a:r>
                  <a:rPr lang="pl" sz="3200" dirty="0"/>
                  <a:t>W jakiej odległości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l-PL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pl" sz="3200" dirty="0"/>
                  <a:t> potencjał koła można przybliżyć potencjałem pojedynczego ładunku?</a:t>
                </a:r>
                <a:endParaRPr sz="3020" dirty="0"/>
              </a:p>
            </p:txBody>
          </p:sp>
        </mc:Choice>
        <mc:Fallback>
          <p:sp>
            <p:nvSpPr>
              <p:cNvPr id="65" name="Google Shape;65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211450"/>
                <a:ext cx="8669930" cy="1203250"/>
              </a:xfrm>
              <a:prstGeom prst="rect">
                <a:avLst/>
              </a:prstGeom>
              <a:blipFill>
                <a:blip r:embed="rId3"/>
                <a:stretch>
                  <a:fillRect l="-1758" t="-3046" r="-1547" b="-913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414699"/>
            <a:ext cx="8520600" cy="2314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 dirty="0">
                <a:solidFill>
                  <a:srgbClr val="F3F3F3"/>
                </a:solidFill>
              </a:rPr>
              <a:t>Aby obliczyć potencjał koła naładowanego jednorodnym ładunkiem o gęstości powierzchniowej σ należy wykonać podwójną całkę. Pierwsza jest to całka o granicach 0 do 2π. Po jej wykonaniu otrzymujemy potencjał pierścienia. Koło może być podzielone na nieskończenie wiele pierścieni o nieskończenie małych grubościach zatem kolejnym krokiem jest całkowanie po promieniu koła - są to granice całkowania od 0 do R. </a:t>
            </a:r>
            <a:endParaRPr dirty="0">
              <a:solidFill>
                <a:srgbClr val="F3F3F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Google Shape;67;p15"/>
              <p:cNvSpPr txBox="1"/>
              <p:nvPr/>
            </p:nvSpPr>
            <p:spPr>
              <a:xfrm>
                <a:off x="311700" y="3741950"/>
                <a:ext cx="7780500" cy="11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800" dirty="0">
                    <a:solidFill>
                      <a:srgbClr val="F3F3F3"/>
                    </a:solidFill>
                  </a:rPr>
                  <a:t>Wartości, dla których będą przeprowadzane obliczenia:</a:t>
                </a:r>
              </a:p>
              <a:p>
                <a:r>
                  <a:rPr lang="pl-PL" sz="1800" dirty="0">
                    <a:solidFill>
                      <a:srgbClr val="F3F3F3"/>
                    </a:solidFill>
                  </a:rPr>
                  <a:t>promień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1800" b="0" i="0" dirty="0" smtClean="0">
                        <a:solidFill>
                          <a:srgbClr val="F3F3F3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pl-PL" sz="1800" b="0" i="0" dirty="0" smtClean="0">
                        <a:solidFill>
                          <a:srgbClr val="F3F3F3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pl-PL" sz="1800" b="0" i="0" dirty="0" smtClean="0">
                        <a:solidFill>
                          <a:srgbClr val="F3F3F3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pl-PL" sz="1800" b="0" i="0" dirty="0" smtClean="0">
                        <a:solidFill>
                          <a:srgbClr val="F3F3F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0" i="1" dirty="0" smtClean="0">
                        <a:solidFill>
                          <a:srgbClr val="F3F3F3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pl-PL" sz="1800" dirty="0">
                  <a:solidFill>
                    <a:srgbClr val="F3F3F3"/>
                  </a:solidFill>
                </a:endParaRPr>
              </a:p>
              <a:p>
                <a:pPr lvl="0"/>
                <a:r>
                  <a:rPr lang="pl-PL" sz="1800" dirty="0">
                    <a:solidFill>
                      <a:srgbClr val="F3F3F3"/>
                    </a:solidFill>
                  </a:rPr>
                  <a:t>całkowity ładunek koła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1800" b="0" i="0" smtClean="0">
                        <a:solidFill>
                          <a:srgbClr val="F3F3F3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pl-PL" sz="1800" b="0" i="0" smtClean="0">
                        <a:solidFill>
                          <a:srgbClr val="F3F3F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sz="1800" i="1" smtClean="0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800" i="1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ar-AE" sz="1800" b="0" i="1" smtClean="0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sz="1800" i="1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ar-AE" sz="1800" dirty="0">
                    <a:solidFill>
                      <a:srgbClr val="F3F3F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1800" b="0" i="0" smtClean="0">
                        <a:solidFill>
                          <a:srgbClr val="F3F3F3"/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pl-PL" sz="1800" dirty="0">
                  <a:solidFill>
                    <a:srgbClr val="F3F3F3"/>
                  </a:solidFill>
                </a:endParaRPr>
              </a:p>
            </p:txBody>
          </p:sp>
        </mc:Choice>
        <mc:Fallback>
          <p:sp>
            <p:nvSpPr>
              <p:cNvPr id="67" name="Google Shape;67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3741950"/>
                <a:ext cx="7780500" cy="1190100"/>
              </a:xfrm>
              <a:prstGeom prst="rect">
                <a:avLst/>
              </a:prstGeom>
              <a:blipFill>
                <a:blip r:embed="rId4"/>
                <a:stretch>
                  <a:fillRect l="-6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 rot="10800000" flipV="1">
            <a:off x="258875" y="186329"/>
            <a:ext cx="8520600" cy="7321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-PL" sz="2920" dirty="0"/>
              <a:t> </a:t>
            </a:r>
            <a:endParaRPr sz="2920"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232187" y="406506"/>
            <a:ext cx="5069700" cy="8358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 dirty="0">
                <a:solidFill>
                  <a:srgbClr val="F3F3F3"/>
                </a:solidFill>
              </a:rPr>
              <a:t>Po rozwiązaniu omawianej całki otrzymujemy wzór na potencjał koła w odległości z od środka koła: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Google Shape;96;p18"/>
              <p:cNvSpPr txBox="1"/>
              <p:nvPr/>
            </p:nvSpPr>
            <p:spPr>
              <a:xfrm>
                <a:off x="281343" y="3491836"/>
                <a:ext cx="5162400" cy="101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pl" sz="1800" dirty="0">
                    <a:solidFill>
                      <a:srgbClr val="F3F3F3"/>
                    </a:solidFill>
                  </a:rPr>
                  <a:t>Po podstawieniu serii próbnych wartości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" sz="1800" i="1" smtClean="0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0" i="1" smtClean="0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l-PL" sz="1800" b="0" i="1" smtClean="0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pl" sz="1800" dirty="0">
                    <a:solidFill>
                      <a:srgbClr val="F3F3F3"/>
                    </a:solidFill>
                  </a:rPr>
                  <a:t> z przedziału od 1 do 30 metrów otrzymujemy odpowiedni wykres:</a:t>
                </a:r>
                <a:endParaRPr sz="1800" dirty="0">
                  <a:solidFill>
                    <a:schemeClr val="lt2"/>
                  </a:solidFill>
                </a:endParaRPr>
              </a:p>
            </p:txBody>
          </p:sp>
        </mc:Choice>
        <mc:Fallback xmlns="">
          <p:sp>
            <p:nvSpPr>
              <p:cNvPr id="96" name="Google Shape;96;p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43" y="3491836"/>
                <a:ext cx="5162400" cy="1018200"/>
              </a:xfrm>
              <a:prstGeom prst="rect">
                <a:avLst/>
              </a:prstGeom>
              <a:blipFill>
                <a:blip r:embed="rId3"/>
                <a:stretch>
                  <a:fillRect l="-945" b="-131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Google Shape;97;p18"/>
              <p:cNvSpPr txBox="1"/>
              <p:nvPr/>
            </p:nvSpPr>
            <p:spPr>
              <a:xfrm>
                <a:off x="1297172" y="1142564"/>
                <a:ext cx="3121374" cy="5433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l-P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l-P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pl-P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pl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πσ</m:t>
                    </m:r>
                  </m:oMath>
                </a14:m>
                <a:r>
                  <a:rPr lang="pl-PL" sz="1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l-PL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l-PL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pl-PL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l-PL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pl-PL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pl-PL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pl-PL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rad>
                      <m:radPr>
                        <m:degHide m:val="on"/>
                        <m:ctrlPr>
                          <a:rPr lang="pl-PL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l-PL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pl-PL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pl-PL" sz="1800" dirty="0">
                    <a:solidFill>
                      <a:schemeClr val="tx1"/>
                    </a:solidFill>
                  </a:rPr>
                  <a:t>)</a:t>
                </a:r>
                <a:endParaRPr sz="1800" dirty="0">
                  <a:solidFill>
                    <a:schemeClr val="lt2"/>
                  </a:solidFill>
                </a:endParaRPr>
              </a:p>
            </p:txBody>
          </p:sp>
        </mc:Choice>
        <mc:Fallback xmlns="">
          <p:sp>
            <p:nvSpPr>
              <p:cNvPr id="97" name="Google Shape;97;p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172" y="1142564"/>
                <a:ext cx="3121374" cy="543364"/>
              </a:xfrm>
              <a:prstGeom prst="rect">
                <a:avLst/>
              </a:prstGeom>
              <a:blipFill>
                <a:blip r:embed="rId4"/>
                <a:stretch>
                  <a:fillRect r="-1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3120" y="765575"/>
            <a:ext cx="3464275" cy="36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7DCD09E6-CB7E-FFF3-D45E-3203418887B3}"/>
              </a:ext>
            </a:extLst>
          </p:cNvPr>
          <p:cNvSpPr txBox="1"/>
          <p:nvPr/>
        </p:nvSpPr>
        <p:spPr>
          <a:xfrm>
            <a:off x="316795" y="1967649"/>
            <a:ext cx="50171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>
                <a:solidFill>
                  <a:srgbClr val="F3F3F3"/>
                </a:solidFill>
              </a:rPr>
              <a:t>Dla porównania należy skorzystać ze wzoru na potencjał w odległości r od ładunku punktowego: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25065C29-7747-45C4-0688-37A2C41215E9}"/>
                  </a:ext>
                </a:extLst>
              </p:cNvPr>
              <p:cNvSpPr txBox="1"/>
              <p:nvPr/>
            </p:nvSpPr>
            <p:spPr>
              <a:xfrm>
                <a:off x="2156950" y="2775460"/>
                <a:ext cx="1220173" cy="524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l-PL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l-PL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pl-PL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𝑘𝑞</m:t>
                          </m:r>
                        </m:num>
                        <m:den>
                          <m:r>
                            <a:rPr lang="pl-PL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25065C29-7747-45C4-0688-37A2C4121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950" y="2775460"/>
                <a:ext cx="1220173" cy="5241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221875" y="532200"/>
            <a:ext cx="3297502" cy="4101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 dirty="0">
                <a:solidFill>
                  <a:srgbClr val="F3F3F3"/>
                </a:solidFill>
              </a:rPr>
              <a:t>Na wykresie widać, że sumaryczne potencjały wraz z zwiększaniem odległości zbiegają się i przy odległości 20 m można uznać, że potencjał koła można przybliżyć wartością potencjału dla ładunku punktowego.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5E916E-6F5E-B48A-16FE-6C345CBD7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282" y="520829"/>
            <a:ext cx="5124610" cy="410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Dziękujemy za uwagę!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410450" y="4335425"/>
            <a:ext cx="8337300" cy="5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F3F3F3"/>
                </a:solidFill>
              </a:rPr>
              <a:t>Daniel Kawecki, Mateusz Starczyk, Ignacy Żywalewski</a:t>
            </a:r>
            <a:endParaRPr sz="1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425</Words>
  <Application>Microsoft Office PowerPoint</Application>
  <PresentationFormat>Pokaz na ekranie (16:9)</PresentationFormat>
  <Paragraphs>36</Paragraphs>
  <Slides>9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2" baseType="lpstr">
      <vt:lpstr>Arial</vt:lpstr>
      <vt:lpstr>Cambria Math</vt:lpstr>
      <vt:lpstr>Simple Dark</vt:lpstr>
      <vt:lpstr>Pole elektryczne wokół naładowanego koła</vt:lpstr>
      <vt:lpstr>Opis fizyczny problemu </vt:lpstr>
      <vt:lpstr>Podejście numeryczne</vt:lpstr>
      <vt:lpstr>Prezentacja programu PowerPoint</vt:lpstr>
      <vt:lpstr>Wykresy</vt:lpstr>
      <vt:lpstr>W jakiej odległości R_z potencjał koła można przybliżyć potencjałem pojedynczego ładunku?</vt:lpstr>
      <vt:lpstr> </vt:lpstr>
      <vt:lpstr>Prezentacja programu PowerPoint</vt:lpstr>
      <vt:lpstr>Dziękujemy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Pole elektryczne wokół naładowanego koła</dc:title>
  <dc:creator>Daniel Kawecki</dc:creator>
  <cp:lastModifiedBy>Ignacy Żywalewski</cp:lastModifiedBy>
  <cp:revision>34</cp:revision>
  <dcterms:modified xsi:type="dcterms:W3CDTF">2024-01-14T21:17:20Z</dcterms:modified>
</cp:coreProperties>
</file>