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0" r:id="rId6"/>
    <p:sldId id="258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yrena\Downloads\wykres%20szybkosc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Czas wykonania w zależności od ilości punktów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noFill/>
              </a:ln>
              <a:effectLst/>
            </c:spPr>
          </c:marker>
          <c:xVal>
            <c:numRef>
              <c:f>Arkusz1!$E$7:$E$17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xVal>
          <c:yVal>
            <c:numRef>
              <c:f>Arkusz1!$F$7:$F$17</c:f>
              <c:numCache>
                <c:formatCode>General</c:formatCode>
                <c:ptCount val="11"/>
                <c:pt idx="0">
                  <c:v>1.84213</c:v>
                </c:pt>
                <c:pt idx="1">
                  <c:v>2.617435</c:v>
                </c:pt>
                <c:pt idx="2">
                  <c:v>3.699989</c:v>
                </c:pt>
                <c:pt idx="3">
                  <c:v>4.9819699999999996</c:v>
                </c:pt>
                <c:pt idx="4">
                  <c:v>6.6049959999999999</c:v>
                </c:pt>
                <c:pt idx="5">
                  <c:v>8.6132209999999993</c:v>
                </c:pt>
                <c:pt idx="6">
                  <c:v>11.230320000000001</c:v>
                </c:pt>
                <c:pt idx="7">
                  <c:v>14.665184999999999</c:v>
                </c:pt>
                <c:pt idx="8">
                  <c:v>17.685987000000001</c:v>
                </c:pt>
                <c:pt idx="9">
                  <c:v>21.485764</c:v>
                </c:pt>
                <c:pt idx="10">
                  <c:v>26.364336999999999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8F-42CD-BBDE-444AD0094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5329216"/>
        <c:axId val="875340640"/>
      </c:scatterChart>
      <c:valAx>
        <c:axId val="875329216"/>
        <c:scaling>
          <c:orientation val="minMax"/>
          <c:max val="2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Ilość</a:t>
                </a:r>
                <a:r>
                  <a:rPr lang="pl-PL" baseline="0"/>
                  <a:t> punktów n</a:t>
                </a:r>
                <a:endParaRPr lang="pl-P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75340640"/>
        <c:crosses val="autoZero"/>
        <c:crossBetween val="midCat"/>
      </c:valAx>
      <c:valAx>
        <c:axId val="87534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Czas</a:t>
                </a:r>
                <a:r>
                  <a:rPr lang="pl-PL" baseline="0"/>
                  <a:t> t [s]</a:t>
                </a:r>
                <a:endParaRPr lang="pl-P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75329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d88f780d9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d88f780d9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d88a6e300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d88a6e300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d88f780d9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d88f780d9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d88f780d9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d88f780d9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d88a6e30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d88a6e30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d88a6e300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d88a6e300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d88f780d9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d88f780d9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651350"/>
            <a:ext cx="8520600" cy="18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5000"/>
              <a:t>Pole elektryczne wokół naładowanego koła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06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020"/>
              <a:t>Opis fizyczny problemu </a:t>
            </a:r>
            <a:endParaRPr sz="302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3F3F3"/>
                </a:solidFill>
              </a:rPr>
              <a:t>Mamy do dyspozycji dwuwymiarowe koło, które naładowane jest ze stałą gęstością powierzchniową σ. Naszym zadaniem jest: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zaproponowanie algorytmu całkowania wartości potencjału w danym punkcie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sprawdzenie jak otrzymana wartość zależy od sposobu podziału koła na fragmenty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obliczenie natężenia pola elektrycznego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przygotowanie wykresów przedstawiających rozkłady obu tych wartości wokół koła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pl">
                <a:solidFill>
                  <a:srgbClr val="F3F3F3"/>
                </a:solidFill>
              </a:rPr>
              <a:t>obliczenie od jakiej wartości Rz, wartość potencjału jest taka jak dla pojedynczego punktu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54CA1D-A29F-E24B-E6B0-904C3A48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" sz="2800" dirty="0"/>
              <a:t>Podejście numeryczne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1F884F8-9053-98F6-A2D1-C2689225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71395" cy="34164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pl-PL" dirty="0">
                <a:solidFill>
                  <a:srgbClr val="F3F3F3"/>
                </a:solidFill>
              </a:rPr>
              <a:t>W</a:t>
            </a:r>
            <a:r>
              <a:rPr lang="pl-PL" dirty="0"/>
              <a:t> </a:t>
            </a:r>
            <a:r>
              <a:rPr lang="pl-PL" dirty="0">
                <a:solidFill>
                  <a:srgbClr val="F3F3F3"/>
                </a:solidFill>
              </a:rPr>
              <a:t>celu</a:t>
            </a:r>
            <a:r>
              <a:rPr lang="pl-PL" dirty="0"/>
              <a:t> </a:t>
            </a:r>
            <a:r>
              <a:rPr lang="pl-PL" dirty="0">
                <a:solidFill>
                  <a:srgbClr val="F3F3F3"/>
                </a:solidFill>
              </a:rPr>
              <a:t>obliczenia potencjału wokół jednorodnie naładowanego koła należy podzielić przestrzeń. W kodzie przestrzeń podzielona jest na kwadraty. Im większa jest ilość tych kwadratów tym większa jest dokładność w obliczonym potencjale, natomiast wymaga to większej ilości obliczeń a co za tym idzie czasu. Zależność czasu wykonania skryptu od ilości punktów przedstawia wykres: </a:t>
            </a:r>
            <a:endParaRPr lang="pl-PL" dirty="0"/>
          </a:p>
        </p:txBody>
      </p:sp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710188"/>
              </p:ext>
            </p:extLst>
          </p:nvPr>
        </p:nvGraphicFramePr>
        <p:xfrm>
          <a:off x="4742916" y="1152475"/>
          <a:ext cx="4174842" cy="297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277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267269"/>
            <a:ext cx="8520600" cy="11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>
                <a:solidFill>
                  <a:srgbClr val="F3F3F3"/>
                </a:solidFill>
              </a:rPr>
              <a:t>Z tego wynika, że wartość potencjału w dowolnym punkcie przestrzeni jest równa sumie potencjałów pochodzących od pozostałych punktów w przestrzeni (zgodnie z zasadą superpozycji):</a:t>
            </a: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354775" y="1368326"/>
            <a:ext cx="8073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dirty="0">
                <a:solidFill>
                  <a:srgbClr val="F3F3F3"/>
                </a:solidFill>
              </a:rPr>
              <a:t>V(r) =</a:t>
            </a:r>
            <a:endParaRPr sz="1800" dirty="0">
              <a:solidFill>
                <a:srgbClr val="F3F3F3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4411375" y="1511176"/>
            <a:ext cx="3255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r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321800" y="1183795"/>
            <a:ext cx="50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kQ</a:t>
            </a:r>
            <a:endParaRPr/>
          </a:p>
        </p:txBody>
      </p:sp>
      <p:cxnSp>
        <p:nvCxnSpPr>
          <p:cNvPr id="76" name="Google Shape;76;p16"/>
          <p:cNvCxnSpPr/>
          <p:nvPr/>
        </p:nvCxnSpPr>
        <p:spPr>
          <a:xfrm>
            <a:off x="4196118" y="1587600"/>
            <a:ext cx="737700" cy="51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6"/>
          <p:cNvSpPr txBox="1"/>
          <p:nvPr/>
        </p:nvSpPr>
        <p:spPr>
          <a:xfrm>
            <a:off x="311700" y="3411663"/>
            <a:ext cx="6148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gdzie: </a:t>
            </a:r>
            <a:endParaRPr sz="18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k - stała elektrostatyczna - 9 · 10</a:t>
            </a:r>
            <a:r>
              <a:rPr lang="pl" sz="1800" baseline="30000">
                <a:solidFill>
                  <a:srgbClr val="F3F3F3"/>
                </a:solidFill>
              </a:rPr>
              <a:t>9</a:t>
            </a:r>
            <a:r>
              <a:rPr lang="pl" sz="1800">
                <a:solidFill>
                  <a:srgbClr val="F3F3F3"/>
                </a:solidFill>
              </a:rPr>
              <a:t> [N·m</a:t>
            </a:r>
            <a:r>
              <a:rPr lang="pl" sz="1800" baseline="30000">
                <a:solidFill>
                  <a:srgbClr val="F3F3F3"/>
                </a:solidFill>
              </a:rPr>
              <a:t>2</a:t>
            </a:r>
            <a:r>
              <a:rPr lang="pl" sz="1800">
                <a:solidFill>
                  <a:srgbClr val="F3F3F3"/>
                </a:solidFill>
              </a:rPr>
              <a:t>·C</a:t>
            </a:r>
            <a:r>
              <a:rPr lang="pl" sz="1800" baseline="30000">
                <a:solidFill>
                  <a:srgbClr val="F3F3F3"/>
                </a:solidFill>
              </a:rPr>
              <a:t>2</a:t>
            </a:r>
            <a:r>
              <a:rPr lang="pl" sz="1800">
                <a:solidFill>
                  <a:srgbClr val="F3F3F3"/>
                </a:solidFill>
              </a:rPr>
              <a:t>]</a:t>
            </a:r>
            <a:endParaRPr sz="18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Q - ładunek w danym punkcie [C]</a:t>
            </a:r>
            <a:endParaRPr sz="18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r - odległość badanego punktu od środka koła [m]</a:t>
            </a:r>
            <a:endParaRPr sz="1600"/>
          </a:p>
        </p:txBody>
      </p:sp>
      <p:sp>
        <p:nvSpPr>
          <p:cNvPr id="78" name="Google Shape;78;p16"/>
          <p:cNvSpPr txBox="1"/>
          <p:nvPr/>
        </p:nvSpPr>
        <p:spPr>
          <a:xfrm>
            <a:off x="347550" y="1948963"/>
            <a:ext cx="84489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Natężenie pola elektrycznego E możemy obliczyć ze wzoru: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445525" y="2556550"/>
            <a:ext cx="62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E =</a:t>
            </a:r>
            <a:r>
              <a:rPr lang="pl" sz="1800">
                <a:solidFill>
                  <a:schemeClr val="lt2"/>
                </a:solidFill>
              </a:rPr>
              <a:t> </a:t>
            </a:r>
            <a:endParaRPr sz="1800">
              <a:solidFill>
                <a:schemeClr val="lt2"/>
              </a:solidFill>
            </a:endParaRPr>
          </a:p>
        </p:txBody>
      </p:sp>
      <p:cxnSp>
        <p:nvCxnSpPr>
          <p:cNvPr id="80" name="Google Shape;80;p16"/>
          <p:cNvCxnSpPr/>
          <p:nvPr/>
        </p:nvCxnSpPr>
        <p:spPr>
          <a:xfrm>
            <a:off x="4162075" y="2786075"/>
            <a:ext cx="649200" cy="27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6"/>
          <p:cNvSpPr txBox="1"/>
          <p:nvPr/>
        </p:nvSpPr>
        <p:spPr>
          <a:xfrm>
            <a:off x="4236475" y="2340888"/>
            <a:ext cx="50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kQ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4321800" y="2786075"/>
            <a:ext cx="50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r</a:t>
            </a:r>
            <a:r>
              <a:rPr lang="pl" sz="1800" baseline="30000">
                <a:solidFill>
                  <a:srgbClr val="F3F3F3"/>
                </a:solidFill>
              </a:rPr>
              <a:t>2</a:t>
            </a:r>
            <a:endParaRPr baseline="30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201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Wykresy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50" y="947700"/>
            <a:ext cx="4163075" cy="35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225" y="928075"/>
            <a:ext cx="4163075" cy="356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211450"/>
            <a:ext cx="8669930" cy="1203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200" dirty="0"/>
              <a:t>W jakiej odległości Rz potencjał koła można przybliżyć potencjałem pojedynczego ładunku?</a:t>
            </a:r>
            <a:endParaRPr sz="3020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414700"/>
            <a:ext cx="8520600" cy="20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>
                <a:solidFill>
                  <a:srgbClr val="F3F3F3"/>
                </a:solidFill>
              </a:rPr>
              <a:t>Aby obliczyć potencjał koła naładowanego jednorodnym ładunkiem o gęstości powierzchniowej σ należy wykonać podwójną całkę. Pierwsza jest to całka o granicach 0 do 2π. Po jej wykonaniu otrzymujemy potencjał pierścienia. Koło może być podzielone na nieskończenie wiele pierścieni o nieskończenie małych grubościach zatem kolejnym krokiem jest całkowanie po promieniu koła - są to granice całkowania od 0 do R. 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11700" y="3741950"/>
            <a:ext cx="7780500" cy="11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dirty="0">
                <a:solidFill>
                  <a:srgbClr val="F3F3F3"/>
                </a:solidFill>
              </a:rPr>
              <a:t>Wartości, dla których będą przeprowadzane obliczenia:</a:t>
            </a:r>
            <a:endParaRPr sz="1800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dirty="0">
                <a:solidFill>
                  <a:srgbClr val="F3F3F3"/>
                </a:solidFill>
              </a:rPr>
              <a:t>promień - r = 9 m</a:t>
            </a:r>
            <a:endParaRPr sz="1800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dirty="0">
                <a:solidFill>
                  <a:srgbClr val="F3F3F3"/>
                </a:solidFill>
              </a:rPr>
              <a:t>całkowity ładunek koła - Q = 10</a:t>
            </a:r>
            <a:r>
              <a:rPr lang="pl" sz="1800" baseline="30000" dirty="0">
                <a:solidFill>
                  <a:srgbClr val="F3F3F3"/>
                </a:solidFill>
              </a:rPr>
              <a:t>-9</a:t>
            </a:r>
            <a:r>
              <a:rPr lang="pl" sz="1800" dirty="0">
                <a:solidFill>
                  <a:srgbClr val="F3F3F3"/>
                </a:solidFill>
              </a:rPr>
              <a:t> C</a:t>
            </a:r>
            <a:endParaRPr sz="1800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dirty="0">
                <a:solidFill>
                  <a:srgbClr val="F3F3F3"/>
                </a:solidFill>
              </a:rPr>
              <a:t>  </a:t>
            </a:r>
            <a:endParaRPr sz="1800"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 rot="10800000" flipV="1">
            <a:off x="258875" y="186329"/>
            <a:ext cx="8520600" cy="732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-PL" sz="2920" dirty="0"/>
              <a:t> </a:t>
            </a:r>
            <a:endParaRPr sz="292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232187" y="406506"/>
            <a:ext cx="5069700" cy="835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>
                <a:solidFill>
                  <a:srgbClr val="F3F3F3"/>
                </a:solidFill>
              </a:rPr>
              <a:t>Po rozwiązaniu omawianej całki otrzymujemy wzór na potencjał koła w odległości z od środka koła:</a:t>
            </a:r>
            <a:endParaRPr dirty="0"/>
          </a:p>
        </p:txBody>
      </p:sp>
      <p:sp>
        <p:nvSpPr>
          <p:cNvPr id="96" name="Google Shape;96;p18"/>
          <p:cNvSpPr txBox="1"/>
          <p:nvPr/>
        </p:nvSpPr>
        <p:spPr>
          <a:xfrm>
            <a:off x="281343" y="3491836"/>
            <a:ext cx="5162400" cy="1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 dirty="0">
                <a:solidFill>
                  <a:srgbClr val="F3F3F3"/>
                </a:solidFill>
              </a:rPr>
              <a:t>Po podstawieniu serii próbnych wartości Rz z przedziału od 1 do 30 metrów otrzymujemy odpowiedni wykres: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364246" y="1142564"/>
            <a:ext cx="30543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dirty="0">
                <a:solidFill>
                  <a:srgbClr val="F3F3F3"/>
                </a:solidFill>
              </a:rPr>
              <a:t>Vp = k2πσ(√(z</a:t>
            </a:r>
            <a:r>
              <a:rPr lang="pl" sz="1800" baseline="30000" dirty="0">
                <a:solidFill>
                  <a:srgbClr val="F3F3F3"/>
                </a:solidFill>
              </a:rPr>
              <a:t>2</a:t>
            </a:r>
            <a:r>
              <a:rPr lang="pl" sz="1800" dirty="0">
                <a:solidFill>
                  <a:srgbClr val="F3F3F3"/>
                </a:solidFill>
              </a:rPr>
              <a:t> + R</a:t>
            </a:r>
            <a:r>
              <a:rPr lang="pl" sz="1800" baseline="30000" dirty="0">
                <a:solidFill>
                  <a:srgbClr val="F3F3F3"/>
                </a:solidFill>
              </a:rPr>
              <a:t>2</a:t>
            </a:r>
            <a:r>
              <a:rPr lang="pl" sz="1800" dirty="0">
                <a:solidFill>
                  <a:srgbClr val="F3F3F3"/>
                </a:solidFill>
              </a:rPr>
              <a:t>) - √z</a:t>
            </a:r>
            <a:r>
              <a:rPr lang="pl" sz="1800" baseline="30000" dirty="0">
                <a:solidFill>
                  <a:srgbClr val="F3F3F3"/>
                </a:solidFill>
              </a:rPr>
              <a:t>2</a:t>
            </a:r>
            <a:r>
              <a:rPr lang="pl" sz="1800" dirty="0">
                <a:solidFill>
                  <a:srgbClr val="F3F3F3"/>
                </a:solidFill>
              </a:rPr>
              <a:t>)</a:t>
            </a:r>
            <a:endParaRPr sz="1800" dirty="0">
              <a:solidFill>
                <a:schemeClr val="lt2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120" y="765575"/>
            <a:ext cx="3464275" cy="36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7DCD09E6-CB7E-FFF3-D45E-3203418887B3}"/>
              </a:ext>
            </a:extLst>
          </p:cNvPr>
          <p:cNvSpPr txBox="1"/>
          <p:nvPr/>
        </p:nvSpPr>
        <p:spPr>
          <a:xfrm>
            <a:off x="316795" y="1967649"/>
            <a:ext cx="50171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>
                <a:solidFill>
                  <a:srgbClr val="F3F3F3"/>
                </a:solidFill>
              </a:rPr>
              <a:t>Dla porównania należy skorzystać ze wzoru na potencjał w odległości r od ładunku punktowego: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40746D2-AC11-813D-BD20-090472466694}"/>
              </a:ext>
            </a:extLst>
          </p:cNvPr>
          <p:cNvSpPr txBox="1"/>
          <p:nvPr/>
        </p:nvSpPr>
        <p:spPr>
          <a:xfrm>
            <a:off x="1948486" y="2877144"/>
            <a:ext cx="609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" sz="1400" dirty="0">
                <a:solidFill>
                  <a:srgbClr val="F3F3F3"/>
                </a:solidFill>
              </a:rPr>
              <a:t>Vp = </a:t>
            </a:r>
            <a:endParaRPr lang="pl-PL" dirty="0"/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476A8AA2-4BC6-1A3C-E018-E7FD7E590801}"/>
              </a:ext>
            </a:extLst>
          </p:cNvPr>
          <p:cNvCxnSpPr>
            <a:cxnSpLocks/>
          </p:cNvCxnSpPr>
          <p:nvPr/>
        </p:nvCxnSpPr>
        <p:spPr>
          <a:xfrm flipV="1">
            <a:off x="2504826" y="3026737"/>
            <a:ext cx="524421" cy="4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25DCE8D-BF20-1C73-341C-01328D00F51F}"/>
              </a:ext>
            </a:extLst>
          </p:cNvPr>
          <p:cNvSpPr txBox="1"/>
          <p:nvPr/>
        </p:nvSpPr>
        <p:spPr>
          <a:xfrm>
            <a:off x="2587459" y="2653632"/>
            <a:ext cx="6093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>
                <a:solidFill>
                  <a:srgbClr val="F3F3F3"/>
                </a:solidFill>
              </a:rPr>
              <a:t>kq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FA57E66-C43F-FA83-ED12-E00F029D6614}"/>
              </a:ext>
            </a:extLst>
          </p:cNvPr>
          <p:cNvSpPr txBox="1"/>
          <p:nvPr/>
        </p:nvSpPr>
        <p:spPr>
          <a:xfrm>
            <a:off x="2645379" y="2994822"/>
            <a:ext cx="6093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>
                <a:solidFill>
                  <a:schemeClr val="tx1"/>
                </a:solidFill>
              </a:rPr>
              <a:t>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221875" y="532200"/>
            <a:ext cx="3100200" cy="31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>
                <a:solidFill>
                  <a:srgbClr val="F3F3F3"/>
                </a:solidFill>
              </a:rPr>
              <a:t>Na wykresie widać, że sumaryczne potencjały wraz z zwiększaniem odległości zbiegają się i przy odległości 20 m można uznać, że potencjał koła można przybliżyć wartością potencjału dla ładunku punktowego.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148" y="493902"/>
            <a:ext cx="5130250" cy="41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Dziękujemy za uwagę!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410450" y="4335425"/>
            <a:ext cx="83373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F3F3F3"/>
                </a:solidFill>
              </a:rPr>
              <a:t>Daniel Kawecki, Mateusz Starczyk, Ignacy Żywalewski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441</Words>
  <Application>Microsoft Office PowerPoint</Application>
  <PresentationFormat>Pokaz na ekranie (16:9)</PresentationFormat>
  <Paragraphs>43</Paragraphs>
  <Slides>9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Pole elektryczne wokół naładowanego koła</vt:lpstr>
      <vt:lpstr>Opis fizyczny problemu </vt:lpstr>
      <vt:lpstr>Podejście numeryczne</vt:lpstr>
      <vt:lpstr>Prezentacja programu PowerPoint</vt:lpstr>
      <vt:lpstr>Wykresy</vt:lpstr>
      <vt:lpstr>W jakiej odległości Rz potencjał koła można przybliżyć potencjałem pojedynczego ładunku?</vt:lpstr>
      <vt:lpstr> </vt:lpstr>
      <vt:lpstr>Prezentacja programu PowerPoint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Pole elektryczne wokół naładowanego koła</dc:title>
  <dc:creator>Daniel Kawecki</dc:creator>
  <cp:lastModifiedBy>Daniel Kawecki</cp:lastModifiedBy>
  <cp:revision>13</cp:revision>
  <dcterms:modified xsi:type="dcterms:W3CDTF">2024-01-14T20:18:44Z</dcterms:modified>
</cp:coreProperties>
</file>