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58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rena\Downloads\wykres%20szybkos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Czas wykonania w zależności od ilości punktów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noFill/>
              </a:ln>
              <a:effectLst/>
            </c:spPr>
          </c:marker>
          <c:xVal>
            <c:numRef>
              <c:f>Arkusz1!$E$7:$E$17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xVal>
          <c:yVal>
            <c:numRef>
              <c:f>Arkusz1!$F$7:$F$17</c:f>
              <c:numCache>
                <c:formatCode>General</c:formatCode>
                <c:ptCount val="11"/>
                <c:pt idx="0">
                  <c:v>1.84213</c:v>
                </c:pt>
                <c:pt idx="1">
                  <c:v>2.617435</c:v>
                </c:pt>
                <c:pt idx="2">
                  <c:v>3.699989</c:v>
                </c:pt>
                <c:pt idx="3">
                  <c:v>4.9819699999999996</c:v>
                </c:pt>
                <c:pt idx="4">
                  <c:v>6.6049959999999999</c:v>
                </c:pt>
                <c:pt idx="5">
                  <c:v>8.6132209999999993</c:v>
                </c:pt>
                <c:pt idx="6">
                  <c:v>11.230320000000001</c:v>
                </c:pt>
                <c:pt idx="7">
                  <c:v>14.665184999999999</c:v>
                </c:pt>
                <c:pt idx="8">
                  <c:v>17.685987000000001</c:v>
                </c:pt>
                <c:pt idx="9">
                  <c:v>21.485764</c:v>
                </c:pt>
                <c:pt idx="10">
                  <c:v>26.364336999999999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8F-42CD-BBDE-444AD0094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5329216"/>
        <c:axId val="875340640"/>
      </c:scatterChart>
      <c:valAx>
        <c:axId val="875329216"/>
        <c:scaling>
          <c:orientation val="minMax"/>
          <c:max val="2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</a:t>
                </a:r>
                <a:r>
                  <a:rPr lang="pl-PL" baseline="0"/>
                  <a:t> punktów n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5340640"/>
        <c:crosses val="autoZero"/>
        <c:crossBetween val="midCat"/>
      </c:valAx>
      <c:valAx>
        <c:axId val="87534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</a:t>
                </a:r>
                <a:r>
                  <a:rPr lang="pl-PL" baseline="0"/>
                  <a:t> t [s]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532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d88f780d9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d88f780d9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88a6e30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88a6e30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88f780d9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88f780d9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88f780d9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88f780d9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88a6e30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88a6e30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88a6e300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d88a6e300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d88f780d9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d88f780d9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51350"/>
            <a:ext cx="8520600" cy="18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/>
              <a:t>Pole elektryczne wokół naładowanego koła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20"/>
              <a:t>Opis fizyczny problemu </a:t>
            </a:r>
            <a:endParaRPr sz="302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</a:rPr>
              <a:t>Mamy do dyspozycji dwuwymiarowe koło, które naładowane jest ze stałą gęstością powierzchniową σ. Naszym zadaniem jest: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zaproponowanie algorytmu całkowania wartości potencjału w danym punkcie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sprawdzenie jak otrzymana wartość zależy od sposobu podziału koła na fragmenty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 natężenia pola elektrycznego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przygotowanie wykresów przedstawiających rozkłady obu tych wartości wokół koła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 od jakiej wartości Rz, wartość potencjału jest taka jak dla pojedynczego punktu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4CA1D-A29F-E24B-E6B0-904C3A48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l" sz="2800" dirty="0"/>
              <a:t>Podejście numeryczne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1F884F8-9053-98F6-A2D1-C268922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42" y="930925"/>
            <a:ext cx="4371395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l-PL" dirty="0">
                <a:solidFill>
                  <a:srgbClr val="F3F3F3"/>
                </a:solidFill>
              </a:rPr>
              <a:t>W</a:t>
            </a:r>
            <a:r>
              <a:rPr lang="pl-PL" dirty="0"/>
              <a:t> </a:t>
            </a:r>
            <a:r>
              <a:rPr lang="pl-PL" dirty="0">
                <a:solidFill>
                  <a:srgbClr val="F3F3F3"/>
                </a:solidFill>
              </a:rPr>
              <a:t>celu</a:t>
            </a:r>
            <a:r>
              <a:rPr lang="pl-PL" dirty="0"/>
              <a:t> </a:t>
            </a:r>
            <a:r>
              <a:rPr lang="pl-PL" dirty="0">
                <a:solidFill>
                  <a:srgbClr val="F3F3F3"/>
                </a:solidFill>
              </a:rPr>
              <a:t>obliczenia potencjału wokół jednorodnie naładowanego koła należy podzielić przestrzeń. W kodzie przestrzeń podzielona jest na kwadraty. Im większa jest ilość tych kwadratów tym większa jest dokładność w obliczonym potencjale, natomiast wymaga to większej ilości obliczeń a co za tym idzie czasu. Zależność czasu wykonania skryptu od ilości punktów przedstawia wykres: </a:t>
            </a:r>
            <a:endParaRPr lang="pl-PL" dirty="0"/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710188"/>
              </p:ext>
            </p:extLst>
          </p:nvPr>
        </p:nvGraphicFramePr>
        <p:xfrm>
          <a:off x="4742916" y="1152475"/>
          <a:ext cx="4174842" cy="29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77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75850" y="325038"/>
            <a:ext cx="8520600" cy="1058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Z tego wynika, że wartość potencjału w dowolnym punkcie przestrzeni jest równa sumie potencjałów pochodzących od pozostałych punktów w przestrzeni (zgodnie z zasadą superpozycji):</a:t>
            </a:r>
            <a:endParaRPr dirty="0">
              <a:solidFill>
                <a:srgbClr val="F3F3F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Google Shape;77;p16"/>
              <p:cNvSpPr txBox="1"/>
              <p:nvPr/>
            </p:nvSpPr>
            <p:spPr>
              <a:xfrm>
                <a:off x="311700" y="3464826"/>
                <a:ext cx="6148500" cy="1292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dirty="0">
                    <a:solidFill>
                      <a:srgbClr val="F3F3F3"/>
                    </a:solidFill>
                  </a:rPr>
                  <a:t>gdzie: </a:t>
                </a:r>
              </a:p>
              <a:p>
                <a:pPr lvl="0"/>
                <a:r>
                  <a:rPr lang="pl-PL" sz="1800" dirty="0">
                    <a:solidFill>
                      <a:srgbClr val="F3F3F3"/>
                    </a:solidFill>
                  </a:rPr>
                  <a:t>k - stała elektrostatyczna - 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pl-PL" sz="1800" b="0" i="1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ar-AE" sz="180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pl-PL" sz="1800" b="0" i="0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sz="1800" dirty="0">
                            <a:solidFill>
                              <a:srgbClr val="F3F3F3"/>
                            </a:solidFill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pl-PL" sz="1800" b="0" i="0" dirty="0" smtClean="0">
                            <a:solidFill>
                              <a:srgbClr val="F3F3F3"/>
                            </a:solidFill>
                          </a:rPr>
                          <m:t> </m:t>
                        </m:r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1800" dirty="0">
                        <a:solidFill>
                          <a:srgbClr val="F3F3F3"/>
                        </a:solidFill>
                      </a:rPr>
                      <m:t>·</m:t>
                    </m:r>
                    <m:r>
                      <m:rPr>
                        <m:nor/>
                      </m:rPr>
                      <a:rPr lang="pl-PL" sz="1800" b="0" i="0" dirty="0" smtClean="0">
                        <a:solidFill>
                          <a:srgbClr val="F3F3F3"/>
                        </a:solidFill>
                      </a:rPr>
                      <m:t> </m:t>
                    </m:r>
                    <m:sSup>
                      <m:sSupPr>
                        <m:ctrlP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l-PL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800" dirty="0">
                    <a:solidFill>
                      <a:srgbClr val="F3F3F3"/>
                    </a:solidFill>
                  </a:rPr>
                  <a:t>]</a:t>
                </a:r>
              </a:p>
              <a:p>
                <a:pPr lvl="0"/>
                <a:r>
                  <a:rPr lang="pl-PL" sz="1800" dirty="0">
                    <a:solidFill>
                      <a:srgbClr val="F3F3F3"/>
                    </a:solidFill>
                  </a:rPr>
                  <a:t>Q - ładunek w danym punkcie 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pl-PL" sz="1800" dirty="0">
                    <a:solidFill>
                      <a:srgbClr val="F3F3F3"/>
                    </a:solidFill>
                  </a:rPr>
                  <a:t>]</a:t>
                </a:r>
              </a:p>
              <a:p>
                <a:r>
                  <a:rPr lang="pl-PL" sz="1800" dirty="0">
                    <a:solidFill>
                      <a:srgbClr val="F3F3F3"/>
                    </a:solidFill>
                  </a:rPr>
                  <a:t>r - odległość badanego punktu od środka koła 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pl-PL" sz="1800" dirty="0">
                    <a:solidFill>
                      <a:srgbClr val="F3F3F3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7" name="Google Shape;77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464826"/>
                <a:ext cx="6148500" cy="1292631"/>
              </a:xfrm>
              <a:prstGeom prst="rect">
                <a:avLst/>
              </a:prstGeom>
              <a:blipFill>
                <a:blip r:embed="rId3"/>
                <a:stretch>
                  <a:fillRect l="-793" b="-3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oogle Shape;78;p16"/>
          <p:cNvSpPr txBox="1"/>
          <p:nvPr/>
        </p:nvSpPr>
        <p:spPr>
          <a:xfrm>
            <a:off x="311700" y="1966686"/>
            <a:ext cx="84489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Natężenie pola elektrycznego E możemy obliczyć ze wzoru:</a:t>
            </a:r>
            <a:endParaRPr sz="1800" dirty="0">
              <a:solidFill>
                <a:srgbClr val="F3F3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68A53D99-1343-F3B1-3A92-A0E96CA709C1}"/>
                  </a:ext>
                </a:extLst>
              </p:cNvPr>
              <p:cNvSpPr txBox="1"/>
              <p:nvPr/>
            </p:nvSpPr>
            <p:spPr>
              <a:xfrm>
                <a:off x="0" y="1220135"/>
                <a:ext cx="9144000" cy="67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 </m:t>
                      </m:r>
                      <m:f>
                        <m:fPr>
                          <m:ctrlP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𝑘𝑞</m:t>
                          </m:r>
                        </m:num>
                        <m:den>
                          <m: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68A53D99-1343-F3B1-3A92-A0E96CA70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0135"/>
                <a:ext cx="9144000" cy="674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84855F0-748A-C361-103C-331899696051}"/>
                  </a:ext>
                </a:extLst>
              </p:cNvPr>
              <p:cNvSpPr txBox="1"/>
              <p:nvPr/>
            </p:nvSpPr>
            <p:spPr>
              <a:xfrm>
                <a:off x="0" y="2571749"/>
                <a:ext cx="9144000" cy="67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pl-PL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𝑘𝑞</m:t>
                          </m:r>
                        </m:num>
                        <m:den>
                          <m:sSup>
                            <m:sSupPr>
                              <m:ctrlPr>
                                <a:rPr lang="pl-P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l-P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84855F0-748A-C361-103C-331899696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71749"/>
                <a:ext cx="9144000" cy="674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01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Wykresy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A2FC15-1B64-280D-8136-ACD8F7E7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" y="871373"/>
            <a:ext cx="4274288" cy="36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E2B663-29B9-8E90-A1B1-83A21FF9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45" y="871373"/>
            <a:ext cx="4175755" cy="36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1450"/>
            <a:ext cx="8669930" cy="120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200" dirty="0"/>
              <a:t>W jakiej odległości Rz potencjał koła można przybliżyć potencjałem pojedynczego ładunku?</a:t>
            </a:r>
            <a:endParaRPr sz="302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414700"/>
            <a:ext cx="85206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Aby obliczyć potencjał koła naładowanego jednorodnym ładunkiem o gęstości powierzchniowej σ należy wykonać podwójną całkę. Pierwsza jest to całka o granicach 0 do 2π. Po jej wykonaniu otrzymujemy potencjał pierścienia. Koło może być podzielone na nieskończenie wiele pierścieni o nieskończenie małych grubościach zatem kolejnym krokiem jest całkowanie po promieniu koła - są to granice całkowania od 0 do R. </a:t>
            </a:r>
            <a:endParaRPr dirty="0">
              <a:solidFill>
                <a:srgbClr val="F3F3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Google Shape;67;p15"/>
              <p:cNvSpPr txBox="1"/>
              <p:nvPr/>
            </p:nvSpPr>
            <p:spPr>
              <a:xfrm>
                <a:off x="311700" y="3741950"/>
                <a:ext cx="7780500" cy="11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dirty="0">
                    <a:solidFill>
                      <a:srgbClr val="F3F3F3"/>
                    </a:solidFill>
                  </a:rPr>
                  <a:t>Wartości, dla których będą przeprowadzane obliczenia:</a:t>
                </a:r>
              </a:p>
              <a:p>
                <a:r>
                  <a:rPr lang="pl-PL" sz="1800" dirty="0">
                    <a:solidFill>
                      <a:srgbClr val="F3F3F3"/>
                    </a:solidFill>
                  </a:rPr>
                  <a:t>promień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b="0" i="0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pl-PL" sz="1800" b="0" i="0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800" b="0" i="0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pl-PL" sz="1800" b="0" i="0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0" i="1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l-PL" sz="1800" dirty="0">
                  <a:solidFill>
                    <a:srgbClr val="F3F3F3"/>
                  </a:solidFill>
                </a:endParaRPr>
              </a:p>
              <a:p>
                <a:pPr lvl="0"/>
                <a:r>
                  <a:rPr lang="pl-PL" sz="1800" dirty="0">
                    <a:solidFill>
                      <a:srgbClr val="F3F3F3"/>
                    </a:solidFill>
                  </a:rPr>
                  <a:t>całkowity ładunek koła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sz="180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ar-AE" sz="1800" dirty="0">
                    <a:solidFill>
                      <a:srgbClr val="F3F3F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pl-PL" sz="1800" dirty="0">
                  <a:solidFill>
                    <a:srgbClr val="F3F3F3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dirty="0">
                    <a:solidFill>
                      <a:srgbClr val="F3F3F3"/>
                    </a:solidFill>
                  </a:rPr>
                  <a:t>  </a:t>
                </a:r>
                <a:endParaRPr sz="1800" dirty="0">
                  <a:solidFill>
                    <a:srgbClr val="F3F3F3"/>
                  </a:solidFill>
                </a:endParaRPr>
              </a:p>
            </p:txBody>
          </p:sp>
        </mc:Choice>
        <mc:Fallback>
          <p:sp>
            <p:nvSpPr>
              <p:cNvPr id="67" name="Google Shape;67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41950"/>
                <a:ext cx="7780500" cy="1190100"/>
              </a:xfrm>
              <a:prstGeom prst="rect">
                <a:avLst/>
              </a:prstGeom>
              <a:blipFill>
                <a:blip r:embed="rId3"/>
                <a:stretch>
                  <a:fillRect l="-6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 rot="10800000" flipV="1">
            <a:off x="258875" y="186329"/>
            <a:ext cx="8520600" cy="73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-PL" sz="2920" dirty="0"/>
              <a:t> </a:t>
            </a:r>
            <a:endParaRPr sz="292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32187" y="406506"/>
            <a:ext cx="5069700" cy="835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Po rozwiązaniu omawianej całki otrzymujemy wzór na potencjał koła w odległości z od środka koła: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96;p18"/>
              <p:cNvSpPr txBox="1"/>
              <p:nvPr/>
            </p:nvSpPr>
            <p:spPr>
              <a:xfrm>
                <a:off x="281343" y="3491836"/>
                <a:ext cx="5162400" cy="101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pl" sz="1800" dirty="0">
                    <a:solidFill>
                      <a:srgbClr val="F3F3F3"/>
                    </a:solidFill>
                  </a:rPr>
                  <a:t>Po podstawieniu serii próbnych wartości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" sz="180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pl" sz="1800" dirty="0">
                    <a:solidFill>
                      <a:srgbClr val="F3F3F3"/>
                    </a:solidFill>
                  </a:rPr>
                  <a:t> z przedziału od 1 do 30 metrów otrzymujemy odpowiedni wykres:</a:t>
                </a:r>
                <a:endParaRPr sz="1800" dirty="0">
                  <a:solidFill>
                    <a:schemeClr val="lt2"/>
                  </a:solidFill>
                </a:endParaRPr>
              </a:p>
            </p:txBody>
          </p:sp>
        </mc:Choice>
        <mc:Fallback xmlns="">
          <p:sp>
            <p:nvSpPr>
              <p:cNvPr id="96" name="Google Shape;96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3" y="3491836"/>
                <a:ext cx="5162400" cy="1018200"/>
              </a:xfrm>
              <a:prstGeom prst="rect">
                <a:avLst/>
              </a:prstGeom>
              <a:blipFill>
                <a:blip r:embed="rId3"/>
                <a:stretch>
                  <a:fillRect l="-945" b="-13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18"/>
              <p:cNvSpPr txBox="1"/>
              <p:nvPr/>
            </p:nvSpPr>
            <p:spPr>
              <a:xfrm>
                <a:off x="1297172" y="1142564"/>
                <a:ext cx="3121374" cy="543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l-P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l-P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pl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πσ</m:t>
                    </m:r>
                  </m:oMath>
                </a14:m>
                <a:r>
                  <a:rPr lang="pl-PL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l-PL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l-PL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ad>
                      <m:radPr>
                        <m:degHide m:val="on"/>
                        <m:ctrlPr>
                          <a:rPr lang="pl-PL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l-PL" sz="1800" dirty="0">
                    <a:solidFill>
                      <a:schemeClr val="tx1"/>
                    </a:solidFill>
                  </a:rPr>
                  <a:t>)</a:t>
                </a:r>
                <a:endParaRPr sz="1800" dirty="0">
                  <a:solidFill>
                    <a:schemeClr val="lt2"/>
                  </a:solidFill>
                </a:endParaRPr>
              </a:p>
            </p:txBody>
          </p:sp>
        </mc:Choice>
        <mc:Fallback xmlns="">
          <p:sp>
            <p:nvSpPr>
              <p:cNvPr id="97" name="Google Shape;97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172" y="1142564"/>
                <a:ext cx="3121374" cy="543364"/>
              </a:xfrm>
              <a:prstGeom prst="rect">
                <a:avLst/>
              </a:prstGeom>
              <a:blipFill>
                <a:blip r:embed="rId4"/>
                <a:stretch>
                  <a:fillRect r="-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120" y="765575"/>
            <a:ext cx="3464275" cy="3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DCD09E6-CB7E-FFF3-D45E-3203418887B3}"/>
              </a:ext>
            </a:extLst>
          </p:cNvPr>
          <p:cNvSpPr txBox="1"/>
          <p:nvPr/>
        </p:nvSpPr>
        <p:spPr>
          <a:xfrm>
            <a:off x="316795" y="1967649"/>
            <a:ext cx="5017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solidFill>
                  <a:srgbClr val="F3F3F3"/>
                </a:solidFill>
              </a:rPr>
              <a:t>Dla porównania należy skorzystać ze wzoru na potencjał w odległości r od ładunku punktowego: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5065C29-7747-45C4-0688-37A2C41215E9}"/>
                  </a:ext>
                </a:extLst>
              </p:cNvPr>
              <p:cNvSpPr txBox="1"/>
              <p:nvPr/>
            </p:nvSpPr>
            <p:spPr>
              <a:xfrm>
                <a:off x="2156950" y="2775460"/>
                <a:ext cx="1220173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l-PL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𝑘𝑞</m:t>
                          </m:r>
                        </m:num>
                        <m:den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5065C29-7747-45C4-0688-37A2C4121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50" y="2775460"/>
                <a:ext cx="1220173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21875" y="532200"/>
            <a:ext cx="3297502" cy="410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Na wykresie widać, że sumaryczne potencjały wraz z zwiększaniem odległości zbiegają się i przy odległości 20 m można uznać, że potencjał koła można przybliżyć wartością potencjału dla ładunku punktowego.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5E916E-6F5E-B48A-16FE-6C345CBD7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82" y="520829"/>
            <a:ext cx="5124610" cy="410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uwagę!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10450" y="4335425"/>
            <a:ext cx="83373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Daniel Kawecki, Mateusz Starczyk, Ignacy Żywalewski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431</Words>
  <Application>Microsoft Office PowerPoint</Application>
  <PresentationFormat>Pokaz na ekranie (16:9)</PresentationFormat>
  <Paragraphs>37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Simple Dark</vt:lpstr>
      <vt:lpstr>Pole elektryczne wokół naładowanego koła</vt:lpstr>
      <vt:lpstr>Opis fizyczny problemu </vt:lpstr>
      <vt:lpstr>Podejście numeryczne</vt:lpstr>
      <vt:lpstr>Prezentacja programu PowerPoint</vt:lpstr>
      <vt:lpstr>Wykresy</vt:lpstr>
      <vt:lpstr>W jakiej odległości Rz potencjał koła można przybliżyć potencjałem pojedynczego ładunku?</vt:lpstr>
      <vt:lpstr> </vt:lpstr>
      <vt:lpstr>Prezentacja programu PowerPoint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 elektryczne wokół naładowanego koła</dc:title>
  <dc:creator>Daniel Kawecki</dc:creator>
  <cp:lastModifiedBy>Ignacy Żywalewski</cp:lastModifiedBy>
  <cp:revision>29</cp:revision>
  <dcterms:modified xsi:type="dcterms:W3CDTF">2024-01-14T20:50:47Z</dcterms:modified>
</cp:coreProperties>
</file>