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596" r:id="rId2"/>
    <p:sldId id="257" r:id="rId3"/>
    <p:sldId id="258" r:id="rId4"/>
    <p:sldId id="259" r:id="rId5"/>
    <p:sldId id="260" r:id="rId6"/>
    <p:sldId id="283" r:id="rId7"/>
    <p:sldId id="288" r:id="rId8"/>
    <p:sldId id="261" r:id="rId9"/>
    <p:sldId id="262" r:id="rId10"/>
    <p:sldId id="263" r:id="rId11"/>
    <p:sldId id="264" r:id="rId12"/>
    <p:sldId id="286" r:id="rId13"/>
    <p:sldId id="268" r:id="rId14"/>
    <p:sldId id="269" r:id="rId15"/>
    <p:sldId id="270" r:id="rId16"/>
    <p:sldId id="271" r:id="rId17"/>
    <p:sldId id="272" r:id="rId18"/>
    <p:sldId id="273" r:id="rId19"/>
    <p:sldId id="274" r:id="rId20"/>
    <p:sldId id="276" r:id="rId21"/>
    <p:sldId id="277" r:id="rId22"/>
    <p:sldId id="280" r:id="rId23"/>
    <p:sldId id="278" r:id="rId24"/>
    <p:sldId id="279" r:id="rId25"/>
    <p:sldId id="281" r:id="rId26"/>
    <p:sldId id="282" r:id="rId27"/>
    <p:sldId id="287" r:id="rId28"/>
  </p:sldIdLst>
  <p:sldSz cx="24377650" cy="13716000"/>
  <p:notesSz cx="6858000" cy="9144000"/>
  <p:custDataLst>
    <p:tags r:id="rId30"/>
  </p:custDataLst>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249">
          <p15:clr>
            <a:srgbClr val="A4A3A4"/>
          </p15:clr>
        </p15:guide>
        <p15:guide id="2" orient="horz" pos="360" userDrawn="1">
          <p15:clr>
            <a:srgbClr val="A4A3A4"/>
          </p15:clr>
        </p15:guide>
        <p15:guide id="3" pos="7678" userDrawn="1">
          <p15:clr>
            <a:srgbClr val="A4A3A4"/>
          </p15:clr>
        </p15:guide>
        <p15:guide id="4" pos="910" userDrawn="1">
          <p15:clr>
            <a:srgbClr val="A4A3A4"/>
          </p15:clr>
        </p15:guide>
        <p15:guide id="5" pos="14446" userDrawn="1">
          <p15:clr>
            <a:srgbClr val="A4A3A4"/>
          </p15:clr>
        </p15:guide>
        <p15:guide id="6" orient="horz" pos="46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7594B3"/>
    <a:srgbClr val="0077C8"/>
    <a:srgbClr val="5B6770"/>
    <a:srgbClr val="000000"/>
    <a:srgbClr val="002554"/>
    <a:srgbClr val="AE2A25"/>
    <a:srgbClr val="7DB225"/>
    <a:srgbClr val="0A46A4"/>
    <a:srgbClr val="1A9497"/>
    <a:srgbClr val="27C36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98" autoAdjust="0"/>
    <p:restoredTop sz="86364" autoAdjust="0"/>
  </p:normalViewPr>
  <p:slideViewPr>
    <p:cSldViewPr snapToGrid="0" snapToObjects="1">
      <p:cViewPr varScale="1">
        <p:scale>
          <a:sx n="32" d="100"/>
          <a:sy n="32" d="100"/>
        </p:scale>
        <p:origin x="216" y="72"/>
      </p:cViewPr>
      <p:guideLst>
        <p:guide orient="horz" pos="8249"/>
        <p:guide orient="horz" pos="360"/>
        <p:guide pos="7678"/>
        <p:guide pos="910"/>
        <p:guide pos="14446"/>
        <p:guide orient="horz" pos="461"/>
      </p:guideLst>
    </p:cSldViewPr>
  </p:slideViewPr>
  <p:outlineViewPr>
    <p:cViewPr>
      <p:scale>
        <a:sx n="33" d="100"/>
        <a:sy n="33" d="100"/>
      </p:scale>
      <p:origin x="0" y="-8628"/>
    </p:cViewPr>
  </p:outlineViewPr>
  <p:notesTextViewPr>
    <p:cViewPr>
      <p:scale>
        <a:sx n="100" d="100"/>
        <a:sy n="100" d="100"/>
      </p:scale>
      <p:origin x="0" y="0"/>
    </p:cViewPr>
  </p:notesTextViewPr>
  <p:sorterViewPr>
    <p:cViewPr>
      <p:scale>
        <a:sx n="24" d="100"/>
        <a:sy n="24" d="100"/>
      </p:scale>
      <p:origin x="0" y="2544"/>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5/20/2020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73934-D492-4443-9427-018DE5D6DDA5}" type="slidenum">
              <a:rPr lang="en-US" smtClean="0"/>
              <a:t>1</a:t>
            </a:fld>
            <a:endParaRPr lang="en-US" dirty="0"/>
          </a:p>
        </p:txBody>
      </p:sp>
    </p:spTree>
    <p:extLst>
      <p:ext uri="{BB962C8B-B14F-4D97-AF65-F5344CB8AC3E}">
        <p14:creationId xmlns:p14="http://schemas.microsoft.com/office/powerpoint/2010/main" val="897818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3130859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971503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duction Slid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A0EBB60-2BC7-478E-BB8F-9D3B24389C7A}"/>
              </a:ext>
            </a:extLst>
          </p:cNvPr>
          <p:cNvSpPr>
            <a:spLocks noGrp="1"/>
          </p:cNvSpPr>
          <p:nvPr>
            <p:ph type="title" hasCustomPrompt="1"/>
          </p:nvPr>
        </p:nvSpPr>
        <p:spPr>
          <a:xfrm>
            <a:off x="8104819" y="6561141"/>
            <a:ext cx="8201058" cy="1020758"/>
          </a:xfrm>
        </p:spPr>
        <p:txBody>
          <a:bodyPr/>
          <a:lstStyle>
            <a:lvl1pPr algn="ctr">
              <a:defRPr>
                <a:solidFill>
                  <a:schemeClr val="bg1"/>
                </a:solidFill>
              </a:defRPr>
            </a:lvl1pPr>
          </a:lstStyle>
          <a:p>
            <a:r>
              <a:rPr lang="en-US" dirty="0"/>
              <a:t>Intro Slide Title</a:t>
            </a:r>
          </a:p>
        </p:txBody>
      </p:sp>
      <p:sp>
        <p:nvSpPr>
          <p:cNvPr id="9" name="Text Placeholder 8">
            <a:extLst>
              <a:ext uri="{FF2B5EF4-FFF2-40B4-BE49-F238E27FC236}">
                <a16:creationId xmlns:a16="http://schemas.microsoft.com/office/drawing/2014/main" id="{B52C2876-C4F2-4EEA-A11F-F9DA2DF7DC4D}"/>
              </a:ext>
            </a:extLst>
          </p:cNvPr>
          <p:cNvSpPr>
            <a:spLocks noGrp="1"/>
          </p:cNvSpPr>
          <p:nvPr>
            <p:ph type="body" sz="quarter" idx="10"/>
          </p:nvPr>
        </p:nvSpPr>
        <p:spPr>
          <a:xfrm>
            <a:off x="8104188" y="7734300"/>
            <a:ext cx="8201025" cy="1224637"/>
          </a:xfrm>
        </p:spPr>
        <p:txBody>
          <a:bodyPr/>
          <a:lstStyle>
            <a:lvl1pPr algn="ctr">
              <a:defRPr>
                <a:solidFill>
                  <a:schemeClr val="bg1"/>
                </a:solidFill>
              </a:defRPr>
            </a:lvl1pPr>
            <a:lvl2pPr algn="ctr">
              <a:defRPr/>
            </a:lvl2pPr>
            <a:lvl3pPr algn="ctr">
              <a:defRPr/>
            </a:lvl3pPr>
            <a:lvl4pPr algn="ctr">
              <a:defRPr/>
            </a:lvl4pPr>
            <a:lvl5pPr algn="ctr">
              <a:defRPr/>
            </a:lvl5pPr>
          </a:lstStyle>
          <a:p>
            <a:pPr lvl="0"/>
            <a:r>
              <a:rPr lang="en-US" dirty="0"/>
              <a:t>Edit Master text styles</a:t>
            </a:r>
          </a:p>
        </p:txBody>
      </p:sp>
    </p:spTree>
    <p:extLst>
      <p:ext uri="{BB962C8B-B14F-4D97-AF65-F5344CB8AC3E}">
        <p14:creationId xmlns:p14="http://schemas.microsoft.com/office/powerpoint/2010/main" val="1006847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026E32-A77A-4E3B-8E14-8B03A8CAE782}" type="datetimeFigureOut">
              <a:rPr lang="en-US" smtClean="0"/>
              <a:t>5/20/2020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A3340B-879F-4CF8-8374-CF0850B49CED}" type="slidenum">
              <a:rPr lang="en-US" smtClean="0"/>
              <a:t>‹#›</a:t>
            </a:fld>
            <a:endParaRPr lang="en-US"/>
          </a:p>
        </p:txBody>
      </p:sp>
    </p:spTree>
    <p:extLst>
      <p:ext uri="{BB962C8B-B14F-4D97-AF65-F5344CB8AC3E}">
        <p14:creationId xmlns:p14="http://schemas.microsoft.com/office/powerpoint/2010/main" val="934918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026E32-A77A-4E3B-8E14-8B03A8CAE782}"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A3340B-879F-4CF8-8374-CF0850B49CED}" type="slidenum">
              <a:rPr lang="en-US" smtClean="0"/>
              <a:t>‹#›</a:t>
            </a:fld>
            <a:endParaRPr lang="en-US"/>
          </a:p>
        </p:txBody>
      </p:sp>
    </p:spTree>
    <p:extLst>
      <p:ext uri="{BB962C8B-B14F-4D97-AF65-F5344CB8AC3E}">
        <p14:creationId xmlns:p14="http://schemas.microsoft.com/office/powerpoint/2010/main" val="191107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CC9A0F2-9E8D-499F-B6DC-55C7A7384BD9}"/>
              </a:ext>
            </a:extLst>
          </p:cNvPr>
          <p:cNvSpPr/>
          <p:nvPr userDrawn="1"/>
        </p:nvSpPr>
        <p:spPr>
          <a:xfrm>
            <a:off x="2963098" y="8413141"/>
            <a:ext cx="3611504" cy="277793"/>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08413E-481C-4196-8926-CE01B2E59808}"/>
              </a:ext>
            </a:extLst>
          </p:cNvPr>
          <p:cNvSpPr>
            <a:spLocks noGrp="1"/>
          </p:cNvSpPr>
          <p:nvPr>
            <p:ph type="title" hasCustomPrompt="1"/>
          </p:nvPr>
        </p:nvSpPr>
        <p:spPr>
          <a:xfrm>
            <a:off x="2867849" y="5454659"/>
            <a:ext cx="11351698" cy="1689091"/>
          </a:xfrm>
        </p:spPr>
        <p:txBody>
          <a:bodyPr>
            <a:noAutofit/>
          </a:bodyPr>
          <a:lstStyle>
            <a:lvl1pPr>
              <a:defRPr sz="11500">
                <a:solidFill>
                  <a:schemeClr val="bg1"/>
                </a:solidFill>
              </a:defRPr>
            </a:lvl1pPr>
          </a:lstStyle>
          <a:p>
            <a:r>
              <a:rPr lang="en-US" dirty="0"/>
              <a:t>Title Slide</a:t>
            </a:r>
          </a:p>
        </p:txBody>
      </p:sp>
      <p:sp>
        <p:nvSpPr>
          <p:cNvPr id="8" name="Text Placeholder 7">
            <a:extLst>
              <a:ext uri="{FF2B5EF4-FFF2-40B4-BE49-F238E27FC236}">
                <a16:creationId xmlns:a16="http://schemas.microsoft.com/office/drawing/2014/main" id="{460FB9FD-9AC8-4378-B7E3-E64FA4F02FE8}"/>
              </a:ext>
            </a:extLst>
          </p:cNvPr>
          <p:cNvSpPr>
            <a:spLocks noGrp="1"/>
          </p:cNvSpPr>
          <p:nvPr>
            <p:ph type="body" sz="quarter" idx="10" hasCustomPrompt="1"/>
          </p:nvPr>
        </p:nvSpPr>
        <p:spPr>
          <a:xfrm>
            <a:off x="2868613" y="7143751"/>
            <a:ext cx="11514137" cy="857250"/>
          </a:xfrm>
        </p:spPr>
        <p:txBody>
          <a:bodyPr>
            <a:normAutofit/>
          </a:bodyPr>
          <a:lstStyle>
            <a:lvl1pPr>
              <a:defRPr sz="6000">
                <a:solidFill>
                  <a:schemeClr val="bg2"/>
                </a:solidFill>
              </a:defRPr>
            </a:lvl1pPr>
          </a:lstStyle>
          <a:p>
            <a:pPr>
              <a:lnSpc>
                <a:spcPct val="80000"/>
              </a:lnSpc>
            </a:pPr>
            <a:r>
              <a:rPr lang="en-US" sz="4800" dirty="0">
                <a:solidFill>
                  <a:schemeClr val="bg1"/>
                </a:solidFill>
                <a:latin typeface="Open Sans" panose="020B0606030504020204" pitchFamily="34" charset="0"/>
                <a:ea typeface="Open Sans" panose="020B0606030504020204" pitchFamily="34" charset="0"/>
                <a:cs typeface="Open Sans" panose="020B0606030504020204" pitchFamily="34" charset="0"/>
              </a:rPr>
              <a:t>Insert a great subtitle</a:t>
            </a:r>
          </a:p>
        </p:txBody>
      </p:sp>
    </p:spTree>
    <p:extLst>
      <p:ext uri="{BB962C8B-B14F-4D97-AF65-F5344CB8AC3E}">
        <p14:creationId xmlns:p14="http://schemas.microsoft.com/office/powerpoint/2010/main" val="3218672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orizontal Image Placeholder">
    <p:spTree>
      <p:nvGrpSpPr>
        <p:cNvPr id="1" name=""/>
        <p:cNvGrpSpPr/>
        <p:nvPr/>
      </p:nvGrpSpPr>
      <p:grpSpPr>
        <a:xfrm>
          <a:off x="0" y="0"/>
          <a:ext cx="0" cy="0"/>
          <a:chOff x="0" y="0"/>
          <a:chExt cx="0" cy="0"/>
        </a:xfrm>
      </p:grpSpPr>
      <p:sp>
        <p:nvSpPr>
          <p:cNvPr id="9" name="Picture Placeholder 9"/>
          <p:cNvSpPr>
            <a:spLocks noGrp="1"/>
          </p:cNvSpPr>
          <p:nvPr>
            <p:ph type="pic" sz="quarter" idx="12"/>
          </p:nvPr>
        </p:nvSpPr>
        <p:spPr>
          <a:xfrm>
            <a:off x="-18288" y="3209115"/>
            <a:ext cx="24395938" cy="7458886"/>
          </a:xfrm>
          <a:noFill/>
        </p:spPr>
        <p:txBody>
          <a:bodyPr>
            <a:normAutofit/>
          </a:bodyPr>
          <a:lstStyle>
            <a:lvl1pPr marL="0" indent="0">
              <a:buNone/>
              <a:defRPr sz="2100">
                <a:solidFill>
                  <a:schemeClr val="tx1">
                    <a:lumMod val="50000"/>
                    <a:lumOff val="50000"/>
                  </a:schemeClr>
                </a:solidFill>
              </a:defRPr>
            </a:lvl1pPr>
          </a:lstStyle>
          <a:p>
            <a:endParaRPr lang="en-US"/>
          </a:p>
        </p:txBody>
      </p:sp>
      <p:sp>
        <p:nvSpPr>
          <p:cNvPr id="2" name="Title 1">
            <a:extLst>
              <a:ext uri="{FF2B5EF4-FFF2-40B4-BE49-F238E27FC236}">
                <a16:creationId xmlns:a16="http://schemas.microsoft.com/office/drawing/2014/main" id="{694AB7B6-654F-42D9-9526-767FEB1F1C5B}"/>
              </a:ext>
            </a:extLst>
          </p:cNvPr>
          <p:cNvSpPr>
            <a:spLocks noGrp="1"/>
          </p:cNvSpPr>
          <p:nvPr>
            <p:ph type="title" hasCustomPrompt="1"/>
          </p:nvPr>
        </p:nvSpPr>
        <p:spPr>
          <a:xfrm>
            <a:off x="240632" y="730260"/>
            <a:ext cx="23846589" cy="1074478"/>
          </a:xfrm>
        </p:spPr>
        <p:txBody>
          <a:bodyPr/>
          <a:lstStyle>
            <a:lvl1pPr algn="ctr">
              <a:defRPr/>
            </a:lvl1pPr>
          </a:lstStyle>
          <a:p>
            <a:r>
              <a:rPr lang="en-US" dirty="0"/>
              <a:t>Banner Image</a:t>
            </a:r>
          </a:p>
        </p:txBody>
      </p:sp>
      <p:sp>
        <p:nvSpPr>
          <p:cNvPr id="4" name="Text Placeholder 3">
            <a:extLst>
              <a:ext uri="{FF2B5EF4-FFF2-40B4-BE49-F238E27FC236}">
                <a16:creationId xmlns:a16="http://schemas.microsoft.com/office/drawing/2014/main" id="{11BD3BCD-7AF6-4811-8152-3620607E0D07}"/>
              </a:ext>
            </a:extLst>
          </p:cNvPr>
          <p:cNvSpPr>
            <a:spLocks noGrp="1"/>
          </p:cNvSpPr>
          <p:nvPr>
            <p:ph type="body" sz="quarter" idx="13" hasCustomPrompt="1"/>
          </p:nvPr>
        </p:nvSpPr>
        <p:spPr>
          <a:xfrm>
            <a:off x="241300" y="1949870"/>
            <a:ext cx="23845838" cy="833437"/>
          </a:xfrm>
        </p:spPr>
        <p:txBody>
          <a:bodyPr/>
          <a:lstStyle>
            <a:lvl1pPr algn="ctr">
              <a:defRPr/>
            </a:lvl1pPr>
            <a:lvl2pPr algn="ctr">
              <a:defRPr/>
            </a:lvl2pPr>
            <a:lvl3pPr algn="ctr">
              <a:defRPr/>
            </a:lvl3pPr>
            <a:lvl4pPr algn="ctr">
              <a:defRPr/>
            </a:lvl4pPr>
            <a:lvl5pPr algn="ctr">
              <a:defRPr/>
            </a:lvl5pPr>
          </a:lstStyle>
          <a:p>
            <a:pPr lvl="0"/>
            <a:r>
              <a:rPr lang="en-US" dirty="0"/>
              <a:t>Subtitle</a:t>
            </a:r>
          </a:p>
        </p:txBody>
      </p:sp>
    </p:spTree>
    <p:extLst>
      <p:ext uri="{BB962C8B-B14F-4D97-AF65-F5344CB8AC3E}">
        <p14:creationId xmlns:p14="http://schemas.microsoft.com/office/powerpoint/2010/main" val="41658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ft Column">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1218883" y="16667467"/>
            <a:ext cx="5688118" cy="730251"/>
          </a:xfrm>
          <a:prstGeom prst="rect">
            <a:avLst/>
          </a:prstGeom>
        </p:spPr>
        <p:txBody>
          <a:bodyPr lIns="243797" tIns="121899" rIns="243797" bIns="121899"/>
          <a:lstStyle/>
          <a:p>
            <a:r>
              <a:rPr lang="en-US" dirty="0"/>
              <a:t>www.bestppt.com</a:t>
            </a:r>
          </a:p>
        </p:txBody>
      </p:sp>
      <p:sp>
        <p:nvSpPr>
          <p:cNvPr id="9" name="Picture Placeholder 2"/>
          <p:cNvSpPr>
            <a:spLocks noGrp="1"/>
          </p:cNvSpPr>
          <p:nvPr>
            <p:ph type="pic" sz="quarter" idx="11"/>
          </p:nvPr>
        </p:nvSpPr>
        <p:spPr>
          <a:xfrm>
            <a:off x="0" y="0"/>
            <a:ext cx="24414224" cy="13716000"/>
          </a:xfrm>
          <a:noFill/>
        </p:spPr>
        <p:txBody>
          <a:bodyPr>
            <a:normAutofit/>
          </a:bodyPr>
          <a:lstStyle>
            <a:lvl1pPr marL="0" indent="0">
              <a:buNone/>
              <a:defRPr sz="2800">
                <a:latin typeface="Lato Light"/>
                <a:cs typeface="Lato Light"/>
              </a:defRPr>
            </a:lvl1pPr>
          </a:lstStyle>
          <a:p>
            <a:endParaRPr lang="en-US"/>
          </a:p>
        </p:txBody>
      </p:sp>
      <p:sp>
        <p:nvSpPr>
          <p:cNvPr id="6" name="Rectangle 5">
            <a:extLst>
              <a:ext uri="{FF2B5EF4-FFF2-40B4-BE49-F238E27FC236}">
                <a16:creationId xmlns:a16="http://schemas.microsoft.com/office/drawing/2014/main" id="{324F33FB-61F9-42EE-BA0F-63F92A333C08}"/>
              </a:ext>
            </a:extLst>
          </p:cNvPr>
          <p:cNvSpPr/>
          <p:nvPr userDrawn="1"/>
        </p:nvSpPr>
        <p:spPr>
          <a:xfrm>
            <a:off x="0" y="0"/>
            <a:ext cx="9878064" cy="13716000"/>
          </a:xfrm>
          <a:prstGeom prst="rect">
            <a:avLst/>
          </a:prstGeom>
          <a:solidFill>
            <a:srgbClr val="2C3744">
              <a:alpha val="94118"/>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19BDB0-B45D-42CA-9FC7-61041F5F8F8A}"/>
              </a:ext>
            </a:extLst>
          </p:cNvPr>
          <p:cNvSpPr>
            <a:spLocks noGrp="1"/>
          </p:cNvSpPr>
          <p:nvPr>
            <p:ph type="title" hasCustomPrompt="1"/>
          </p:nvPr>
        </p:nvSpPr>
        <p:spPr>
          <a:xfrm>
            <a:off x="336884" y="730259"/>
            <a:ext cx="9095875" cy="1507615"/>
          </a:xfrm>
        </p:spPr>
        <p:txBody>
          <a:bodyPr/>
          <a:lstStyle>
            <a:lvl1pPr algn="ctr">
              <a:defRPr>
                <a:solidFill>
                  <a:schemeClr val="bg1"/>
                </a:solidFill>
              </a:defRPr>
            </a:lvl1pPr>
          </a:lstStyle>
          <a:p>
            <a:r>
              <a:rPr lang="en-US" dirty="0"/>
              <a:t>Header Text</a:t>
            </a:r>
          </a:p>
        </p:txBody>
      </p:sp>
    </p:spTree>
    <p:extLst>
      <p:ext uri="{BB962C8B-B14F-4D97-AF65-F5344CB8AC3E}">
        <p14:creationId xmlns:p14="http://schemas.microsoft.com/office/powerpoint/2010/main" val="3000931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B3A1E-AA65-4FA8-BAB3-05E3B1D38BA6}"/>
              </a:ext>
            </a:extLst>
          </p:cNvPr>
          <p:cNvSpPr>
            <a:spLocks noGrp="1"/>
          </p:cNvSpPr>
          <p:nvPr>
            <p:ph type="title" hasCustomPrompt="1"/>
          </p:nvPr>
        </p:nvSpPr>
        <p:spPr>
          <a:xfrm>
            <a:off x="1675964" y="730259"/>
            <a:ext cx="21025723" cy="1627930"/>
          </a:xfrm>
        </p:spPr>
        <p:txBody>
          <a:bodyPr/>
          <a:lstStyle>
            <a:lvl1pPr algn="ctr">
              <a:defRPr/>
            </a:lvl1pPr>
          </a:lstStyle>
          <a:p>
            <a:r>
              <a:rPr lang="en-US" dirty="0"/>
              <a:t>Text Slide</a:t>
            </a:r>
          </a:p>
        </p:txBody>
      </p:sp>
      <p:sp>
        <p:nvSpPr>
          <p:cNvPr id="4" name="Text Placeholder 3">
            <a:extLst>
              <a:ext uri="{FF2B5EF4-FFF2-40B4-BE49-F238E27FC236}">
                <a16:creationId xmlns:a16="http://schemas.microsoft.com/office/drawing/2014/main" id="{38392DEC-0118-4340-BC7C-DB87844507DE}"/>
              </a:ext>
            </a:extLst>
          </p:cNvPr>
          <p:cNvSpPr>
            <a:spLocks noGrp="1"/>
          </p:cNvSpPr>
          <p:nvPr>
            <p:ph type="body" sz="quarter" idx="10" hasCustomPrompt="1"/>
          </p:nvPr>
        </p:nvSpPr>
        <p:spPr>
          <a:xfrm>
            <a:off x="1676400" y="2454695"/>
            <a:ext cx="21024850" cy="1130300"/>
          </a:xfrm>
        </p:spPr>
        <p:txBody>
          <a:bodyPr/>
          <a:lstStyle>
            <a:lvl1pPr algn="ctr">
              <a:defRPr/>
            </a:lvl1pPr>
          </a:lstStyle>
          <a:p>
            <a:pPr lvl="0"/>
            <a:r>
              <a:rPr lang="en-US" dirty="0"/>
              <a:t>Subtitle</a:t>
            </a:r>
          </a:p>
        </p:txBody>
      </p:sp>
    </p:spTree>
    <p:extLst>
      <p:ext uri="{BB962C8B-B14F-4D97-AF65-F5344CB8AC3E}">
        <p14:creationId xmlns:p14="http://schemas.microsoft.com/office/powerpoint/2010/main" val="3026283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rk 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B3A1E-AA65-4FA8-BAB3-05E3B1D38BA6}"/>
              </a:ext>
            </a:extLst>
          </p:cNvPr>
          <p:cNvSpPr>
            <a:spLocks noGrp="1"/>
          </p:cNvSpPr>
          <p:nvPr>
            <p:ph type="title" hasCustomPrompt="1"/>
          </p:nvPr>
        </p:nvSpPr>
        <p:spPr>
          <a:xfrm>
            <a:off x="1675964" y="730259"/>
            <a:ext cx="21025723" cy="1627930"/>
          </a:xfrm>
        </p:spPr>
        <p:txBody>
          <a:bodyPr/>
          <a:lstStyle>
            <a:lvl1pPr algn="ctr">
              <a:defRPr>
                <a:solidFill>
                  <a:schemeClr val="bg1"/>
                </a:solidFill>
              </a:defRPr>
            </a:lvl1pPr>
          </a:lstStyle>
          <a:p>
            <a:r>
              <a:rPr lang="en-US" dirty="0"/>
              <a:t>Text Slide</a:t>
            </a:r>
          </a:p>
        </p:txBody>
      </p:sp>
      <p:sp>
        <p:nvSpPr>
          <p:cNvPr id="4" name="Text Placeholder 3">
            <a:extLst>
              <a:ext uri="{FF2B5EF4-FFF2-40B4-BE49-F238E27FC236}">
                <a16:creationId xmlns:a16="http://schemas.microsoft.com/office/drawing/2014/main" id="{38392DEC-0118-4340-BC7C-DB87844507DE}"/>
              </a:ext>
            </a:extLst>
          </p:cNvPr>
          <p:cNvSpPr>
            <a:spLocks noGrp="1"/>
          </p:cNvSpPr>
          <p:nvPr>
            <p:ph type="body" sz="quarter" idx="10" hasCustomPrompt="1"/>
          </p:nvPr>
        </p:nvSpPr>
        <p:spPr>
          <a:xfrm>
            <a:off x="1676400" y="2454695"/>
            <a:ext cx="21024850" cy="1130300"/>
          </a:xfrm>
        </p:spPr>
        <p:txBody>
          <a:bodyPr/>
          <a:lstStyle>
            <a:lvl1pPr algn="ctr">
              <a:defRPr>
                <a:solidFill>
                  <a:schemeClr val="bg1"/>
                </a:solidFill>
              </a:defRPr>
            </a:lvl1pPr>
          </a:lstStyle>
          <a:p>
            <a:pPr lvl="0"/>
            <a:r>
              <a:rPr lang="en-US" dirty="0"/>
              <a:t>Subtitle</a:t>
            </a:r>
          </a:p>
        </p:txBody>
      </p:sp>
    </p:spTree>
    <p:extLst>
      <p:ext uri="{BB962C8B-B14F-4D97-AF65-F5344CB8AC3E}">
        <p14:creationId xmlns:p14="http://schemas.microsoft.com/office/powerpoint/2010/main" val="287937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91F1C2A-32E3-4390-8D27-6D5A5EF186D4}"/>
              </a:ext>
            </a:extLst>
          </p:cNvPr>
          <p:cNvSpPr>
            <a:spLocks noGrp="1"/>
          </p:cNvSpPr>
          <p:nvPr>
            <p:ph type="pic" sz="quarter" idx="11"/>
          </p:nvPr>
        </p:nvSpPr>
        <p:spPr>
          <a:xfrm>
            <a:off x="13854113" y="3165988"/>
            <a:ext cx="7815262" cy="8997950"/>
          </a:xfrm>
        </p:spPr>
        <p:txBody>
          <a:bodyPr/>
          <a:lstStyle/>
          <a:p>
            <a:endParaRPr lang="en-US"/>
          </a:p>
        </p:txBody>
      </p:sp>
      <p:sp>
        <p:nvSpPr>
          <p:cNvPr id="2" name="Title 1">
            <a:extLst>
              <a:ext uri="{FF2B5EF4-FFF2-40B4-BE49-F238E27FC236}">
                <a16:creationId xmlns:a16="http://schemas.microsoft.com/office/drawing/2014/main" id="{A311986A-934B-46C6-9F20-33D5ED26D058}"/>
              </a:ext>
            </a:extLst>
          </p:cNvPr>
          <p:cNvSpPr>
            <a:spLocks noGrp="1"/>
          </p:cNvSpPr>
          <p:nvPr>
            <p:ph type="title"/>
          </p:nvPr>
        </p:nvSpPr>
        <p:spPr>
          <a:xfrm>
            <a:off x="1490674" y="730259"/>
            <a:ext cx="21211013" cy="1271270"/>
          </a:xfrm>
        </p:spPr>
        <p:txBody>
          <a:bodyPr/>
          <a:lstStyle>
            <a:lvl1pPr algn="ctr">
              <a:defRPr/>
            </a:lvl1pPr>
          </a:lstStyle>
          <a:p>
            <a:r>
              <a:rPr lang="en-US" dirty="0"/>
              <a:t>Click to edit Master title style</a:t>
            </a:r>
          </a:p>
        </p:txBody>
      </p:sp>
      <p:cxnSp>
        <p:nvCxnSpPr>
          <p:cNvPr id="3" name="Straight Connector 2">
            <a:extLst>
              <a:ext uri="{FF2B5EF4-FFF2-40B4-BE49-F238E27FC236}">
                <a16:creationId xmlns:a16="http://schemas.microsoft.com/office/drawing/2014/main" id="{2F25CD6F-41C6-4D3D-BF39-CA734734A4F7}"/>
              </a:ext>
            </a:extLst>
          </p:cNvPr>
          <p:cNvCxnSpPr/>
          <p:nvPr userDrawn="1"/>
        </p:nvCxnSpPr>
        <p:spPr>
          <a:xfrm>
            <a:off x="11756890" y="3165988"/>
            <a:ext cx="0" cy="8804580"/>
          </a:xfrm>
          <a:prstGeom prst="line">
            <a:avLst/>
          </a:prstGeom>
          <a:ln>
            <a:solidFill>
              <a:srgbClr val="7F7F7F">
                <a:alpha val="50000"/>
              </a:srgbClr>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7CB96540-B3A6-4A72-850E-27DEF52C05F7}"/>
              </a:ext>
            </a:extLst>
          </p:cNvPr>
          <p:cNvSpPr>
            <a:spLocks noGrp="1"/>
          </p:cNvSpPr>
          <p:nvPr>
            <p:ph type="body" sz="quarter" idx="10"/>
          </p:nvPr>
        </p:nvSpPr>
        <p:spPr>
          <a:xfrm>
            <a:off x="1490663" y="2001839"/>
            <a:ext cx="21210587" cy="982902"/>
          </a:xfrm>
        </p:spPr>
        <p:txBody>
          <a:bodyPr/>
          <a:lstStyle>
            <a:lvl1pPr algn="ctr">
              <a:defRPr/>
            </a:lvl1pPr>
            <a:lvl2pPr algn="ctr">
              <a:defRPr/>
            </a:lvl2pPr>
            <a:lvl3pPr algn="ctr">
              <a:defRPr/>
            </a:lvl3pPr>
            <a:lvl4pPr algn="ctr">
              <a:defRPr/>
            </a:lvl4pPr>
            <a:lvl5pPr algn="ctr">
              <a:defRPr/>
            </a:lvl5pPr>
          </a:lstStyle>
          <a:p>
            <a:pPr lvl="0"/>
            <a:r>
              <a:rPr lang="en-US" dirty="0"/>
              <a:t>Edit Master text styles</a:t>
            </a:r>
          </a:p>
        </p:txBody>
      </p:sp>
    </p:spTree>
    <p:extLst>
      <p:ext uri="{BB962C8B-B14F-4D97-AF65-F5344CB8AC3E}">
        <p14:creationId xmlns:p14="http://schemas.microsoft.com/office/powerpoint/2010/main" val="165707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91F1C2A-32E3-4390-8D27-6D5A5EF186D4}"/>
              </a:ext>
            </a:extLst>
          </p:cNvPr>
          <p:cNvSpPr>
            <a:spLocks noGrp="1"/>
          </p:cNvSpPr>
          <p:nvPr>
            <p:ph type="pic" sz="quarter" idx="11"/>
          </p:nvPr>
        </p:nvSpPr>
        <p:spPr>
          <a:xfrm>
            <a:off x="2519004" y="3165988"/>
            <a:ext cx="7815262" cy="8997950"/>
          </a:xfrm>
        </p:spPr>
        <p:txBody>
          <a:bodyPr/>
          <a:lstStyle/>
          <a:p>
            <a:endParaRPr lang="en-US"/>
          </a:p>
        </p:txBody>
      </p:sp>
      <p:sp>
        <p:nvSpPr>
          <p:cNvPr id="2" name="Title 1">
            <a:extLst>
              <a:ext uri="{FF2B5EF4-FFF2-40B4-BE49-F238E27FC236}">
                <a16:creationId xmlns:a16="http://schemas.microsoft.com/office/drawing/2014/main" id="{A311986A-934B-46C6-9F20-33D5ED26D058}"/>
              </a:ext>
            </a:extLst>
          </p:cNvPr>
          <p:cNvSpPr>
            <a:spLocks noGrp="1"/>
          </p:cNvSpPr>
          <p:nvPr>
            <p:ph type="title"/>
          </p:nvPr>
        </p:nvSpPr>
        <p:spPr>
          <a:xfrm>
            <a:off x="1490674" y="730259"/>
            <a:ext cx="21211013" cy="1271270"/>
          </a:xfrm>
        </p:spPr>
        <p:txBody>
          <a:bodyPr/>
          <a:lstStyle>
            <a:lvl1pPr algn="ctr">
              <a:defRPr/>
            </a:lvl1pPr>
          </a:lstStyle>
          <a:p>
            <a:r>
              <a:rPr lang="en-US" dirty="0"/>
              <a:t>Click to edit Master title style</a:t>
            </a:r>
          </a:p>
        </p:txBody>
      </p:sp>
      <p:cxnSp>
        <p:nvCxnSpPr>
          <p:cNvPr id="3" name="Straight Connector 2">
            <a:extLst>
              <a:ext uri="{FF2B5EF4-FFF2-40B4-BE49-F238E27FC236}">
                <a16:creationId xmlns:a16="http://schemas.microsoft.com/office/drawing/2014/main" id="{2F25CD6F-41C6-4D3D-BF39-CA734734A4F7}"/>
              </a:ext>
            </a:extLst>
          </p:cNvPr>
          <p:cNvCxnSpPr/>
          <p:nvPr userDrawn="1"/>
        </p:nvCxnSpPr>
        <p:spPr>
          <a:xfrm>
            <a:off x="11756890" y="3165988"/>
            <a:ext cx="0" cy="8804580"/>
          </a:xfrm>
          <a:prstGeom prst="line">
            <a:avLst/>
          </a:prstGeom>
          <a:ln>
            <a:solidFill>
              <a:srgbClr val="7F7F7F">
                <a:alpha val="50000"/>
              </a:srgbClr>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7CB96540-B3A6-4A72-850E-27DEF52C05F7}"/>
              </a:ext>
            </a:extLst>
          </p:cNvPr>
          <p:cNvSpPr>
            <a:spLocks noGrp="1"/>
          </p:cNvSpPr>
          <p:nvPr>
            <p:ph type="body" sz="quarter" idx="10"/>
          </p:nvPr>
        </p:nvSpPr>
        <p:spPr>
          <a:xfrm>
            <a:off x="1490663" y="2001839"/>
            <a:ext cx="21210587" cy="982902"/>
          </a:xfrm>
        </p:spPr>
        <p:txBody>
          <a:bodyPr/>
          <a:lstStyle>
            <a:lvl1pPr algn="ctr">
              <a:defRPr/>
            </a:lvl1pPr>
            <a:lvl2pPr algn="ctr">
              <a:defRPr/>
            </a:lvl2pPr>
            <a:lvl3pPr algn="ctr">
              <a:defRPr/>
            </a:lvl3pPr>
            <a:lvl4pPr algn="ctr">
              <a:defRPr/>
            </a:lvl4pPr>
            <a:lvl5pPr algn="ctr">
              <a:defRPr/>
            </a:lvl5pPr>
          </a:lstStyle>
          <a:p>
            <a:pPr lvl="0"/>
            <a:r>
              <a:rPr lang="en-US" dirty="0"/>
              <a:t>Edit Master text styles</a:t>
            </a:r>
          </a:p>
        </p:txBody>
      </p:sp>
    </p:spTree>
    <p:extLst>
      <p:ext uri="{BB962C8B-B14F-4D97-AF65-F5344CB8AC3E}">
        <p14:creationId xmlns:p14="http://schemas.microsoft.com/office/powerpoint/2010/main" val="3024899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17" name="Picture Placeholder 13"/>
          <p:cNvSpPr>
            <a:spLocks noGrp="1"/>
          </p:cNvSpPr>
          <p:nvPr>
            <p:ph type="pic" sz="quarter" idx="13"/>
          </p:nvPr>
        </p:nvSpPr>
        <p:spPr>
          <a:xfrm>
            <a:off x="-3176" y="0"/>
            <a:ext cx="24426546" cy="13716000"/>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735536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p:nvPr userDrawn="1"/>
        </p:nvSpPr>
        <p:spPr>
          <a:xfrm>
            <a:off x="10396805" y="0"/>
            <a:ext cx="3611504" cy="277793"/>
          </a:xfrm>
          <a:prstGeom prst="rect">
            <a:avLst/>
          </a:prstGeom>
          <a:solidFill>
            <a:srgbClr val="0077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22348763" y="12001002"/>
            <a:ext cx="1618647" cy="1313162"/>
          </a:xfrm>
          <a:prstGeom prst="rect">
            <a:avLst/>
          </a:prstGeom>
        </p:spPr>
      </p:pic>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757" r:id="rId1"/>
    <p:sldLayoutId id="2147484052" r:id="rId2"/>
    <p:sldLayoutId id="2147484038" r:id="rId3"/>
    <p:sldLayoutId id="2147484053" r:id="rId4"/>
    <p:sldLayoutId id="2147484054" r:id="rId5"/>
    <p:sldLayoutId id="2147484055" r:id="rId6"/>
    <p:sldLayoutId id="2147484056" r:id="rId7"/>
    <p:sldLayoutId id="2147484057" r:id="rId8"/>
    <p:sldLayoutId id="2147483752" r:id="rId9"/>
    <p:sldLayoutId id="2147484059" r:id="rId10"/>
    <p:sldLayoutId id="2147484060" r:id="rId11"/>
  </p:sldLayoutIdLst>
  <p:hf hdr="0" ftr="0" dt="0"/>
  <p:txStyles>
    <p:titleStyle>
      <a:lvl1pPr algn="l" defTabSz="1828434" rtl="0" eaLnBrk="1" latinLnBrk="0" hangingPunct="1">
        <a:lnSpc>
          <a:spcPct val="90000"/>
        </a:lnSpc>
        <a:spcBef>
          <a:spcPct val="0"/>
        </a:spcBef>
        <a:buNone/>
        <a:defRPr lang="en-US" sz="6000" kern="1200">
          <a:solidFill>
            <a:schemeClr val="accent5">
              <a:lumMod val="7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p:titleStyle>
    <p:body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accent5">
              <a:lumMod val="75000"/>
            </a:schemeClr>
          </a:solidFill>
          <a:effectLst/>
          <a:latin typeface="Open Sans" panose="020B0606030504020204" pitchFamily="34" charset="0"/>
          <a:ea typeface="Open Sans" panose="020B0606030504020204" pitchFamily="34" charset="0"/>
          <a:cs typeface="Open Sans" panose="020B0606030504020204" pitchFamily="34" charset="0"/>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accent5">
              <a:lumMod val="75000"/>
            </a:schemeClr>
          </a:solidFill>
          <a:effectLst/>
          <a:latin typeface="Open Sans" panose="020B0606030504020204" pitchFamily="34" charset="0"/>
          <a:ea typeface="Open Sans" panose="020B0606030504020204" pitchFamily="34" charset="0"/>
          <a:cs typeface="Open Sans" panose="020B0606030504020204" pitchFamily="34" charset="0"/>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accent5">
              <a:lumMod val="75000"/>
            </a:schemeClr>
          </a:solidFill>
          <a:effectLst/>
          <a:latin typeface="Open Sans" panose="020B0606030504020204" pitchFamily="34" charset="0"/>
          <a:ea typeface="Open Sans" panose="020B0606030504020204" pitchFamily="34" charset="0"/>
          <a:cs typeface="Open Sans" panose="020B0606030504020204" pitchFamily="34" charset="0"/>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accent5">
              <a:lumMod val="75000"/>
            </a:schemeClr>
          </a:solidFill>
          <a:effectLst/>
          <a:latin typeface="Open Sans" panose="020B0606030504020204" pitchFamily="34" charset="0"/>
          <a:ea typeface="Open Sans" panose="020B0606030504020204" pitchFamily="34" charset="0"/>
          <a:cs typeface="Open Sans" panose="020B0606030504020204" pitchFamily="34" charset="0"/>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accent5">
              <a:lumMod val="75000"/>
            </a:schemeClr>
          </a:solidFill>
          <a:effectLst/>
          <a:latin typeface="Open Sans" panose="020B0606030504020204" pitchFamily="34" charset="0"/>
          <a:ea typeface="Open Sans" panose="020B0606030504020204" pitchFamily="34" charset="0"/>
          <a:cs typeface="Open Sans" panose="020B0606030504020204"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tags" Target="../tags/tag11.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tags" Target="../tags/tag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10.xml"/><Relationship Id="rId1" Type="http://schemas.openxmlformats.org/officeDocument/2006/relationships/tags" Target="../tags/tag15.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10.xml"/><Relationship Id="rId1" Type="http://schemas.openxmlformats.org/officeDocument/2006/relationships/tags" Target="../tags/tag16.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10.xml"/><Relationship Id="rId1" Type="http://schemas.openxmlformats.org/officeDocument/2006/relationships/tags" Target="../tags/tag18.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10.xml"/><Relationship Id="rId1" Type="http://schemas.openxmlformats.org/officeDocument/2006/relationships/tags" Target="../tags/tag19.xml"/><Relationship Id="rId5" Type="http://schemas.openxmlformats.org/officeDocument/2006/relationships/image" Target="../media/image33.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10.xml"/><Relationship Id="rId1" Type="http://schemas.openxmlformats.org/officeDocument/2006/relationships/tags" Target="../tags/tag20.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10.xml"/><Relationship Id="rId1" Type="http://schemas.openxmlformats.org/officeDocument/2006/relationships/tags" Target="../tags/tag21.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10.xml"/><Relationship Id="rId1" Type="http://schemas.openxmlformats.org/officeDocument/2006/relationships/tags" Target="../tags/tag23.xml"/><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10.xml"/><Relationship Id="rId1" Type="http://schemas.openxmlformats.org/officeDocument/2006/relationships/tags" Target="../tags/tag24.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10.xml"/><Relationship Id="rId1" Type="http://schemas.openxmlformats.org/officeDocument/2006/relationships/tags" Target="../tags/tag25.xml"/><Relationship Id="rId5" Type="http://schemas.openxmlformats.org/officeDocument/2006/relationships/image" Target="../media/image44.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10.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10.xml"/><Relationship Id="rId1" Type="http://schemas.openxmlformats.org/officeDocument/2006/relationships/tags" Target="../tags/tag27.xml"/><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0.xml"/><Relationship Id="rId1" Type="http://schemas.openxmlformats.org/officeDocument/2006/relationships/tags" Target="../tags/tag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0.xml"/><Relationship Id="rId1" Type="http://schemas.openxmlformats.org/officeDocument/2006/relationships/tags" Target="../tags/tag5.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0.xml"/><Relationship Id="rId1" Type="http://schemas.openxmlformats.org/officeDocument/2006/relationships/tags" Target="../tags/tag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0.xml"/><Relationship Id="rId1" Type="http://schemas.openxmlformats.org/officeDocument/2006/relationships/tags" Target="../tags/tag9.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0.xml"/><Relationship Id="rId1" Type="http://schemas.openxmlformats.org/officeDocument/2006/relationships/tags" Target="../tags/tag10.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C183D7F6-B498-43B3-948B-1728B52AA6E4}">
                <adec:decorative xmlns:adec="http://schemas.microsoft.com/office/drawing/2017/decorative" val="1"/>
              </a:ext>
            </a:extLst>
          </p:cNvPr>
          <p:cNvPicPr>
            <a:picLocks noGrp="1" noChangeAspect="1"/>
          </p:cNvPicPr>
          <p:nvPr>
            <p:ph type="pic" sz="quarter" idx="4294967295"/>
          </p:nvPr>
        </p:nvPicPr>
        <p:blipFill>
          <a:blip r:embed="rId4" cstate="email">
            <a:extLst>
              <a:ext uri="{28A0092B-C50C-407E-A947-70E740481C1C}">
                <a14:useLocalDpi xmlns:a14="http://schemas.microsoft.com/office/drawing/2010/main" val="0"/>
              </a:ext>
            </a:extLst>
          </a:blip>
          <a:srcRect t="7887" b="7887"/>
          <a:stretch>
            <a:fillRect/>
          </a:stretch>
        </p:blipFill>
        <p:spPr>
          <a:xfrm>
            <a:off x="-49213" y="0"/>
            <a:ext cx="24426863" cy="13716000"/>
          </a:xfrm>
        </p:spPr>
      </p:pic>
      <p:sp>
        <p:nvSpPr>
          <p:cNvPr id="7" name="Rectangle 6">
            <a:extLst>
              <a:ext uri="{C183D7F6-B498-43B3-948B-1728B52AA6E4}">
                <adec:decorative xmlns:adec="http://schemas.microsoft.com/office/drawing/2017/decorative" val="1"/>
              </a:ext>
            </a:extLst>
          </p:cNvPr>
          <p:cNvSpPr/>
          <p:nvPr/>
        </p:nvSpPr>
        <p:spPr>
          <a:xfrm>
            <a:off x="-49213" y="0"/>
            <a:ext cx="24426863" cy="13716000"/>
          </a:xfrm>
          <a:prstGeom prst="rect">
            <a:avLst/>
          </a:prstGeom>
          <a:solidFill>
            <a:srgbClr val="2C3744">
              <a:alpha val="8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a:extLst>
              <a:ext uri="{C183D7F6-B498-43B3-948B-1728B52AA6E4}">
                <adec:decorative xmlns:adec="http://schemas.microsoft.com/office/drawing/2017/decorative" val="1"/>
              </a:ext>
            </a:extLst>
          </p:cNvPr>
          <p:cNvSpPr/>
          <p:nvPr/>
        </p:nvSpPr>
        <p:spPr>
          <a:xfrm>
            <a:off x="8104818" y="0"/>
            <a:ext cx="8201058" cy="9478928"/>
          </a:xfrm>
          <a:prstGeom prst="rect">
            <a:avLst/>
          </a:prstGeom>
          <a:solidFill>
            <a:srgbClr val="0077C8">
              <a:alpha val="6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a:p>
        </p:txBody>
      </p:sp>
      <p:pic>
        <p:nvPicPr>
          <p:cNvPr id="3" name="Picture 2" descr="NU Logo"/>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9862914" y="1377038"/>
            <a:ext cx="4691286" cy="3807065"/>
          </a:xfrm>
          <a:prstGeom prst="rect">
            <a:avLst/>
          </a:prstGeom>
        </p:spPr>
      </p:pic>
      <p:sp>
        <p:nvSpPr>
          <p:cNvPr id="2" name="Title 1">
            <a:extLst>
              <a:ext uri="{FF2B5EF4-FFF2-40B4-BE49-F238E27FC236}">
                <a16:creationId xmlns:a16="http://schemas.microsoft.com/office/drawing/2014/main" id="{802902D6-C4D5-45C7-B01F-4F5C2DEB7121}"/>
              </a:ext>
            </a:extLst>
          </p:cNvPr>
          <p:cNvSpPr>
            <a:spLocks noGrp="1"/>
          </p:cNvSpPr>
          <p:nvPr>
            <p:ph type="title"/>
          </p:nvPr>
        </p:nvSpPr>
        <p:spPr>
          <a:xfrm>
            <a:off x="8104817" y="6561141"/>
            <a:ext cx="8201060" cy="1020758"/>
          </a:xfrm>
        </p:spPr>
        <p:txBody>
          <a:bodyPr/>
          <a:lstStyle/>
          <a:p>
            <a:r>
              <a:rPr lang="en-US" dirty="0"/>
              <a:t>CSC272</a:t>
            </a:r>
          </a:p>
        </p:txBody>
      </p:sp>
      <p:sp>
        <p:nvSpPr>
          <p:cNvPr id="5" name="Text Placeholder 4">
            <a:extLst>
              <a:ext uri="{FF2B5EF4-FFF2-40B4-BE49-F238E27FC236}">
                <a16:creationId xmlns:a16="http://schemas.microsoft.com/office/drawing/2014/main" id="{A165CAF3-9569-4502-95BB-4964E9E81FFF}"/>
              </a:ext>
            </a:extLst>
          </p:cNvPr>
          <p:cNvSpPr>
            <a:spLocks noGrp="1"/>
          </p:cNvSpPr>
          <p:nvPr>
            <p:ph type="body" sz="quarter" idx="10"/>
          </p:nvPr>
        </p:nvSpPr>
        <p:spPr>
          <a:xfrm>
            <a:off x="8104819" y="7734300"/>
            <a:ext cx="8201058" cy="1224637"/>
          </a:xfrm>
        </p:spPr>
        <p:txBody>
          <a:bodyPr/>
          <a:lstStyle/>
          <a:p>
            <a:r>
              <a:rPr lang="en-US" dirty="0"/>
              <a:t>Chapters 1-7</a:t>
            </a:r>
          </a:p>
        </p:txBody>
      </p:sp>
    </p:spTree>
    <p:custDataLst>
      <p:tags r:id="rId1"/>
    </p:custDataLst>
    <p:extLst>
      <p:ext uri="{BB962C8B-B14F-4D97-AF65-F5344CB8AC3E}">
        <p14:creationId xmlns:p14="http://schemas.microsoft.com/office/powerpoint/2010/main" val="3588956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de"/>
          <p:cNvPicPr>
            <a:picLocks noChangeAspect="1"/>
          </p:cNvPicPr>
          <p:nvPr/>
        </p:nvPicPr>
        <p:blipFill>
          <a:blip r:embed="rId4"/>
          <a:stretch>
            <a:fillRect/>
          </a:stretch>
        </p:blipFill>
        <p:spPr>
          <a:xfrm>
            <a:off x="1" y="320363"/>
            <a:ext cx="14917504" cy="816430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3" name="Picture 2" descr="code"/>
          <p:cNvPicPr>
            <a:picLocks noChangeAspect="1"/>
          </p:cNvPicPr>
          <p:nvPr/>
        </p:nvPicPr>
        <p:blipFill>
          <a:blip r:embed="rId5"/>
          <a:stretch>
            <a:fillRect/>
          </a:stretch>
        </p:blipFill>
        <p:spPr>
          <a:xfrm>
            <a:off x="15595729" y="3017062"/>
            <a:ext cx="8781919" cy="6427518"/>
          </a:xfrm>
          <a:prstGeom prst="rect">
            <a:avLst/>
          </a:prstGeom>
        </p:spPr>
      </p:pic>
      <p:sp>
        <p:nvSpPr>
          <p:cNvPr id="4" name="TextBox 3"/>
          <p:cNvSpPr txBox="1"/>
          <p:nvPr/>
        </p:nvSpPr>
        <p:spPr>
          <a:xfrm>
            <a:off x="982559" y="11240344"/>
            <a:ext cx="10910359" cy="1200008"/>
          </a:xfrm>
          <a:prstGeom prst="rect">
            <a:avLst/>
          </a:prstGeom>
          <a:noFill/>
        </p:spPr>
        <p:txBody>
          <a:bodyPr wrap="none" rtlCol="0">
            <a:spAutoFit/>
          </a:bodyPr>
          <a:lstStyle/>
          <a:p>
            <a:pPr marL="571357" indent="-571357">
              <a:buFont typeface="Arial" panose="020B0604020202020204" pitchFamily="34" charset="0"/>
              <a:buChar char="•"/>
            </a:pPr>
            <a:r>
              <a:rPr lang="en-US" sz="7198" dirty="0">
                <a:solidFill>
                  <a:schemeClr val="accent3">
                    <a:lumMod val="75000"/>
                  </a:schemeClr>
                </a:solidFill>
              </a:rPr>
              <a:t>Static method </a:t>
            </a:r>
            <a:r>
              <a:rPr lang="en-US" sz="7198" dirty="0" err="1">
                <a:solidFill>
                  <a:schemeClr val="accent3">
                    <a:lumMod val="75000"/>
                  </a:schemeClr>
                </a:solidFill>
              </a:rPr>
              <a:t>Math.pow</a:t>
            </a:r>
            <a:r>
              <a:rPr lang="en-US" sz="7198" dirty="0">
                <a:solidFill>
                  <a:schemeClr val="accent3">
                    <a:lumMod val="75000"/>
                  </a:schemeClr>
                </a:solidFill>
              </a:rPr>
              <a:t>()</a:t>
            </a:r>
          </a:p>
        </p:txBody>
      </p:sp>
      <p:sp>
        <p:nvSpPr>
          <p:cNvPr id="6" name="Title 5"/>
          <p:cNvSpPr txBox="1">
            <a:spLocks noGrp="1"/>
          </p:cNvSpPr>
          <p:nvPr>
            <p:ph type="title" idx="4294967295"/>
          </p:nvPr>
        </p:nvSpPr>
        <p:spPr>
          <a:xfrm>
            <a:off x="15595730" y="834429"/>
            <a:ext cx="8781919" cy="175432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FF0000"/>
                </a:solidFill>
                <a:effectLst/>
                <a:uLnTx/>
                <a:uFillTx/>
                <a:latin typeface="+mn-lt"/>
                <a:ea typeface="+mn-ea"/>
                <a:cs typeface="+mn-cs"/>
              </a:rPr>
              <a:t>For loop – compound interest </a:t>
            </a:r>
          </a:p>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FF0000"/>
                </a:solidFill>
                <a:effectLst/>
                <a:uLnTx/>
                <a:uFillTx/>
                <a:latin typeface="+mn-lt"/>
                <a:ea typeface="+mn-ea"/>
                <a:cs typeface="+mn-cs"/>
              </a:rPr>
              <a:t>computation</a:t>
            </a:r>
          </a:p>
        </p:txBody>
      </p:sp>
    </p:spTree>
    <p:custDataLst>
      <p:tags r:id="rId1"/>
    </p:custDataLst>
    <p:extLst>
      <p:ext uri="{BB962C8B-B14F-4D97-AF65-F5344CB8AC3E}">
        <p14:creationId xmlns:p14="http://schemas.microsoft.com/office/powerpoint/2010/main" val="3226760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de"/>
          <p:cNvPicPr>
            <a:picLocks noChangeAspect="1"/>
          </p:cNvPicPr>
          <p:nvPr/>
        </p:nvPicPr>
        <p:blipFill>
          <a:blip r:embed="rId4"/>
          <a:stretch>
            <a:fillRect/>
          </a:stretch>
        </p:blipFill>
        <p:spPr>
          <a:xfrm>
            <a:off x="276691" y="506747"/>
            <a:ext cx="9502327" cy="5759722"/>
          </a:xfrm>
          <a:prstGeom prst="rect">
            <a:avLst/>
          </a:prstGeom>
        </p:spPr>
      </p:pic>
      <p:pic>
        <p:nvPicPr>
          <p:cNvPr id="3" name="Picture 2" descr="code"/>
          <p:cNvPicPr>
            <a:picLocks noChangeAspect="1"/>
          </p:cNvPicPr>
          <p:nvPr/>
        </p:nvPicPr>
        <p:blipFill>
          <a:blip r:embed="rId5"/>
          <a:stretch>
            <a:fillRect/>
          </a:stretch>
        </p:blipFill>
        <p:spPr>
          <a:xfrm>
            <a:off x="1391650" y="6266467"/>
            <a:ext cx="6559043" cy="7449533"/>
          </a:xfrm>
          <a:prstGeom prst="rect">
            <a:avLst/>
          </a:prstGeom>
        </p:spPr>
      </p:pic>
      <p:pic>
        <p:nvPicPr>
          <p:cNvPr id="4" name="Picture 3" descr="code"/>
          <p:cNvPicPr>
            <a:picLocks noChangeAspect="1"/>
          </p:cNvPicPr>
          <p:nvPr/>
        </p:nvPicPr>
        <p:blipFill>
          <a:blip r:embed="rId6"/>
          <a:stretch>
            <a:fillRect/>
          </a:stretch>
        </p:blipFill>
        <p:spPr>
          <a:xfrm>
            <a:off x="9923734" y="2057691"/>
            <a:ext cx="13468302" cy="7216044"/>
          </a:xfrm>
          <a:prstGeom prst="rect">
            <a:avLst/>
          </a:prstGeom>
        </p:spPr>
      </p:pic>
      <p:sp>
        <p:nvSpPr>
          <p:cNvPr id="6" name="TextBox 5"/>
          <p:cNvSpPr txBox="1"/>
          <p:nvPr/>
        </p:nvSpPr>
        <p:spPr>
          <a:xfrm>
            <a:off x="11741529" y="11005276"/>
            <a:ext cx="10120943" cy="1754326"/>
          </a:xfrm>
          <a:prstGeom prst="rect">
            <a:avLst/>
          </a:prstGeom>
          <a:noFill/>
        </p:spPr>
        <p:txBody>
          <a:bodyPr wrap="square" rtlCol="0">
            <a:spAutoFit/>
          </a:bodyPr>
          <a:lstStyle/>
          <a:p>
            <a:pPr marL="571357" indent="-571357">
              <a:buFont typeface="Arial" panose="020B0604020202020204" pitchFamily="34" charset="0"/>
              <a:buChar char="•"/>
            </a:pPr>
            <a:r>
              <a:rPr lang="en-US" sz="5400" dirty="0">
                <a:solidFill>
                  <a:schemeClr val="accent3">
                    <a:lumMod val="75000"/>
                  </a:schemeClr>
                </a:solidFill>
              </a:rPr>
              <a:t>Note the </a:t>
            </a:r>
            <a:r>
              <a:rPr lang="en-US" sz="5400" dirty="0" err="1">
                <a:solidFill>
                  <a:schemeClr val="accent3">
                    <a:lumMod val="75000"/>
                  </a:schemeClr>
                </a:solidFill>
              </a:rPr>
              <a:t>hasNext</a:t>
            </a:r>
            <a:r>
              <a:rPr lang="en-US" sz="5400" dirty="0">
                <a:solidFill>
                  <a:schemeClr val="accent3">
                    <a:lumMod val="75000"/>
                  </a:schemeClr>
                </a:solidFill>
              </a:rPr>
              <a:t>() method in the while loop.</a:t>
            </a:r>
          </a:p>
        </p:txBody>
      </p:sp>
      <p:sp>
        <p:nvSpPr>
          <p:cNvPr id="7" name="Title 6"/>
          <p:cNvSpPr>
            <a:spLocks noGrp="1"/>
          </p:cNvSpPr>
          <p:nvPr>
            <p:ph type="title" idx="4294967295"/>
          </p:nvPr>
        </p:nvSpPr>
        <p:spPr>
          <a:xfrm>
            <a:off x="12188825" y="616475"/>
            <a:ext cx="10342575" cy="953979"/>
          </a:xfrm>
          <a:prstGeom prst="rect">
            <a:avLst/>
          </a:prstGeom>
          <a:noFill/>
          <a:ln>
            <a:noFill/>
            <a:prstDash/>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5599" b="0" i="0" u="none" strike="noStrike" kern="1200" cap="none" spc="0" normalizeH="0" baseline="0" noProof="0" dirty="0">
                <a:ln>
                  <a:noFill/>
                </a:ln>
                <a:solidFill>
                  <a:srgbClr val="FF0000"/>
                </a:solidFill>
                <a:effectLst/>
                <a:uLnTx/>
                <a:uFillTx/>
                <a:latin typeface="+mn-lt"/>
                <a:ea typeface="+mn-ea"/>
                <a:cs typeface="+mn-cs"/>
              </a:rPr>
              <a:t>Switch statement to count grades</a:t>
            </a:r>
          </a:p>
        </p:txBody>
      </p:sp>
    </p:spTree>
    <p:custDataLst>
      <p:tags r:id="rId1"/>
    </p:custDataLst>
    <p:extLst>
      <p:ext uri="{BB962C8B-B14F-4D97-AF65-F5344CB8AC3E}">
        <p14:creationId xmlns:p14="http://schemas.microsoft.com/office/powerpoint/2010/main" val="4292379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782121" y="863692"/>
            <a:ext cx="17886388" cy="1160112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1828434"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chemeClr val="accent3">
                    <a:lumMod val="75000"/>
                  </a:schemeClr>
                </a:solidFill>
                <a:effectLst/>
                <a:uLnTx/>
                <a:uFillTx/>
                <a:latin typeface="Times New Roman" panose="02020603050405020304" pitchFamily="18" charset="0"/>
                <a:ea typeface="+mn-ea"/>
                <a:cs typeface="+mn-cs"/>
              </a:rPr>
              <a:t>Lab 3 – Student Activity</a:t>
            </a:r>
          </a:p>
          <a:p>
            <a:pPr marL="0" marR="0" lvl="0" indent="0" algn="l" defTabSz="1828434" rtl="0" eaLnBrk="1" fontAlgn="auto" latinLnBrk="0" hangingPunct="1">
              <a:lnSpc>
                <a:spcPct val="107000"/>
              </a:lnSpc>
              <a:spcBef>
                <a:spcPts val="0"/>
              </a:spcBef>
              <a:spcAft>
                <a:spcPts val="0"/>
              </a:spcAft>
              <a:buClrTx/>
              <a:buSzTx/>
              <a:buFontTx/>
              <a:buNone/>
              <a:tabLst/>
              <a:defRPr/>
            </a:pPr>
            <a:r>
              <a:rPr kumimoji="0" lang="en-US" sz="4400" b="0" i="0" u="none" strike="noStrike" kern="1200" cap="none" spc="0" normalizeH="0" baseline="0" noProof="0" dirty="0">
                <a:ln>
                  <a:noFill/>
                </a:ln>
                <a:solidFill>
                  <a:schemeClr val="accent3">
                    <a:lumMod val="75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4400" b="0" i="0" u="none" strike="noStrike" kern="1200" cap="none" spc="0" normalizeH="0" baseline="0" noProof="0" dirty="0">
              <a:ln>
                <a:noFill/>
              </a:ln>
              <a:solidFill>
                <a:schemeClr val="accent3">
                  <a:lumMod val="75000"/>
                </a:schemeClr>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1828434" rtl="0" eaLnBrk="1" fontAlgn="auto" latinLnBrk="0" hangingPunct="1">
              <a:lnSpc>
                <a:spcPct val="107000"/>
              </a:lnSpc>
              <a:spcBef>
                <a:spcPts val="0"/>
              </a:spcBef>
              <a:spcAft>
                <a:spcPts val="0"/>
              </a:spcAft>
              <a:buClrTx/>
              <a:buSzTx/>
              <a:buFontTx/>
              <a:buNone/>
              <a:tabLst/>
              <a:defRPr/>
            </a:pPr>
            <a:r>
              <a:rPr kumimoji="0" lang="en-US" sz="4400" b="1" i="0" u="none" strike="noStrike" kern="1200" cap="none" spc="0" normalizeH="0" baseline="0" noProof="0" dirty="0">
                <a:ln>
                  <a:noFill/>
                </a:ln>
                <a:solidFill>
                  <a:schemeClr val="accent3">
                    <a:lumMod val="75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rPr>
              <a:t> Problem#3</a:t>
            </a:r>
            <a:endParaRPr kumimoji="0" lang="en-US" sz="4400" b="1" i="0" u="none" strike="noStrike" kern="1200" cap="none" spc="0" normalizeH="0" baseline="0" noProof="0" dirty="0">
              <a:ln>
                <a:noFill/>
              </a:ln>
              <a:solidFill>
                <a:schemeClr val="accent3">
                  <a:lumMod val="75000"/>
                </a:schemeClr>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1828434" rtl="0" eaLnBrk="1" fontAlgn="auto" latinLnBrk="0" hangingPunct="1">
              <a:lnSpc>
                <a:spcPct val="107000"/>
              </a:lnSpc>
              <a:spcBef>
                <a:spcPts val="0"/>
              </a:spcBef>
              <a:spcAft>
                <a:spcPts val="0"/>
              </a:spcAft>
              <a:buClrTx/>
              <a:buSzTx/>
              <a:buFontTx/>
              <a:buNone/>
              <a:tabLst/>
              <a:defRPr/>
            </a:pPr>
            <a:r>
              <a:rPr kumimoji="0" lang="en-US" sz="4400" b="0" i="0" u="none" strike="noStrike" kern="1200" cap="none" spc="0" normalizeH="0" baseline="0" noProof="0" dirty="0">
                <a:ln>
                  <a:noFill/>
                </a:ln>
                <a:solidFill>
                  <a:schemeClr val="accent3">
                    <a:lumMod val="75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rPr>
              <a:t>An online retail store sells five products whose retail prices are as follows: </a:t>
            </a:r>
          </a:p>
          <a:p>
            <a:pPr marL="0" marR="0" lvl="0" indent="0" algn="l" defTabSz="1828434" rtl="0" eaLnBrk="1" fontAlgn="auto" latinLnBrk="0" hangingPunct="1">
              <a:lnSpc>
                <a:spcPct val="107000"/>
              </a:lnSpc>
              <a:spcBef>
                <a:spcPts val="0"/>
              </a:spcBef>
              <a:spcAft>
                <a:spcPts val="0"/>
              </a:spcAft>
              <a:buClrTx/>
              <a:buSzTx/>
              <a:buFontTx/>
              <a:buNone/>
              <a:tabLst/>
              <a:defRPr/>
            </a:pPr>
            <a:r>
              <a:rPr kumimoji="0" lang="en-US" sz="4400" b="0" i="0" u="none" strike="noStrike" kern="1200" cap="none" spc="0" normalizeH="0" baseline="0" noProof="0" dirty="0">
                <a:ln>
                  <a:noFill/>
                </a:ln>
                <a:solidFill>
                  <a:schemeClr val="accent3">
                    <a:lumMod val="75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rPr>
              <a:t>Product1, $2.98</a:t>
            </a:r>
            <a:endParaRPr kumimoji="0" lang="en-US" sz="4400" b="0" i="0" u="none" strike="noStrike" kern="1200" cap="none" spc="0" normalizeH="0" baseline="0" noProof="0" dirty="0">
              <a:ln>
                <a:noFill/>
              </a:ln>
              <a:solidFill>
                <a:schemeClr val="accent3">
                  <a:lumMod val="75000"/>
                </a:schemeClr>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1828434" rtl="0" eaLnBrk="1" fontAlgn="auto" latinLnBrk="0" hangingPunct="1">
              <a:lnSpc>
                <a:spcPct val="107000"/>
              </a:lnSpc>
              <a:spcBef>
                <a:spcPts val="0"/>
              </a:spcBef>
              <a:spcAft>
                <a:spcPts val="0"/>
              </a:spcAft>
              <a:buClrTx/>
              <a:buSzTx/>
              <a:buFontTx/>
              <a:buNone/>
              <a:tabLst/>
              <a:defRPr/>
            </a:pPr>
            <a:r>
              <a:rPr kumimoji="0" lang="en-US" sz="4400" b="0" i="0" u="none" strike="noStrike" kern="1200" cap="none" spc="0" normalizeH="0" baseline="0" noProof="0" dirty="0">
                <a:ln>
                  <a:noFill/>
                </a:ln>
                <a:solidFill>
                  <a:schemeClr val="accent3">
                    <a:lumMod val="75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rPr>
              <a:t>Product2, $4.50</a:t>
            </a:r>
            <a:endParaRPr kumimoji="0" lang="en-US" sz="4400" b="0" i="0" u="none" strike="noStrike" kern="1200" cap="none" spc="0" normalizeH="0" baseline="0" noProof="0" dirty="0">
              <a:ln>
                <a:noFill/>
              </a:ln>
              <a:solidFill>
                <a:schemeClr val="accent3">
                  <a:lumMod val="75000"/>
                </a:schemeClr>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1828434" rtl="0" eaLnBrk="1" fontAlgn="auto" latinLnBrk="0" hangingPunct="1">
              <a:lnSpc>
                <a:spcPct val="107000"/>
              </a:lnSpc>
              <a:spcBef>
                <a:spcPts val="0"/>
              </a:spcBef>
              <a:spcAft>
                <a:spcPts val="0"/>
              </a:spcAft>
              <a:buClrTx/>
              <a:buSzTx/>
              <a:buFontTx/>
              <a:buNone/>
              <a:tabLst/>
              <a:defRPr/>
            </a:pPr>
            <a:r>
              <a:rPr kumimoji="0" lang="en-US" sz="4400" b="0" i="0" u="none" strike="noStrike" kern="1200" cap="none" spc="0" normalizeH="0" baseline="0" noProof="0" dirty="0">
                <a:ln>
                  <a:noFill/>
                </a:ln>
                <a:solidFill>
                  <a:schemeClr val="accent3">
                    <a:lumMod val="75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rPr>
              <a:t>Product3, $9.98</a:t>
            </a:r>
            <a:endParaRPr kumimoji="0" lang="en-US" sz="4400" b="0" i="0" u="none" strike="noStrike" kern="1200" cap="none" spc="0" normalizeH="0" baseline="0" noProof="0" dirty="0">
              <a:ln>
                <a:noFill/>
              </a:ln>
              <a:solidFill>
                <a:schemeClr val="accent3">
                  <a:lumMod val="75000"/>
                </a:schemeClr>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1828434" rtl="0" eaLnBrk="1" fontAlgn="auto" latinLnBrk="0" hangingPunct="1">
              <a:lnSpc>
                <a:spcPct val="107000"/>
              </a:lnSpc>
              <a:spcBef>
                <a:spcPts val="0"/>
              </a:spcBef>
              <a:spcAft>
                <a:spcPts val="0"/>
              </a:spcAft>
              <a:buClrTx/>
              <a:buSzTx/>
              <a:buFontTx/>
              <a:buNone/>
              <a:tabLst/>
              <a:defRPr/>
            </a:pPr>
            <a:r>
              <a:rPr kumimoji="0" lang="en-US" sz="4400" b="0" i="0" u="none" strike="noStrike" kern="1200" cap="none" spc="0" normalizeH="0" baseline="0" noProof="0" dirty="0">
                <a:ln>
                  <a:noFill/>
                </a:ln>
                <a:solidFill>
                  <a:schemeClr val="accent3">
                    <a:lumMod val="75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rPr>
              <a:t>Product4, $4.49</a:t>
            </a:r>
            <a:endParaRPr kumimoji="0" lang="en-US" sz="4400" b="0" i="0" u="none" strike="noStrike" kern="1200" cap="none" spc="0" normalizeH="0" baseline="0" noProof="0" dirty="0">
              <a:ln>
                <a:noFill/>
              </a:ln>
              <a:solidFill>
                <a:schemeClr val="accent3">
                  <a:lumMod val="75000"/>
                </a:schemeClr>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1828434" rtl="0" eaLnBrk="1" fontAlgn="auto" latinLnBrk="0" hangingPunct="1">
              <a:lnSpc>
                <a:spcPct val="107000"/>
              </a:lnSpc>
              <a:spcBef>
                <a:spcPts val="0"/>
              </a:spcBef>
              <a:spcAft>
                <a:spcPts val="0"/>
              </a:spcAft>
              <a:buClrTx/>
              <a:buSzTx/>
              <a:buFontTx/>
              <a:buNone/>
              <a:tabLst/>
              <a:defRPr/>
            </a:pPr>
            <a:r>
              <a:rPr kumimoji="0" lang="en-US" sz="4400" b="0" i="0" u="none" strike="noStrike" kern="1200" cap="none" spc="0" normalizeH="0" baseline="0" noProof="0" dirty="0">
                <a:ln>
                  <a:noFill/>
                </a:ln>
                <a:solidFill>
                  <a:schemeClr val="accent3">
                    <a:lumMod val="75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rPr>
              <a:t>Product5, $6.87</a:t>
            </a:r>
            <a:endParaRPr kumimoji="0" lang="en-US" sz="4400" b="0" i="0" u="none" strike="noStrike" kern="1200" cap="none" spc="0" normalizeH="0" baseline="0" noProof="0" dirty="0">
              <a:ln>
                <a:noFill/>
              </a:ln>
              <a:solidFill>
                <a:schemeClr val="accent3">
                  <a:lumMod val="75000"/>
                </a:schemeClr>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1828434" rtl="0" eaLnBrk="1" fontAlgn="auto" latinLnBrk="0" hangingPunct="1">
              <a:lnSpc>
                <a:spcPct val="107000"/>
              </a:lnSpc>
              <a:spcBef>
                <a:spcPts val="0"/>
              </a:spcBef>
              <a:spcAft>
                <a:spcPts val="0"/>
              </a:spcAft>
              <a:buClrTx/>
              <a:buSzTx/>
              <a:buFontTx/>
              <a:buNone/>
              <a:tabLst/>
              <a:defRPr/>
            </a:pPr>
            <a:r>
              <a:rPr kumimoji="0" lang="en-US" sz="4400" b="0" i="0" u="none" strike="noStrike" kern="1200" cap="none" spc="0" normalizeH="0" baseline="0" noProof="0" dirty="0">
                <a:ln>
                  <a:noFill/>
                </a:ln>
                <a:solidFill>
                  <a:schemeClr val="accent3">
                    <a:lumMod val="75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rPr>
              <a:t>Write an application that reads a series of pairs of numbers as follows</a:t>
            </a:r>
            <a:endParaRPr kumimoji="0" lang="en-US" sz="4400" b="0" i="0" u="none" strike="noStrike" kern="1200" cap="none" spc="0" normalizeH="0" baseline="0" noProof="0" dirty="0">
              <a:ln>
                <a:noFill/>
              </a:ln>
              <a:solidFill>
                <a:schemeClr val="accent3">
                  <a:lumMod val="75000"/>
                </a:schemeClr>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685629" marR="0" lvl="0" indent="-685629" algn="l" defTabSz="1828434" rtl="0" eaLnBrk="1" fontAlgn="auto" latinLnBrk="0" hangingPunct="1">
              <a:lnSpc>
                <a:spcPct val="107000"/>
              </a:lnSpc>
              <a:spcBef>
                <a:spcPts val="0"/>
              </a:spcBef>
              <a:spcAft>
                <a:spcPts val="0"/>
              </a:spcAft>
              <a:buClrTx/>
              <a:buSzTx/>
              <a:buFont typeface="+mj-lt"/>
              <a:buAutoNum type="alphaLcParenR"/>
              <a:tabLst/>
              <a:defRPr/>
            </a:pPr>
            <a:r>
              <a:rPr kumimoji="0" lang="en-US" sz="4400" b="0" i="0" u="none" strike="noStrike" kern="1200" cap="none" spc="0" normalizeH="0" baseline="0" noProof="0" dirty="0">
                <a:ln>
                  <a:noFill/>
                </a:ln>
                <a:solidFill>
                  <a:schemeClr val="accent3">
                    <a:lumMod val="75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rPr>
              <a:t>Product number</a:t>
            </a:r>
            <a:endParaRPr kumimoji="0" lang="en-US" sz="4400" b="0" i="0" u="none" strike="noStrike" kern="1200" cap="none" spc="0" normalizeH="0" baseline="0" noProof="0" dirty="0">
              <a:ln>
                <a:noFill/>
              </a:ln>
              <a:solidFill>
                <a:schemeClr val="accent3">
                  <a:lumMod val="75000"/>
                </a:schemeClr>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685629" marR="0" lvl="0" indent="-685629" algn="l" defTabSz="1828434" rtl="0" eaLnBrk="1" fontAlgn="auto" latinLnBrk="0" hangingPunct="1">
              <a:lnSpc>
                <a:spcPct val="107000"/>
              </a:lnSpc>
              <a:spcBef>
                <a:spcPts val="0"/>
              </a:spcBef>
              <a:spcAft>
                <a:spcPts val="0"/>
              </a:spcAft>
              <a:buClrTx/>
              <a:buSzTx/>
              <a:buFont typeface="+mj-lt"/>
              <a:buAutoNum type="alphaLcParenR"/>
              <a:tabLst/>
              <a:defRPr/>
            </a:pPr>
            <a:r>
              <a:rPr kumimoji="0" lang="en-US" sz="4400" b="0" i="0" u="none" strike="noStrike" kern="1200" cap="none" spc="0" normalizeH="0" baseline="0" noProof="0" dirty="0">
                <a:ln>
                  <a:noFill/>
                </a:ln>
                <a:solidFill>
                  <a:schemeClr val="accent3">
                    <a:lumMod val="75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rPr>
              <a:t>Quantity sold</a:t>
            </a:r>
            <a:endParaRPr kumimoji="0" lang="en-US" sz="4400" b="0" i="0" u="none" strike="noStrike" kern="1200" cap="none" spc="0" normalizeH="0" baseline="0" noProof="0" dirty="0">
              <a:ln>
                <a:noFill/>
              </a:ln>
              <a:solidFill>
                <a:schemeClr val="accent3">
                  <a:lumMod val="75000"/>
                </a:schemeClr>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1828434" rtl="0" eaLnBrk="1" fontAlgn="auto" latinLnBrk="0" hangingPunct="1">
              <a:lnSpc>
                <a:spcPct val="107000"/>
              </a:lnSpc>
              <a:spcBef>
                <a:spcPts val="0"/>
              </a:spcBef>
              <a:spcAft>
                <a:spcPts val="0"/>
              </a:spcAft>
              <a:buClrTx/>
              <a:buSzTx/>
              <a:buFontTx/>
              <a:buNone/>
              <a:tabLst/>
              <a:defRPr/>
            </a:pPr>
            <a:r>
              <a:rPr kumimoji="0" lang="en-US" sz="4400" b="0" i="0" u="none" strike="noStrike" kern="1200" cap="none" spc="0" normalizeH="0" baseline="0" noProof="0" dirty="0">
                <a:ln>
                  <a:noFill/>
                </a:ln>
                <a:solidFill>
                  <a:schemeClr val="accent3">
                    <a:lumMod val="75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rPr>
              <a:t>Your program should use a switch statement to determine the retail price for each product. It should calculate and display the total retail value of the products sold. Use sentinel controlled loop to determine when the program should stop looping and display the final result.</a:t>
            </a:r>
            <a:endParaRPr kumimoji="0" lang="en-US" sz="4400" b="0" i="0" u="none" strike="noStrike" kern="1200" cap="none" spc="0" normalizeH="0" baseline="0" noProof="0" dirty="0">
              <a:ln>
                <a:noFill/>
              </a:ln>
              <a:solidFill>
                <a:schemeClr val="accent3">
                  <a:lumMod val="75000"/>
                </a:schemeClr>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378111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methods, static fields, Math class</a:t>
            </a:r>
          </a:p>
        </p:txBody>
      </p:sp>
      <p:sp>
        <p:nvSpPr>
          <p:cNvPr id="3" name="Content Placeholder 2"/>
          <p:cNvSpPr>
            <a:spLocks noGrp="1"/>
          </p:cNvSpPr>
          <p:nvPr>
            <p:ph idx="1"/>
          </p:nvPr>
        </p:nvSpPr>
        <p:spPr/>
        <p:txBody>
          <a:bodyPr/>
          <a:lstStyle/>
          <a:p>
            <a:r>
              <a:rPr lang="en-US" dirty="0"/>
              <a:t>Static method: no need to create an object to call methods in the class. Use class name, &lt;</a:t>
            </a:r>
            <a:r>
              <a:rPr lang="en-US" dirty="0" err="1"/>
              <a:t>className.methodName</a:t>
            </a:r>
            <a:r>
              <a:rPr lang="en-US" dirty="0"/>
              <a:t>&gt;</a:t>
            </a:r>
          </a:p>
          <a:p>
            <a:r>
              <a:rPr lang="en-US" dirty="0"/>
              <a:t>Static field: Also class variable is shared among all objects.</a:t>
            </a:r>
          </a:p>
          <a:p>
            <a:r>
              <a:rPr lang="en-US" dirty="0"/>
              <a:t>Math class in java has many static method such as abs(x), ceil(x) .. See page 204</a:t>
            </a:r>
          </a:p>
          <a:p>
            <a:r>
              <a:rPr lang="en-US" dirty="0"/>
              <a:t>The Math class has constants </a:t>
            </a:r>
            <a:r>
              <a:rPr lang="en-US" dirty="0" err="1"/>
              <a:t>Math.PI</a:t>
            </a:r>
            <a:r>
              <a:rPr lang="en-US" dirty="0"/>
              <a:t> and </a:t>
            </a:r>
            <a:r>
              <a:rPr lang="en-US" dirty="0" err="1"/>
              <a:t>Math.E</a:t>
            </a:r>
            <a:endParaRPr lang="en-US" dirty="0"/>
          </a:p>
        </p:txBody>
      </p:sp>
      <p:sp>
        <p:nvSpPr>
          <p:cNvPr id="4" name="TextBox 3"/>
          <p:cNvSpPr txBox="1"/>
          <p:nvPr/>
        </p:nvSpPr>
        <p:spPr>
          <a:xfrm>
            <a:off x="1519121" y="-49219"/>
            <a:ext cx="4334841" cy="1200008"/>
          </a:xfrm>
          <a:prstGeom prst="rect">
            <a:avLst/>
          </a:prstGeom>
          <a:noFill/>
        </p:spPr>
        <p:txBody>
          <a:bodyPr wrap="none" rtlCol="0">
            <a:spAutoFit/>
          </a:bodyPr>
          <a:lstStyle/>
          <a:p>
            <a:r>
              <a:rPr lang="en-US" sz="7198" dirty="0">
                <a:solidFill>
                  <a:srgbClr val="FF0000"/>
                </a:solidFill>
              </a:rPr>
              <a:t>Chapter 6</a:t>
            </a:r>
            <a:r>
              <a:rPr lang="en-US" sz="7198" dirty="0"/>
              <a:t> </a:t>
            </a:r>
          </a:p>
        </p:txBody>
      </p:sp>
    </p:spTree>
    <p:custDataLst>
      <p:tags r:id="rId1"/>
    </p:custDataLst>
    <p:extLst>
      <p:ext uri="{BB962C8B-B14F-4D97-AF65-F5344CB8AC3E}">
        <p14:creationId xmlns:p14="http://schemas.microsoft.com/office/powerpoint/2010/main" val="1623872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de"/>
          <p:cNvPicPr>
            <a:picLocks noChangeAspect="1"/>
          </p:cNvPicPr>
          <p:nvPr/>
        </p:nvPicPr>
        <p:blipFill>
          <a:blip r:embed="rId3"/>
          <a:stretch>
            <a:fillRect/>
          </a:stretch>
        </p:blipFill>
        <p:spPr>
          <a:xfrm>
            <a:off x="418320" y="735689"/>
            <a:ext cx="13251306" cy="653041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3" name="Picture 2" descr="Code"/>
          <p:cNvPicPr>
            <a:picLocks noChangeAspect="1"/>
          </p:cNvPicPr>
          <p:nvPr/>
        </p:nvPicPr>
        <p:blipFill>
          <a:blip r:embed="rId4"/>
          <a:stretch>
            <a:fillRect/>
          </a:stretch>
        </p:blipFill>
        <p:spPr>
          <a:xfrm>
            <a:off x="418318" y="7019213"/>
            <a:ext cx="13392058" cy="492056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4" name="TextBox 3"/>
          <p:cNvSpPr txBox="1"/>
          <p:nvPr/>
        </p:nvSpPr>
        <p:spPr>
          <a:xfrm>
            <a:off x="13951942" y="3100516"/>
            <a:ext cx="9760865" cy="4832092"/>
          </a:xfrm>
          <a:prstGeom prst="rect">
            <a:avLst/>
          </a:prstGeom>
          <a:noFill/>
        </p:spPr>
        <p:txBody>
          <a:bodyPr wrap="square" rtlCol="0">
            <a:spAutoFit/>
          </a:bodyPr>
          <a:lstStyle/>
          <a:p>
            <a:pPr marL="571357" indent="-571357">
              <a:buFont typeface="Arial" panose="020B0604020202020204" pitchFamily="34" charset="0"/>
              <a:buChar char="•"/>
            </a:pPr>
            <a:r>
              <a:rPr lang="en-US" sz="4400" dirty="0">
                <a:solidFill>
                  <a:schemeClr val="accent3">
                    <a:lumMod val="75000"/>
                  </a:schemeClr>
                </a:solidFill>
              </a:rPr>
              <a:t>Static method can call other static method in</a:t>
            </a:r>
          </a:p>
          <a:p>
            <a:pPr marL="571357" indent="-571357">
              <a:buFont typeface="Arial" panose="020B0604020202020204" pitchFamily="34" charset="0"/>
              <a:buChar char="•"/>
            </a:pPr>
            <a:r>
              <a:rPr lang="en-US" sz="4400" dirty="0">
                <a:solidFill>
                  <a:schemeClr val="accent3">
                    <a:lumMod val="75000"/>
                  </a:schemeClr>
                </a:solidFill>
              </a:rPr>
              <a:t> the same  class directly, as seen in this example.</a:t>
            </a:r>
          </a:p>
          <a:p>
            <a:pPr marL="571357" indent="-571357">
              <a:buFont typeface="Arial" panose="020B0604020202020204" pitchFamily="34" charset="0"/>
              <a:buChar char="•"/>
            </a:pPr>
            <a:r>
              <a:rPr lang="en-US" sz="4400" dirty="0">
                <a:solidFill>
                  <a:schemeClr val="accent3">
                    <a:lumMod val="75000"/>
                  </a:schemeClr>
                </a:solidFill>
              </a:rPr>
              <a:t>Any other class must use the fully qualified name of </a:t>
            </a:r>
          </a:p>
          <a:p>
            <a:pPr marL="571357" indent="-571357">
              <a:buFont typeface="Arial" panose="020B0604020202020204" pitchFamily="34" charset="0"/>
              <a:buChar char="•"/>
            </a:pPr>
            <a:r>
              <a:rPr lang="en-US" sz="4400" dirty="0">
                <a:solidFill>
                  <a:schemeClr val="accent3">
                    <a:lumMod val="75000"/>
                  </a:schemeClr>
                </a:solidFill>
              </a:rPr>
              <a:t>maximum method. </a:t>
            </a:r>
          </a:p>
        </p:txBody>
      </p:sp>
      <p:sp>
        <p:nvSpPr>
          <p:cNvPr id="5" name="TextBox 4"/>
          <p:cNvSpPr txBox="1"/>
          <p:nvPr/>
        </p:nvSpPr>
        <p:spPr>
          <a:xfrm>
            <a:off x="13951942" y="7832648"/>
            <a:ext cx="10432542" cy="707886"/>
          </a:xfrm>
          <a:prstGeom prst="rect">
            <a:avLst/>
          </a:prstGeom>
          <a:noFill/>
        </p:spPr>
        <p:txBody>
          <a:bodyPr wrap="square" rtlCol="0">
            <a:spAutoFit/>
          </a:bodyPr>
          <a:lstStyle/>
          <a:p>
            <a:pPr marL="571357" indent="-571357">
              <a:buFont typeface="Arial" panose="020B0604020202020204" pitchFamily="34" charset="0"/>
              <a:buChar char="•"/>
            </a:pPr>
            <a:r>
              <a:rPr lang="en-US" sz="4000" dirty="0">
                <a:solidFill>
                  <a:schemeClr val="accent3">
                    <a:lumMod val="75000"/>
                  </a:schemeClr>
                </a:solidFill>
              </a:rPr>
              <a:t>We can also use </a:t>
            </a:r>
            <a:r>
              <a:rPr lang="en-US" sz="4000" dirty="0" err="1">
                <a:solidFill>
                  <a:schemeClr val="accent3">
                    <a:lumMod val="75000"/>
                  </a:schemeClr>
                </a:solidFill>
              </a:rPr>
              <a:t>Math.max</a:t>
            </a:r>
            <a:r>
              <a:rPr lang="en-US" sz="4000" dirty="0">
                <a:solidFill>
                  <a:schemeClr val="accent3">
                    <a:lumMod val="75000"/>
                  </a:schemeClr>
                </a:solidFill>
              </a:rPr>
              <a:t>(x, </a:t>
            </a:r>
            <a:r>
              <a:rPr lang="en-US" sz="4000" dirty="0" err="1">
                <a:solidFill>
                  <a:schemeClr val="accent3">
                    <a:lumMod val="75000"/>
                  </a:schemeClr>
                </a:solidFill>
              </a:rPr>
              <a:t>Math.max</a:t>
            </a:r>
            <a:r>
              <a:rPr lang="en-US" sz="4000" dirty="0">
                <a:solidFill>
                  <a:schemeClr val="accent3">
                    <a:lumMod val="75000"/>
                  </a:schemeClr>
                </a:solidFill>
              </a:rPr>
              <a:t>(</a:t>
            </a:r>
            <a:r>
              <a:rPr lang="en-US" sz="4000" dirty="0" err="1">
                <a:solidFill>
                  <a:schemeClr val="accent3">
                    <a:lumMod val="75000"/>
                  </a:schemeClr>
                </a:solidFill>
              </a:rPr>
              <a:t>y,z</a:t>
            </a:r>
            <a:r>
              <a:rPr lang="en-US" sz="4000" dirty="0">
                <a:solidFill>
                  <a:schemeClr val="accent3">
                    <a:lumMod val="75000"/>
                  </a:schemeClr>
                </a:solidFill>
              </a:rPr>
              <a:t>))</a:t>
            </a:r>
          </a:p>
        </p:txBody>
      </p:sp>
      <p:sp>
        <p:nvSpPr>
          <p:cNvPr id="6" name="TextBox 5"/>
          <p:cNvSpPr txBox="1"/>
          <p:nvPr/>
        </p:nvSpPr>
        <p:spPr>
          <a:xfrm>
            <a:off x="14120456" y="9138543"/>
            <a:ext cx="9592349" cy="3170099"/>
          </a:xfrm>
          <a:prstGeom prst="rect">
            <a:avLst/>
          </a:prstGeom>
          <a:noFill/>
        </p:spPr>
        <p:txBody>
          <a:bodyPr wrap="square" rtlCol="0">
            <a:spAutoFit/>
          </a:bodyPr>
          <a:lstStyle/>
          <a:p>
            <a:pPr marL="571357" indent="-571357">
              <a:buFont typeface="Arial" panose="020B0604020202020204" pitchFamily="34" charset="0"/>
              <a:buChar char="•"/>
            </a:pPr>
            <a:r>
              <a:rPr lang="en-US" sz="4000" dirty="0">
                <a:solidFill>
                  <a:schemeClr val="accent3">
                    <a:lumMod val="75000"/>
                  </a:schemeClr>
                </a:solidFill>
              </a:rPr>
              <a:t>Note the string concatenation here with + result. Primitive values used</a:t>
            </a:r>
          </a:p>
          <a:p>
            <a:pPr marL="571357" indent="-571357">
              <a:buFont typeface="Arial" panose="020B0604020202020204" pitchFamily="34" charset="0"/>
              <a:buChar char="•"/>
            </a:pPr>
            <a:r>
              <a:rPr lang="en-US" sz="4000" dirty="0">
                <a:solidFill>
                  <a:schemeClr val="accent3">
                    <a:lumMod val="75000"/>
                  </a:schemeClr>
                </a:solidFill>
              </a:rPr>
              <a:t> in string concatenation are converted to strings. Objects have a </a:t>
            </a:r>
          </a:p>
          <a:p>
            <a:pPr marL="571357" indent="-571357">
              <a:buFont typeface="Arial" panose="020B0604020202020204" pitchFamily="34" charset="0"/>
              <a:buChar char="•"/>
            </a:pPr>
            <a:r>
              <a:rPr lang="en-US" sz="4000" dirty="0" err="1">
                <a:solidFill>
                  <a:schemeClr val="accent3">
                    <a:lumMod val="75000"/>
                  </a:schemeClr>
                </a:solidFill>
              </a:rPr>
              <a:t>toString</a:t>
            </a:r>
            <a:r>
              <a:rPr lang="en-US" sz="4000" dirty="0">
                <a:solidFill>
                  <a:schemeClr val="accent3">
                    <a:lumMod val="75000"/>
                  </a:schemeClr>
                </a:solidFill>
              </a:rPr>
              <a:t>() method</a:t>
            </a:r>
            <a:endParaRPr lang="en-US" sz="7198" dirty="0">
              <a:solidFill>
                <a:schemeClr val="accent3">
                  <a:lumMod val="75000"/>
                </a:schemeClr>
              </a:solidFill>
            </a:endParaRPr>
          </a:p>
        </p:txBody>
      </p:sp>
      <p:sp>
        <p:nvSpPr>
          <p:cNvPr id="8" name="Title 7"/>
          <p:cNvSpPr>
            <a:spLocks noGrp="1"/>
          </p:cNvSpPr>
          <p:nvPr>
            <p:ph type="title" idx="4294967295"/>
          </p:nvPr>
        </p:nvSpPr>
        <p:spPr>
          <a:xfrm>
            <a:off x="14634350" y="430315"/>
            <a:ext cx="9078455" cy="1076898"/>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6398" b="0" i="0" u="none" strike="noStrike" kern="1200" cap="none" spc="0" normalizeH="0" baseline="0" noProof="0" dirty="0">
                <a:ln>
                  <a:noFill/>
                </a:ln>
                <a:solidFill>
                  <a:srgbClr val="FF0000"/>
                </a:solidFill>
                <a:effectLst/>
                <a:uLnTx/>
                <a:uFillTx/>
                <a:latin typeface="+mn-lt"/>
                <a:ea typeface="+mn-ea"/>
                <a:cs typeface="+mn-cs"/>
              </a:rPr>
              <a:t>Max. of three numbers</a:t>
            </a:r>
          </a:p>
        </p:txBody>
      </p:sp>
    </p:spTree>
    <p:custDataLst>
      <p:tags r:id="rId1"/>
    </p:custDataLst>
    <p:extLst>
      <p:ext uri="{BB962C8B-B14F-4D97-AF65-F5344CB8AC3E}">
        <p14:creationId xmlns:p14="http://schemas.microsoft.com/office/powerpoint/2010/main" val="1096428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de"/>
          <p:cNvPicPr>
            <a:picLocks noChangeAspect="1"/>
          </p:cNvPicPr>
          <p:nvPr/>
        </p:nvPicPr>
        <p:blipFill>
          <a:blip r:embed="rId3"/>
          <a:stretch>
            <a:fillRect/>
          </a:stretch>
        </p:blipFill>
        <p:spPr>
          <a:xfrm>
            <a:off x="122060" y="562747"/>
            <a:ext cx="16700354" cy="10246233"/>
          </a:xfrm>
          <a:prstGeom prst="rect">
            <a:avLst/>
          </a:prstGeom>
        </p:spPr>
      </p:pic>
      <p:sp>
        <p:nvSpPr>
          <p:cNvPr id="3" name="TextBox 2"/>
          <p:cNvSpPr txBox="1"/>
          <p:nvPr/>
        </p:nvSpPr>
        <p:spPr>
          <a:xfrm>
            <a:off x="4327750" y="10808980"/>
            <a:ext cx="16235535" cy="1815562"/>
          </a:xfrm>
          <a:prstGeom prst="rect">
            <a:avLst/>
          </a:prstGeom>
          <a:noFill/>
        </p:spPr>
        <p:txBody>
          <a:bodyPr wrap="none" rtlCol="0">
            <a:spAutoFit/>
          </a:bodyPr>
          <a:lstStyle/>
          <a:p>
            <a:pPr marL="571357" indent="-571357">
              <a:buFont typeface="Arial" panose="020B0604020202020204" pitchFamily="34" charset="0"/>
              <a:buChar char="•"/>
            </a:pPr>
            <a:r>
              <a:rPr lang="en-US" sz="4000" dirty="0" err="1">
                <a:solidFill>
                  <a:schemeClr val="accent3">
                    <a:lumMod val="75000"/>
                  </a:schemeClr>
                </a:solidFill>
              </a:rPr>
              <a:t>SecureRandom</a:t>
            </a:r>
            <a:r>
              <a:rPr lang="en-US" sz="4000" dirty="0">
                <a:solidFill>
                  <a:schemeClr val="accent3">
                    <a:lumMod val="75000"/>
                  </a:schemeClr>
                </a:solidFill>
              </a:rPr>
              <a:t>() object is non deterministic random number generator. </a:t>
            </a:r>
          </a:p>
          <a:p>
            <a:r>
              <a:rPr lang="en-US" sz="7198" dirty="0"/>
              <a:t> </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8431144" y="3779008"/>
            <a:ext cx="4775110" cy="2640780"/>
          </a:xfrm>
          <a:prstGeom prst="rect">
            <a:avLst/>
          </a:prstGeom>
        </p:spPr>
      </p:pic>
      <p:sp>
        <p:nvSpPr>
          <p:cNvPr id="6" name="Title 5"/>
          <p:cNvSpPr>
            <a:spLocks noGrp="1"/>
          </p:cNvSpPr>
          <p:nvPr>
            <p:ph type="title" idx="4294967295"/>
          </p:nvPr>
        </p:nvSpPr>
        <p:spPr>
          <a:xfrm>
            <a:off x="12440150" y="685222"/>
            <a:ext cx="9778959" cy="1076898"/>
          </a:xfrm>
          <a:prstGeom prst="rect">
            <a:avLst/>
          </a:prstGeom>
          <a:noFill/>
          <a:ln>
            <a:noFill/>
            <a:prstDash/>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6398" b="0" i="0" u="none" strike="noStrike" kern="1200" cap="none" spc="0" normalizeH="0" baseline="0" noProof="0" dirty="0">
                <a:ln>
                  <a:noFill/>
                </a:ln>
                <a:solidFill>
                  <a:srgbClr val="FF0000"/>
                </a:solidFill>
                <a:effectLst/>
                <a:uLnTx/>
                <a:uFillTx/>
                <a:latin typeface="+mn-lt"/>
                <a:ea typeface="+mn-ea"/>
                <a:cs typeface="+mn-cs"/>
              </a:rPr>
              <a:t>Random Number generator</a:t>
            </a:r>
          </a:p>
        </p:txBody>
      </p:sp>
    </p:spTree>
    <p:custDataLst>
      <p:tags r:id="rId1"/>
    </p:custDataLst>
    <p:extLst>
      <p:ext uri="{BB962C8B-B14F-4D97-AF65-F5344CB8AC3E}">
        <p14:creationId xmlns:p14="http://schemas.microsoft.com/office/powerpoint/2010/main" val="345704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overloading </a:t>
            </a:r>
          </a:p>
        </p:txBody>
      </p:sp>
      <p:sp>
        <p:nvSpPr>
          <p:cNvPr id="3" name="Content Placeholder 2"/>
          <p:cNvSpPr>
            <a:spLocks noGrp="1"/>
          </p:cNvSpPr>
          <p:nvPr>
            <p:ph idx="1"/>
          </p:nvPr>
        </p:nvSpPr>
        <p:spPr/>
        <p:txBody>
          <a:bodyPr/>
          <a:lstStyle/>
          <a:p>
            <a:r>
              <a:rPr lang="en-US" dirty="0"/>
              <a:t>Functions having the same name but different sets of parameters ( determined by the number, types and order of the parameters). </a:t>
            </a:r>
          </a:p>
        </p:txBody>
      </p:sp>
    </p:spTree>
    <p:custDataLst>
      <p:tags r:id="rId1"/>
    </p:custDataLst>
    <p:extLst>
      <p:ext uri="{BB962C8B-B14F-4D97-AF65-F5344CB8AC3E}">
        <p14:creationId xmlns:p14="http://schemas.microsoft.com/office/powerpoint/2010/main" val="3527934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de"/>
          <p:cNvPicPr>
            <a:picLocks noChangeAspect="1"/>
          </p:cNvPicPr>
          <p:nvPr/>
        </p:nvPicPr>
        <p:blipFill>
          <a:blip r:embed="rId3"/>
          <a:stretch>
            <a:fillRect/>
          </a:stretch>
        </p:blipFill>
        <p:spPr>
          <a:xfrm>
            <a:off x="170908" y="236326"/>
            <a:ext cx="15735923" cy="5772810"/>
          </a:xfrm>
          <a:prstGeom prst="rect">
            <a:avLst/>
          </a:prstGeom>
        </p:spPr>
      </p:pic>
      <p:pic>
        <p:nvPicPr>
          <p:cNvPr id="3" name="Picture 2">
            <a:extLs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3572710" y="7471636"/>
            <a:ext cx="9511856" cy="1678563"/>
          </a:xfrm>
          <a:prstGeom prst="rect">
            <a:avLst/>
          </a:prstGeom>
        </p:spPr>
      </p:pic>
      <p:sp>
        <p:nvSpPr>
          <p:cNvPr id="4" name="TextBox 3"/>
          <p:cNvSpPr txBox="1"/>
          <p:nvPr/>
        </p:nvSpPr>
        <p:spPr>
          <a:xfrm>
            <a:off x="1293085" y="7072195"/>
            <a:ext cx="5981959" cy="2862322"/>
          </a:xfrm>
          <a:prstGeom prst="rect">
            <a:avLst/>
          </a:prstGeom>
          <a:noFill/>
        </p:spPr>
        <p:txBody>
          <a:bodyPr wrap="none" rtlCol="0">
            <a:spAutoFit/>
          </a:bodyPr>
          <a:lstStyle/>
          <a:p>
            <a:r>
              <a:rPr lang="en-US" dirty="0"/>
              <a:t>Creating an array:</a:t>
            </a:r>
          </a:p>
          <a:p>
            <a:r>
              <a:rPr lang="en-US" dirty="0" err="1"/>
              <a:t>Int</a:t>
            </a:r>
            <a:r>
              <a:rPr lang="en-US" dirty="0"/>
              <a:t>[] </a:t>
            </a:r>
            <a:r>
              <a:rPr lang="en-US" dirty="0" err="1"/>
              <a:t>myArray</a:t>
            </a:r>
            <a:r>
              <a:rPr lang="en-US" dirty="0"/>
              <a:t>= new </a:t>
            </a:r>
            <a:r>
              <a:rPr lang="en-US" dirty="0" err="1"/>
              <a:t>int</a:t>
            </a:r>
            <a:r>
              <a:rPr lang="en-US" dirty="0"/>
              <a:t>[10];</a:t>
            </a:r>
          </a:p>
          <a:p>
            <a:r>
              <a:rPr lang="en-US" dirty="0" err="1"/>
              <a:t>Int</a:t>
            </a:r>
            <a:r>
              <a:rPr lang="en-US" dirty="0"/>
              <a:t>[] </a:t>
            </a:r>
            <a:r>
              <a:rPr lang="en-US" dirty="0" err="1"/>
              <a:t>myArray</a:t>
            </a:r>
            <a:r>
              <a:rPr lang="en-US" dirty="0"/>
              <a:t>= { 2, 4, 6, 8, 9};</a:t>
            </a:r>
          </a:p>
          <a:p>
            <a:r>
              <a:rPr lang="en-US" dirty="0"/>
              <a:t>Final </a:t>
            </a:r>
            <a:r>
              <a:rPr lang="en-US" dirty="0" err="1"/>
              <a:t>int</a:t>
            </a:r>
            <a:r>
              <a:rPr lang="en-US" dirty="0"/>
              <a:t> SIZE=10;    </a:t>
            </a:r>
          </a:p>
          <a:p>
            <a:r>
              <a:rPr lang="en-US" dirty="0" err="1"/>
              <a:t>Int</a:t>
            </a:r>
            <a:r>
              <a:rPr lang="en-US" dirty="0"/>
              <a:t>[] </a:t>
            </a:r>
            <a:r>
              <a:rPr lang="en-US" dirty="0" err="1"/>
              <a:t>myArray</a:t>
            </a:r>
            <a:r>
              <a:rPr lang="en-US" dirty="0"/>
              <a:t> = new </a:t>
            </a:r>
            <a:r>
              <a:rPr lang="en-US" dirty="0" err="1"/>
              <a:t>int</a:t>
            </a:r>
            <a:r>
              <a:rPr lang="en-US" dirty="0"/>
              <a:t>[SIZE];</a:t>
            </a:r>
            <a:endParaRPr lang="en-US" sz="7198" dirty="0"/>
          </a:p>
        </p:txBody>
      </p:sp>
      <p:sp>
        <p:nvSpPr>
          <p:cNvPr id="6" name="TextBox 5"/>
          <p:cNvSpPr txBox="1"/>
          <p:nvPr/>
        </p:nvSpPr>
        <p:spPr>
          <a:xfrm>
            <a:off x="1293086" y="10026081"/>
            <a:ext cx="11902682" cy="646331"/>
          </a:xfrm>
          <a:prstGeom prst="rect">
            <a:avLst/>
          </a:prstGeom>
          <a:noFill/>
        </p:spPr>
        <p:txBody>
          <a:bodyPr wrap="none" rtlCol="0">
            <a:spAutoFit/>
          </a:bodyPr>
          <a:lstStyle/>
          <a:p>
            <a:r>
              <a:rPr lang="en-US" dirty="0"/>
              <a:t>Length of an array gives the number of elements in the array.</a:t>
            </a:r>
          </a:p>
        </p:txBody>
      </p:sp>
      <p:sp>
        <p:nvSpPr>
          <p:cNvPr id="7" name="Title 6"/>
          <p:cNvSpPr>
            <a:spLocks noGrp="1"/>
          </p:cNvSpPr>
          <p:nvPr>
            <p:ph type="title" idx="4294967295"/>
          </p:nvPr>
        </p:nvSpPr>
        <p:spPr>
          <a:xfrm>
            <a:off x="14701235" y="236325"/>
            <a:ext cx="6370334" cy="1076898"/>
          </a:xfrm>
          <a:prstGeom prst="rect">
            <a:avLst/>
          </a:prstGeom>
          <a:noFill/>
          <a:ln>
            <a:noFill/>
            <a:prstDash/>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6398" b="0" i="0" u="none" strike="noStrike" kern="1200" cap="none" spc="0" normalizeH="0" baseline="0" noProof="0" dirty="0">
                <a:ln>
                  <a:noFill/>
                </a:ln>
                <a:solidFill>
                  <a:srgbClr val="FF0000"/>
                </a:solidFill>
                <a:effectLst/>
                <a:uLnTx/>
                <a:uFillTx/>
                <a:latin typeface="+mn-lt"/>
                <a:ea typeface="+mn-ea"/>
                <a:cs typeface="+mn-cs"/>
              </a:rPr>
              <a:t>Chapter 7: Arrays</a:t>
            </a:r>
          </a:p>
        </p:txBody>
      </p:sp>
    </p:spTree>
    <p:custDataLst>
      <p:tags r:id="rId1"/>
    </p:custDataLst>
    <p:extLst>
      <p:ext uri="{BB962C8B-B14F-4D97-AF65-F5344CB8AC3E}">
        <p14:creationId xmlns:p14="http://schemas.microsoft.com/office/powerpoint/2010/main" val="1764907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072" y="11262105"/>
            <a:ext cx="10618613" cy="707886"/>
          </a:xfrm>
          <a:prstGeom prst="rect">
            <a:avLst/>
          </a:prstGeom>
          <a:noFill/>
        </p:spPr>
        <p:txBody>
          <a:bodyPr wrap="none" rtlCol="0">
            <a:spAutoFit/>
          </a:bodyPr>
          <a:lstStyle/>
          <a:p>
            <a:r>
              <a:rPr lang="en-US" sz="4000" dirty="0">
                <a:solidFill>
                  <a:schemeClr val="accent3">
                    <a:lumMod val="75000"/>
                  </a:schemeClr>
                </a:solidFill>
              </a:rPr>
              <a:t>Format specifier : %2d an integer with two digits</a:t>
            </a:r>
          </a:p>
        </p:txBody>
      </p:sp>
      <p:pic>
        <p:nvPicPr>
          <p:cNvPr id="5" name="Picture 4" descr="code"/>
          <p:cNvPicPr>
            <a:picLocks noChangeAspect="1"/>
          </p:cNvPicPr>
          <p:nvPr/>
        </p:nvPicPr>
        <p:blipFill>
          <a:blip r:embed="rId3">
            <a:extLst>
              <a:ext uri="{BEBA8EAE-BF5A-486C-A8C5-ECC9F3942E4B}">
                <a14:imgProps xmlns:a14="http://schemas.microsoft.com/office/drawing/2010/main">
                  <a14:imgLayer r:embed="rId4">
                    <a14:imgEffect>
                      <a14:saturation sat="246000"/>
                    </a14:imgEffect>
                    <a14:imgEffect>
                      <a14:brightnessContrast bright="2000"/>
                    </a14:imgEffect>
                  </a14:imgLayer>
                </a14:imgProps>
              </a:ext>
            </a:extLst>
          </a:blip>
          <a:stretch>
            <a:fillRect/>
          </a:stretch>
        </p:blipFill>
        <p:spPr>
          <a:xfrm>
            <a:off x="652974" y="565079"/>
            <a:ext cx="15082419" cy="851838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6" name="Picture 5">
            <a:extLs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2370987" y="10024178"/>
            <a:ext cx="11379928" cy="2318794"/>
          </a:xfrm>
          <a:prstGeom prst="rect">
            <a:avLst/>
          </a:prstGeom>
        </p:spPr>
      </p:pic>
      <p:sp>
        <p:nvSpPr>
          <p:cNvPr id="7" name="TextBox 6"/>
          <p:cNvSpPr txBox="1"/>
          <p:nvPr/>
        </p:nvSpPr>
        <p:spPr>
          <a:xfrm>
            <a:off x="365071" y="11961747"/>
            <a:ext cx="4532010" cy="769441"/>
          </a:xfrm>
          <a:prstGeom prst="rect">
            <a:avLst/>
          </a:prstGeom>
          <a:noFill/>
        </p:spPr>
        <p:txBody>
          <a:bodyPr wrap="none" rtlCol="0">
            <a:spAutoFit/>
          </a:bodyPr>
          <a:lstStyle/>
          <a:p>
            <a:r>
              <a:rPr lang="en-US" sz="4400" dirty="0">
                <a:solidFill>
                  <a:srgbClr val="FF0000"/>
                </a:solidFill>
              </a:rPr>
              <a:t>Enhanced for loop</a:t>
            </a:r>
          </a:p>
        </p:txBody>
      </p:sp>
      <p:sp>
        <p:nvSpPr>
          <p:cNvPr id="3" name="Title 2"/>
          <p:cNvSpPr>
            <a:spLocks noGrp="1"/>
          </p:cNvSpPr>
          <p:nvPr>
            <p:ph type="title" idx="4294967295"/>
          </p:nvPr>
        </p:nvSpPr>
        <p:spPr>
          <a:xfrm>
            <a:off x="16043564" y="882800"/>
            <a:ext cx="7955539" cy="156966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FF0000"/>
                </a:solidFill>
                <a:effectLst/>
                <a:uLnTx/>
                <a:uFillTx/>
                <a:latin typeface="+mn-lt"/>
                <a:ea typeface="+mn-ea"/>
                <a:cs typeface="+mn-cs"/>
              </a:rPr>
              <a:t>Summing Elements of an </a:t>
            </a:r>
          </a:p>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FF0000"/>
                </a:solidFill>
                <a:effectLst/>
                <a:uLnTx/>
                <a:uFillTx/>
                <a:latin typeface="+mn-lt"/>
                <a:ea typeface="+mn-ea"/>
                <a:cs typeface="+mn-cs"/>
              </a:rPr>
              <a:t>Array</a:t>
            </a:r>
          </a:p>
        </p:txBody>
      </p:sp>
    </p:spTree>
    <p:custDataLst>
      <p:tags r:id="rId1"/>
    </p:custDataLst>
    <p:extLst>
      <p:ext uri="{BB962C8B-B14F-4D97-AF65-F5344CB8AC3E}">
        <p14:creationId xmlns:p14="http://schemas.microsoft.com/office/powerpoint/2010/main" val="3118738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de&#10;"/>
          <p:cNvPicPr>
            <a:picLocks noChangeAspect="1"/>
          </p:cNvPicPr>
          <p:nvPr/>
        </p:nvPicPr>
        <p:blipFill>
          <a:blip r:embed="rId3"/>
          <a:stretch>
            <a:fillRect/>
          </a:stretch>
        </p:blipFill>
        <p:spPr>
          <a:xfrm>
            <a:off x="0" y="140297"/>
            <a:ext cx="19433986" cy="11856817"/>
          </a:xfrm>
          <a:prstGeom prst="rect">
            <a:avLst/>
          </a:prstGeom>
        </p:spPr>
      </p:pic>
      <p:pic>
        <p:nvPicPr>
          <p:cNvPr id="3" name="Picture 2">
            <a:extLs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5099993" y="8932428"/>
            <a:ext cx="9516229" cy="4781786"/>
          </a:xfrm>
          <a:prstGeom prst="rect">
            <a:avLst/>
          </a:prstGeom>
        </p:spPr>
      </p:pic>
      <p:sp>
        <p:nvSpPr>
          <p:cNvPr id="4" name="TextBox 3"/>
          <p:cNvSpPr txBox="1"/>
          <p:nvPr/>
        </p:nvSpPr>
        <p:spPr>
          <a:xfrm>
            <a:off x="1425658" y="12563906"/>
            <a:ext cx="9653605" cy="707886"/>
          </a:xfrm>
          <a:prstGeom prst="rect">
            <a:avLst/>
          </a:prstGeom>
          <a:noFill/>
        </p:spPr>
        <p:txBody>
          <a:bodyPr wrap="none" rtlCol="0">
            <a:spAutoFit/>
          </a:bodyPr>
          <a:lstStyle/>
          <a:p>
            <a:pPr marL="571357" indent="-571357">
              <a:buFont typeface="Arial" panose="020B0604020202020204" pitchFamily="34" charset="0"/>
              <a:buChar char="•"/>
            </a:pPr>
            <a:r>
              <a:rPr lang="en-US" sz="4000" dirty="0">
                <a:solidFill>
                  <a:schemeClr val="accent3">
                    <a:lumMod val="75000"/>
                  </a:schemeClr>
                </a:solidFill>
              </a:rPr>
              <a:t>Printing (e) activates </a:t>
            </a:r>
            <a:r>
              <a:rPr lang="en-US" sz="4000" dirty="0" err="1">
                <a:solidFill>
                  <a:schemeClr val="accent3">
                    <a:lumMod val="75000"/>
                  </a:schemeClr>
                </a:solidFill>
              </a:rPr>
              <a:t>e.toString</a:t>
            </a:r>
            <a:r>
              <a:rPr lang="en-US" sz="4000" dirty="0">
                <a:solidFill>
                  <a:schemeClr val="accent3">
                    <a:lumMod val="75000"/>
                  </a:schemeClr>
                </a:solidFill>
              </a:rPr>
              <a:t>() method.</a:t>
            </a:r>
          </a:p>
        </p:txBody>
      </p:sp>
      <p:sp>
        <p:nvSpPr>
          <p:cNvPr id="6" name="Title 5"/>
          <p:cNvSpPr>
            <a:spLocks noGrp="1"/>
          </p:cNvSpPr>
          <p:nvPr>
            <p:ph type="title" idx="4294967295"/>
          </p:nvPr>
        </p:nvSpPr>
        <p:spPr>
          <a:xfrm>
            <a:off x="12083870" y="337254"/>
            <a:ext cx="12289326" cy="953979"/>
          </a:xfrm>
          <a:prstGeom prst="rect">
            <a:avLst/>
          </a:prstGeom>
          <a:noFill/>
          <a:ln>
            <a:noFill/>
            <a:prstDash/>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5599" b="0" i="0" u="none" strike="noStrike" kern="1200" cap="none" spc="0" normalizeH="0" baseline="0" noProof="0" dirty="0">
                <a:ln>
                  <a:noFill/>
                </a:ln>
                <a:solidFill>
                  <a:srgbClr val="FF0000"/>
                </a:solidFill>
                <a:effectLst/>
                <a:uLnTx/>
                <a:uFillTx/>
                <a:latin typeface="+mn-lt"/>
                <a:ea typeface="+mn-ea"/>
                <a:cs typeface="+mn-cs"/>
              </a:rPr>
              <a:t>Arrays for survey results and exceptions</a:t>
            </a:r>
          </a:p>
        </p:txBody>
      </p:sp>
    </p:spTree>
    <p:custDataLst>
      <p:tags r:id="rId1"/>
    </p:custDataLst>
    <p:extLst>
      <p:ext uri="{BB962C8B-B14F-4D97-AF65-F5344CB8AC3E}">
        <p14:creationId xmlns:p14="http://schemas.microsoft.com/office/powerpoint/2010/main" val="334078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3557" y="560748"/>
            <a:ext cx="22871628" cy="368851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txBox="1">
            <a:spLocks noGrp="1"/>
          </p:cNvSpPr>
          <p:nvPr>
            <p:ph type="title" idx="4294967295"/>
          </p:nvPr>
        </p:nvSpPr>
        <p:spPr>
          <a:xfrm>
            <a:off x="1092417" y="867090"/>
            <a:ext cx="22273906" cy="1860894"/>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10700" b="0" i="0" u="none" strike="noStrike" kern="1200" cap="none" spc="0" normalizeH="0" baseline="0" noProof="0" dirty="0">
                <a:ln>
                  <a:noFill/>
                </a:ln>
                <a:solidFill>
                  <a:srgbClr val="FFFFFF"/>
                </a:solidFill>
                <a:effectLst/>
                <a:uLnTx/>
                <a:uFillTx/>
                <a:latin typeface="+mj-lt"/>
                <a:ea typeface="+mj-ea"/>
                <a:cs typeface="+mj-cs"/>
              </a:rPr>
              <a:t>Adding two integers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58994" y="3044584"/>
            <a:ext cx="15540752"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 name="Picture 1" descr="adding two integers- code "/>
          <p:cNvPicPr>
            <a:picLocks noChangeAspect="1"/>
          </p:cNvPicPr>
          <p:nvPr/>
        </p:nvPicPr>
        <p:blipFill>
          <a:blip r:embed="rId3"/>
          <a:stretch>
            <a:fillRect/>
          </a:stretch>
        </p:blipFill>
        <p:spPr>
          <a:xfrm>
            <a:off x="662961" y="5278579"/>
            <a:ext cx="10908992" cy="7145388"/>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229370" y="5193672"/>
            <a:ext cx="0" cy="73152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 name="Picture 2" descr="adding two integers- code "/>
          <p:cNvPicPr>
            <a:picLocks noChangeAspect="1"/>
          </p:cNvPicPr>
          <p:nvPr/>
        </p:nvPicPr>
        <p:blipFill>
          <a:blip r:embed="rId4"/>
          <a:stretch>
            <a:fillRect/>
          </a:stretch>
        </p:blipFill>
        <p:spPr>
          <a:xfrm>
            <a:off x="12886789" y="6619174"/>
            <a:ext cx="10908992" cy="4464198"/>
          </a:xfrm>
          <a:prstGeom prst="rect">
            <a:avLst/>
          </a:prstGeom>
        </p:spPr>
      </p:pic>
      <p:sp>
        <p:nvSpPr>
          <p:cNvPr id="5" name="TextBox 4"/>
          <p:cNvSpPr txBox="1"/>
          <p:nvPr/>
        </p:nvSpPr>
        <p:spPr>
          <a:xfrm>
            <a:off x="3958574" y="12464580"/>
            <a:ext cx="14181639" cy="1200008"/>
          </a:xfrm>
          <a:prstGeom prst="rect">
            <a:avLst/>
          </a:prstGeom>
          <a:noFill/>
        </p:spPr>
        <p:txBody>
          <a:bodyPr wrap="none" rtlCol="0">
            <a:spAutoFit/>
          </a:bodyPr>
          <a:lstStyle/>
          <a:p>
            <a:pPr>
              <a:spcAft>
                <a:spcPts val="600"/>
              </a:spcAft>
            </a:pPr>
            <a:r>
              <a:rPr lang="en-US" sz="7198"/>
              <a:t>Scanner class, and nextInt() method.</a:t>
            </a:r>
          </a:p>
        </p:txBody>
      </p:sp>
    </p:spTree>
    <p:custDataLst>
      <p:tags r:id="rId1"/>
    </p:custDataLst>
    <p:extLst>
      <p:ext uri="{BB962C8B-B14F-4D97-AF65-F5344CB8AC3E}">
        <p14:creationId xmlns:p14="http://schemas.microsoft.com/office/powerpoint/2010/main" val="3614926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de"/>
          <p:cNvPicPr>
            <a:picLocks noChangeAspect="1"/>
          </p:cNvPicPr>
          <p:nvPr/>
        </p:nvPicPr>
        <p:blipFill>
          <a:blip r:embed="rId3"/>
          <a:stretch>
            <a:fillRect/>
          </a:stretch>
        </p:blipFill>
        <p:spPr>
          <a:xfrm>
            <a:off x="0" y="295253"/>
            <a:ext cx="19768751" cy="11856817"/>
          </a:xfrm>
          <a:prstGeom prst="rect">
            <a:avLst/>
          </a:prstGeom>
        </p:spPr>
      </p:pic>
      <p:pic>
        <p:nvPicPr>
          <p:cNvPr id="3" name="Picture 2">
            <a:extLs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5010636" y="8932428"/>
            <a:ext cx="9516229" cy="4781786"/>
          </a:xfrm>
          <a:prstGeom prst="rect">
            <a:avLst/>
          </a:prstGeom>
        </p:spPr>
      </p:pic>
      <p:sp>
        <p:nvSpPr>
          <p:cNvPr id="4" name="TextBox 3"/>
          <p:cNvSpPr txBox="1"/>
          <p:nvPr/>
        </p:nvSpPr>
        <p:spPr>
          <a:xfrm>
            <a:off x="1425658" y="12563906"/>
            <a:ext cx="9653605" cy="707886"/>
          </a:xfrm>
          <a:prstGeom prst="rect">
            <a:avLst/>
          </a:prstGeom>
          <a:noFill/>
        </p:spPr>
        <p:txBody>
          <a:bodyPr wrap="none" rtlCol="0">
            <a:spAutoFit/>
          </a:bodyPr>
          <a:lstStyle/>
          <a:p>
            <a:pPr marL="571357" indent="-571357">
              <a:buFont typeface="Arial" panose="020B0604020202020204" pitchFamily="34" charset="0"/>
              <a:buChar char="•"/>
            </a:pPr>
            <a:r>
              <a:rPr lang="en-US" sz="4000" dirty="0">
                <a:solidFill>
                  <a:schemeClr val="accent3">
                    <a:lumMod val="75000"/>
                  </a:schemeClr>
                </a:solidFill>
              </a:rPr>
              <a:t>Printing (e) activates </a:t>
            </a:r>
            <a:r>
              <a:rPr lang="en-US" sz="4000" dirty="0" err="1">
                <a:solidFill>
                  <a:schemeClr val="accent3">
                    <a:lumMod val="75000"/>
                  </a:schemeClr>
                </a:solidFill>
              </a:rPr>
              <a:t>e.toString</a:t>
            </a:r>
            <a:r>
              <a:rPr lang="en-US" sz="4000" dirty="0">
                <a:solidFill>
                  <a:schemeClr val="accent3">
                    <a:lumMod val="75000"/>
                  </a:schemeClr>
                </a:solidFill>
              </a:rPr>
              <a:t>() method.</a:t>
            </a:r>
          </a:p>
        </p:txBody>
      </p:sp>
      <p:sp>
        <p:nvSpPr>
          <p:cNvPr id="5" name="Title 4"/>
          <p:cNvSpPr txBox="1">
            <a:spLocks noGrp="1"/>
          </p:cNvSpPr>
          <p:nvPr>
            <p:ph type="title" idx="4294967295"/>
          </p:nvPr>
        </p:nvSpPr>
        <p:spPr>
          <a:xfrm>
            <a:off x="8267842" y="470406"/>
            <a:ext cx="16259023" cy="1200008"/>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7198" b="0" i="0" u="none" strike="noStrike" kern="1200" cap="none" spc="0" normalizeH="0" baseline="0" noProof="0" dirty="0">
                <a:ln>
                  <a:noFill/>
                </a:ln>
                <a:solidFill>
                  <a:srgbClr val="FF0000"/>
                </a:solidFill>
                <a:effectLst/>
                <a:uLnTx/>
                <a:uFillTx/>
                <a:latin typeface="+mn-lt"/>
                <a:ea typeface="+mn-ea"/>
                <a:cs typeface="+mn-cs"/>
              </a:rPr>
              <a:t>Arrays for Survey results and exceptions</a:t>
            </a:r>
          </a:p>
        </p:txBody>
      </p:sp>
    </p:spTree>
    <p:custDataLst>
      <p:tags r:id="rId1"/>
    </p:custDataLst>
    <p:extLst>
      <p:ext uri="{BB962C8B-B14F-4D97-AF65-F5344CB8AC3E}">
        <p14:creationId xmlns:p14="http://schemas.microsoft.com/office/powerpoint/2010/main" val="905054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de"/>
          <p:cNvPicPr>
            <a:picLocks noChangeAspect="1"/>
          </p:cNvPicPr>
          <p:nvPr/>
        </p:nvPicPr>
        <p:blipFill>
          <a:blip r:embed="rId3"/>
          <a:stretch>
            <a:fillRect/>
          </a:stretch>
        </p:blipFill>
        <p:spPr>
          <a:xfrm>
            <a:off x="152359" y="202231"/>
            <a:ext cx="17272119" cy="12970891"/>
          </a:xfrm>
          <a:prstGeom prst="rect">
            <a:avLst/>
          </a:prstGeom>
        </p:spPr>
      </p:pic>
      <p:sp>
        <p:nvSpPr>
          <p:cNvPr id="5" name="TextBox 4"/>
          <p:cNvSpPr txBox="1"/>
          <p:nvPr/>
        </p:nvSpPr>
        <p:spPr>
          <a:xfrm>
            <a:off x="14776453" y="3020314"/>
            <a:ext cx="7762882" cy="3477875"/>
          </a:xfrm>
          <a:prstGeom prst="rect">
            <a:avLst/>
          </a:prstGeom>
          <a:noFill/>
        </p:spPr>
        <p:txBody>
          <a:bodyPr wrap="square" rtlCol="0">
            <a:spAutoFit/>
          </a:bodyPr>
          <a:lstStyle/>
          <a:p>
            <a:pPr marL="571357" indent="-571357">
              <a:buFont typeface="Arial" panose="020B0604020202020204" pitchFamily="34" charset="0"/>
              <a:buChar char="•"/>
            </a:pPr>
            <a:r>
              <a:rPr lang="en-US" sz="4400" dirty="0">
                <a:solidFill>
                  <a:schemeClr val="accent3">
                    <a:lumMod val="75000"/>
                  </a:schemeClr>
                </a:solidFill>
              </a:rPr>
              <a:t>In java all arguments are passed by value.</a:t>
            </a:r>
          </a:p>
          <a:p>
            <a:pPr marL="571357" indent="-571357">
              <a:buFont typeface="Arial" panose="020B0604020202020204" pitchFamily="34" charset="0"/>
              <a:buChar char="•"/>
            </a:pPr>
            <a:r>
              <a:rPr lang="en-US" sz="4400" dirty="0">
                <a:solidFill>
                  <a:schemeClr val="accent3">
                    <a:lumMod val="75000"/>
                  </a:schemeClr>
                </a:solidFill>
              </a:rPr>
              <a:t>Changes made by a reference parameter by calling methods </a:t>
            </a:r>
          </a:p>
          <a:p>
            <a:pPr marL="571357" indent="-571357">
              <a:buFont typeface="Arial" panose="020B0604020202020204" pitchFamily="34" charset="0"/>
              <a:buChar char="•"/>
            </a:pPr>
            <a:r>
              <a:rPr lang="en-US" sz="4400" dirty="0">
                <a:solidFill>
                  <a:schemeClr val="accent3">
                    <a:lumMod val="75000"/>
                  </a:schemeClr>
                </a:solidFill>
              </a:rPr>
              <a:t>is permanent.</a:t>
            </a:r>
          </a:p>
        </p:txBody>
      </p:sp>
      <p:sp>
        <p:nvSpPr>
          <p:cNvPr id="7" name="Title 6"/>
          <p:cNvSpPr>
            <a:spLocks noGrp="1"/>
          </p:cNvSpPr>
          <p:nvPr>
            <p:ph type="title" idx="4294967295"/>
          </p:nvPr>
        </p:nvSpPr>
        <p:spPr>
          <a:xfrm>
            <a:off x="13923213" y="1026649"/>
            <a:ext cx="9445214" cy="1076898"/>
          </a:xfrm>
          <a:prstGeom prst="rect">
            <a:avLst/>
          </a:prstGeom>
          <a:noFill/>
          <a:ln>
            <a:noFill/>
            <a:prstDash/>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6398" b="0" i="0" u="none" strike="noStrike" kern="1200" cap="none" spc="0" normalizeH="0" baseline="0" noProof="0" dirty="0">
                <a:ln>
                  <a:noFill/>
                </a:ln>
                <a:solidFill>
                  <a:srgbClr val="FF0000"/>
                </a:solidFill>
                <a:effectLst/>
                <a:uLnTx/>
                <a:uFillTx/>
                <a:latin typeface="+mn-lt"/>
                <a:ea typeface="+mn-ea"/>
                <a:cs typeface="+mn-cs"/>
              </a:rPr>
              <a:t>Passing arrays to functions</a:t>
            </a:r>
          </a:p>
        </p:txBody>
      </p:sp>
    </p:spTree>
    <p:custDataLst>
      <p:tags r:id="rId1"/>
    </p:custDataLst>
    <p:extLst>
      <p:ext uri="{BB962C8B-B14F-4D97-AF65-F5344CB8AC3E}">
        <p14:creationId xmlns:p14="http://schemas.microsoft.com/office/powerpoint/2010/main" val="1249196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de"/>
          <p:cNvPicPr>
            <a:picLocks noChangeAspect="1"/>
          </p:cNvPicPr>
          <p:nvPr/>
        </p:nvPicPr>
        <p:blipFill>
          <a:blip r:embed="rId3"/>
          <a:stretch>
            <a:fillRect/>
          </a:stretch>
        </p:blipFill>
        <p:spPr>
          <a:xfrm>
            <a:off x="278749" y="888245"/>
            <a:ext cx="15930672" cy="8158203"/>
          </a:xfrm>
          <a:prstGeom prst="rect">
            <a:avLst/>
          </a:prstGeom>
          <a:ln>
            <a:solidFill>
              <a:schemeClr val="accent1">
                <a:lumMod val="50000"/>
              </a:schemeClr>
            </a:solidFill>
          </a:ln>
        </p:spPr>
      </p:pic>
      <p:pic>
        <p:nvPicPr>
          <p:cNvPr id="3" name="Picture 2" descr="code"/>
          <p:cNvPicPr>
            <a:picLocks noChangeAspect="1"/>
          </p:cNvPicPr>
          <p:nvPr/>
        </p:nvPicPr>
        <p:blipFill>
          <a:blip r:embed="rId4"/>
          <a:stretch>
            <a:fillRect/>
          </a:stretch>
        </p:blipFill>
        <p:spPr>
          <a:xfrm>
            <a:off x="16411629" y="2013203"/>
            <a:ext cx="7732286" cy="5008845"/>
          </a:xfrm>
          <a:prstGeom prst="rect">
            <a:avLst/>
          </a:prstGeom>
        </p:spPr>
      </p:pic>
      <p:pic>
        <p:nvPicPr>
          <p:cNvPr id="4" name="Picture 3" descr="code"/>
          <p:cNvPicPr>
            <a:picLocks noChangeAspect="1"/>
          </p:cNvPicPr>
          <p:nvPr/>
        </p:nvPicPr>
        <p:blipFill>
          <a:blip r:embed="rId5"/>
          <a:stretch>
            <a:fillRect/>
          </a:stretch>
        </p:blipFill>
        <p:spPr>
          <a:xfrm>
            <a:off x="645800" y="9600486"/>
            <a:ext cx="19235489" cy="4113728"/>
          </a:xfrm>
          <a:prstGeom prst="rect">
            <a:avLst/>
          </a:prstGeom>
        </p:spPr>
      </p:pic>
      <p:sp>
        <p:nvSpPr>
          <p:cNvPr id="6" name="Title 5">
            <a:extLst>
              <a:ext uri="{FF2B5EF4-FFF2-40B4-BE49-F238E27FC236}">
                <a16:creationId xmlns:a16="http://schemas.microsoft.com/office/drawing/2014/main" id="{4BCD78F9-E047-4894-A041-C61C61CFD6CE}"/>
              </a:ext>
            </a:extLst>
          </p:cNvPr>
          <p:cNvSpPr>
            <a:spLocks noGrp="1"/>
          </p:cNvSpPr>
          <p:nvPr>
            <p:ph type="title" idx="4294967295"/>
          </p:nvPr>
        </p:nvSpPr>
        <p:spPr>
          <a:xfrm>
            <a:off x="1675964" y="-2651126"/>
            <a:ext cx="21025723" cy="2651126"/>
          </a:xfrm>
        </p:spPr>
        <p:txBody>
          <a:bodyPr vert="horz" lIns="182843" tIns="91422" rIns="182843" bIns="91422" rtlCol="0" anchor="b">
            <a:normAutofit/>
          </a:bodyPr>
          <a:lstStyle/>
          <a:p>
            <a:r>
              <a:rPr lang="en-US" dirty="0"/>
              <a:t>Continued from previous slide</a:t>
            </a:r>
          </a:p>
        </p:txBody>
      </p:sp>
    </p:spTree>
    <p:custDataLst>
      <p:tags r:id="rId1"/>
    </p:custDataLst>
    <p:extLst>
      <p:ext uri="{BB962C8B-B14F-4D97-AF65-F5344CB8AC3E}">
        <p14:creationId xmlns:p14="http://schemas.microsoft.com/office/powerpoint/2010/main" val="3188946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de"/>
          <p:cNvPicPr>
            <a:picLocks noChangeAspect="1"/>
          </p:cNvPicPr>
          <p:nvPr/>
        </p:nvPicPr>
        <p:blipFill>
          <a:blip r:embed="rId3"/>
          <a:stretch>
            <a:fillRect/>
          </a:stretch>
        </p:blipFill>
        <p:spPr>
          <a:xfrm>
            <a:off x="0" y="1787"/>
            <a:ext cx="17743050" cy="10323865"/>
          </a:xfrm>
          <a:prstGeom prst="rect">
            <a:avLst/>
          </a:prstGeom>
        </p:spPr>
      </p:pic>
      <p:pic>
        <p:nvPicPr>
          <p:cNvPr id="3" name="Picture 2" descr="code"/>
          <p:cNvPicPr>
            <a:picLocks noChangeAspect="1"/>
          </p:cNvPicPr>
          <p:nvPr/>
        </p:nvPicPr>
        <p:blipFill>
          <a:blip r:embed="rId4"/>
          <a:stretch>
            <a:fillRect/>
          </a:stretch>
        </p:blipFill>
        <p:spPr>
          <a:xfrm>
            <a:off x="15623856" y="806872"/>
            <a:ext cx="6703854" cy="3542377"/>
          </a:xfrm>
          <a:prstGeom prst="rect">
            <a:avLst/>
          </a:prstGeom>
        </p:spPr>
      </p:pic>
      <p:sp>
        <p:nvSpPr>
          <p:cNvPr id="4" name="TextBox 3"/>
          <p:cNvSpPr txBox="1"/>
          <p:nvPr/>
        </p:nvSpPr>
        <p:spPr>
          <a:xfrm>
            <a:off x="623292" y="11179492"/>
            <a:ext cx="5623206" cy="707886"/>
          </a:xfrm>
          <a:prstGeom prst="rect">
            <a:avLst/>
          </a:prstGeom>
          <a:noFill/>
        </p:spPr>
        <p:txBody>
          <a:bodyPr wrap="none" rtlCol="0">
            <a:spAutoFit/>
          </a:bodyPr>
          <a:lstStyle/>
          <a:p>
            <a:pPr marL="571357" indent="-571357">
              <a:buFont typeface="Arial" panose="020B0604020202020204" pitchFamily="34" charset="0"/>
              <a:buChar char="•"/>
            </a:pPr>
            <a:r>
              <a:rPr lang="en-US" sz="4000" dirty="0">
                <a:solidFill>
                  <a:schemeClr val="accent3">
                    <a:lumMod val="75000"/>
                  </a:schemeClr>
                </a:solidFill>
              </a:rPr>
              <a:t>Variable argument list.</a:t>
            </a:r>
          </a:p>
        </p:txBody>
      </p:sp>
      <p:sp>
        <p:nvSpPr>
          <p:cNvPr id="5" name="Title 4">
            <a:extLst>
              <a:ext uri="{FF2B5EF4-FFF2-40B4-BE49-F238E27FC236}">
                <a16:creationId xmlns:a16="http://schemas.microsoft.com/office/drawing/2014/main" id="{6E2FC315-D68A-4191-A7C3-B151EBA23D04}"/>
              </a:ext>
            </a:extLst>
          </p:cNvPr>
          <p:cNvSpPr>
            <a:spLocks noGrp="1"/>
          </p:cNvSpPr>
          <p:nvPr>
            <p:ph type="title" idx="4294967295"/>
          </p:nvPr>
        </p:nvSpPr>
        <p:spPr>
          <a:xfrm>
            <a:off x="1675964" y="-2651126"/>
            <a:ext cx="21025723" cy="2651126"/>
          </a:xfrm>
        </p:spPr>
        <p:txBody>
          <a:bodyPr vert="horz" lIns="182843" tIns="91422" rIns="182843" bIns="91422" rtlCol="0" anchor="b">
            <a:normAutofit/>
          </a:bodyPr>
          <a:lstStyle/>
          <a:p>
            <a:r>
              <a:rPr lang="en-US" dirty="0"/>
              <a:t>Continued from previous slide</a:t>
            </a:r>
          </a:p>
        </p:txBody>
      </p:sp>
    </p:spTree>
    <p:custDataLst>
      <p:tags r:id="rId1"/>
    </p:custDataLst>
    <p:extLst>
      <p:ext uri="{BB962C8B-B14F-4D97-AF65-F5344CB8AC3E}">
        <p14:creationId xmlns:p14="http://schemas.microsoft.com/office/powerpoint/2010/main" val="1258399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de"/>
          <p:cNvPicPr>
            <a:picLocks noChangeAspect="1"/>
          </p:cNvPicPr>
          <p:nvPr/>
        </p:nvPicPr>
        <p:blipFill>
          <a:blip r:embed="rId3"/>
          <a:stretch>
            <a:fillRect/>
          </a:stretch>
        </p:blipFill>
        <p:spPr>
          <a:xfrm>
            <a:off x="1" y="1788"/>
            <a:ext cx="14513641" cy="10318948"/>
          </a:xfrm>
          <a:prstGeom prst="rect">
            <a:avLst/>
          </a:prstGeom>
        </p:spPr>
      </p:pic>
      <p:pic>
        <p:nvPicPr>
          <p:cNvPr id="3" name="Picture 2" descr="code"/>
          <p:cNvPicPr>
            <a:picLocks noChangeAspect="1"/>
          </p:cNvPicPr>
          <p:nvPr/>
        </p:nvPicPr>
        <p:blipFill>
          <a:blip r:embed="rId4"/>
          <a:stretch>
            <a:fillRect/>
          </a:stretch>
        </p:blipFill>
        <p:spPr>
          <a:xfrm>
            <a:off x="11768968" y="387879"/>
            <a:ext cx="13356141" cy="5181982"/>
          </a:xfrm>
          <a:prstGeom prst="rect">
            <a:avLst/>
          </a:prstGeom>
        </p:spPr>
      </p:pic>
      <p:pic>
        <p:nvPicPr>
          <p:cNvPr id="4" name="Picture 3" descr="code"/>
          <p:cNvPicPr>
            <a:picLocks noChangeAspect="1"/>
          </p:cNvPicPr>
          <p:nvPr/>
        </p:nvPicPr>
        <p:blipFill>
          <a:blip r:embed="rId5"/>
          <a:stretch>
            <a:fillRect/>
          </a:stretch>
        </p:blipFill>
        <p:spPr>
          <a:xfrm>
            <a:off x="13811981" y="7212930"/>
            <a:ext cx="7141890" cy="3999458"/>
          </a:xfrm>
          <a:prstGeom prst="rect">
            <a:avLst/>
          </a:prstGeom>
        </p:spPr>
      </p:pic>
      <p:sp>
        <p:nvSpPr>
          <p:cNvPr id="5" name="Title 4"/>
          <p:cNvSpPr txBox="1">
            <a:spLocks noGrp="1"/>
          </p:cNvSpPr>
          <p:nvPr>
            <p:ph type="title" idx="4294967295"/>
          </p:nvPr>
        </p:nvSpPr>
        <p:spPr>
          <a:xfrm>
            <a:off x="6468387" y="1788"/>
            <a:ext cx="4167808" cy="1076898"/>
          </a:xfrm>
          <a:prstGeom prst="rect">
            <a:avLst/>
          </a:prstGeom>
          <a:noFill/>
          <a:ln>
            <a:noFill/>
            <a:prstDash/>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6398" b="0" i="0" u="none" strike="noStrike" kern="1200" cap="none" spc="0" normalizeH="0" baseline="0" noProof="0" dirty="0">
                <a:ln>
                  <a:noFill/>
                </a:ln>
                <a:solidFill>
                  <a:srgbClr val="FF0000"/>
                </a:solidFill>
                <a:effectLst/>
                <a:uLnTx/>
                <a:uFillTx/>
                <a:latin typeface="+mn-lt"/>
                <a:ea typeface="+mn-ea"/>
                <a:cs typeface="+mn-cs"/>
              </a:rPr>
              <a:t>Class Array</a:t>
            </a:r>
          </a:p>
        </p:txBody>
      </p:sp>
      <p:sp>
        <p:nvSpPr>
          <p:cNvPr id="6" name="TextBox 5"/>
          <p:cNvSpPr txBox="1"/>
          <p:nvPr/>
        </p:nvSpPr>
        <p:spPr>
          <a:xfrm>
            <a:off x="1232733" y="11110239"/>
            <a:ext cx="7384794" cy="2554545"/>
          </a:xfrm>
          <a:prstGeom prst="rect">
            <a:avLst/>
          </a:prstGeom>
          <a:noFill/>
        </p:spPr>
        <p:txBody>
          <a:bodyPr wrap="square" rtlCol="0">
            <a:spAutoFit/>
          </a:bodyPr>
          <a:lstStyle/>
          <a:p>
            <a:pPr marL="571357" indent="-571357">
              <a:buFont typeface="Arial" panose="020B0604020202020204" pitchFamily="34" charset="0"/>
              <a:buChar char="•"/>
            </a:pPr>
            <a:r>
              <a:rPr lang="en-US" sz="4000" dirty="0">
                <a:solidFill>
                  <a:schemeClr val="accent3">
                    <a:lumMod val="75000"/>
                  </a:schemeClr>
                </a:solidFill>
              </a:rPr>
              <a:t>Methods:</a:t>
            </a:r>
          </a:p>
          <a:p>
            <a:r>
              <a:rPr lang="en-US" sz="4000" dirty="0">
                <a:solidFill>
                  <a:schemeClr val="accent3">
                    <a:lumMod val="75000"/>
                  </a:schemeClr>
                </a:solidFill>
              </a:rPr>
              <a:t>Sort(), fill(), equals(), </a:t>
            </a:r>
            <a:r>
              <a:rPr lang="en-US" sz="4000" dirty="0" err="1">
                <a:solidFill>
                  <a:schemeClr val="accent3">
                    <a:lumMod val="75000"/>
                  </a:schemeClr>
                </a:solidFill>
              </a:rPr>
              <a:t>binarySearch</a:t>
            </a:r>
            <a:r>
              <a:rPr lang="en-US" sz="4000" dirty="0">
                <a:solidFill>
                  <a:schemeClr val="accent3">
                    <a:lumMod val="75000"/>
                  </a:schemeClr>
                </a:solidFill>
              </a:rPr>
              <a:t>(), </a:t>
            </a:r>
          </a:p>
          <a:p>
            <a:r>
              <a:rPr lang="en-US" sz="4000" dirty="0" err="1">
                <a:solidFill>
                  <a:schemeClr val="accent3">
                    <a:lumMod val="75000"/>
                  </a:schemeClr>
                </a:solidFill>
              </a:rPr>
              <a:t>System.arrayCopy</a:t>
            </a:r>
            <a:r>
              <a:rPr lang="en-US" sz="4000" dirty="0">
                <a:solidFill>
                  <a:schemeClr val="accent3">
                    <a:lumMod val="75000"/>
                  </a:schemeClr>
                </a:solidFill>
              </a:rPr>
              <a:t>()</a:t>
            </a:r>
          </a:p>
        </p:txBody>
      </p:sp>
    </p:spTree>
    <p:custDataLst>
      <p:tags r:id="rId1"/>
    </p:custDataLst>
    <p:extLst>
      <p:ext uri="{BB962C8B-B14F-4D97-AF65-F5344CB8AC3E}">
        <p14:creationId xmlns:p14="http://schemas.microsoft.com/office/powerpoint/2010/main" val="602649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5623859" y="16189"/>
            <a:ext cx="8310561" cy="230768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7198" b="0" i="0" u="none" strike="noStrike" kern="1200" cap="none" spc="0" normalizeH="0" baseline="0" noProof="0" dirty="0">
                <a:ln>
                  <a:noFill/>
                </a:ln>
                <a:solidFill>
                  <a:srgbClr val="FF0000"/>
                </a:solidFill>
                <a:effectLst/>
                <a:uLnTx/>
                <a:uFillTx/>
                <a:latin typeface="+mn-lt"/>
                <a:ea typeface="+mn-ea"/>
                <a:cs typeface="+mn-cs"/>
              </a:rPr>
              <a:t>Java collections: </a:t>
            </a:r>
          </a:p>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7198" b="0" i="0" u="none" strike="noStrike" kern="1200" cap="none" spc="0" normalizeH="0" baseline="0" noProof="0" dirty="0">
                <a:ln>
                  <a:noFill/>
                </a:ln>
                <a:solidFill>
                  <a:srgbClr val="FF0000"/>
                </a:solidFill>
                <a:effectLst/>
                <a:uLnTx/>
                <a:uFillTx/>
                <a:latin typeface="+mn-lt"/>
                <a:ea typeface="+mn-ea"/>
                <a:cs typeface="+mn-cs"/>
              </a:rPr>
              <a:t>the class </a:t>
            </a:r>
            <a:r>
              <a:rPr kumimoji="0" lang="en-US" sz="7198" b="0" i="0" u="none" strike="noStrike" kern="1200" cap="none" spc="0" normalizeH="0" baseline="0" noProof="0" dirty="0" err="1">
                <a:ln>
                  <a:noFill/>
                </a:ln>
                <a:solidFill>
                  <a:srgbClr val="FF0000"/>
                </a:solidFill>
                <a:effectLst/>
                <a:uLnTx/>
                <a:uFillTx/>
                <a:latin typeface="+mn-lt"/>
                <a:ea typeface="+mn-ea"/>
                <a:cs typeface="+mn-cs"/>
              </a:rPr>
              <a:t>ArrayList</a:t>
            </a:r>
            <a:endParaRPr kumimoji="0" lang="en-US" sz="7198" b="0" i="0" u="none" strike="noStrike" kern="1200" cap="none" spc="0" normalizeH="0" baseline="0" noProof="0" dirty="0">
              <a:ln>
                <a:noFill/>
              </a:ln>
              <a:solidFill>
                <a:srgbClr val="FF0000"/>
              </a:solidFill>
              <a:effectLst/>
              <a:uLnTx/>
              <a:uFillTx/>
              <a:latin typeface="+mn-lt"/>
              <a:ea typeface="+mn-ea"/>
              <a:cs typeface="+mn-cs"/>
            </a:endParaRPr>
          </a:p>
        </p:txBody>
      </p:sp>
      <p:sp>
        <p:nvSpPr>
          <p:cNvPr id="3" name="Rectangle 2"/>
          <p:cNvSpPr/>
          <p:nvPr/>
        </p:nvSpPr>
        <p:spPr>
          <a:xfrm>
            <a:off x="14557337" y="2448296"/>
            <a:ext cx="9250930" cy="1877117"/>
          </a:xfrm>
          <a:prstGeom prst="rect">
            <a:avLst/>
          </a:prstGeom>
        </p:spPr>
        <p:txBody>
          <a:bodyPr wrap="none">
            <a:spAutoFit/>
          </a:bodyPr>
          <a:lstStyle/>
          <a:p>
            <a:r>
              <a:rPr lang="en-US" sz="4400" dirty="0" err="1">
                <a:solidFill>
                  <a:schemeClr val="accent3">
                    <a:lumMod val="75000"/>
                  </a:schemeClr>
                </a:solidFill>
              </a:rPr>
              <a:t>ArrayList</a:t>
            </a:r>
            <a:r>
              <a:rPr lang="en-US" sz="4400" dirty="0">
                <a:solidFill>
                  <a:schemeClr val="accent3">
                    <a:lumMod val="75000"/>
                  </a:schemeClr>
                </a:solidFill>
              </a:rPr>
              <a:t>, automatically changes size.  </a:t>
            </a:r>
          </a:p>
          <a:p>
            <a:r>
              <a:rPr lang="en-US" sz="4400" dirty="0" err="1">
                <a:solidFill>
                  <a:schemeClr val="accent3">
                    <a:lumMod val="75000"/>
                  </a:schemeClr>
                </a:solidFill>
              </a:rPr>
              <a:t>ArrayList</a:t>
            </a:r>
            <a:r>
              <a:rPr lang="en-US" sz="4400" dirty="0">
                <a:solidFill>
                  <a:schemeClr val="accent3">
                    <a:lumMod val="75000"/>
                  </a:schemeClr>
                </a:solidFill>
              </a:rPr>
              <a:t>&lt;T&gt; is in package </a:t>
            </a:r>
            <a:r>
              <a:rPr lang="en-US" sz="4400" dirty="0" err="1">
                <a:solidFill>
                  <a:schemeClr val="accent3">
                    <a:lumMod val="75000"/>
                  </a:schemeClr>
                </a:solidFill>
              </a:rPr>
              <a:t>java.util</a:t>
            </a:r>
            <a:r>
              <a:rPr lang="en-US" sz="7198" dirty="0"/>
              <a:t>.</a:t>
            </a:r>
          </a:p>
        </p:txBody>
      </p:sp>
      <p:pic>
        <p:nvPicPr>
          <p:cNvPr id="4" name="Picture 3" descr="code"/>
          <p:cNvPicPr>
            <a:picLocks noChangeAspect="1"/>
          </p:cNvPicPr>
          <p:nvPr/>
        </p:nvPicPr>
        <p:blipFill>
          <a:blip r:embed="rId3"/>
          <a:stretch>
            <a:fillRect/>
          </a:stretch>
        </p:blipFill>
        <p:spPr>
          <a:xfrm>
            <a:off x="194779" y="217926"/>
            <a:ext cx="12880505" cy="13274594"/>
          </a:xfrm>
          <a:prstGeom prst="rect">
            <a:avLst/>
          </a:prstGeom>
        </p:spPr>
      </p:pic>
      <p:sp>
        <p:nvSpPr>
          <p:cNvPr id="5" name="TextBox 4"/>
          <p:cNvSpPr txBox="1"/>
          <p:nvPr/>
        </p:nvSpPr>
        <p:spPr>
          <a:xfrm>
            <a:off x="14557337" y="4891167"/>
            <a:ext cx="5359159" cy="5632311"/>
          </a:xfrm>
          <a:prstGeom prst="rect">
            <a:avLst/>
          </a:prstGeom>
          <a:noFill/>
        </p:spPr>
        <p:txBody>
          <a:bodyPr wrap="none" rtlCol="0">
            <a:spAutoFit/>
          </a:bodyPr>
          <a:lstStyle/>
          <a:p>
            <a:r>
              <a:rPr lang="en-US" sz="4000" dirty="0">
                <a:solidFill>
                  <a:schemeClr val="accent3">
                    <a:lumMod val="75000"/>
                  </a:schemeClr>
                </a:solidFill>
              </a:rPr>
              <a:t>Methods:  see page 288</a:t>
            </a:r>
          </a:p>
          <a:p>
            <a:r>
              <a:rPr lang="en-US" sz="4000" dirty="0">
                <a:solidFill>
                  <a:schemeClr val="accent3">
                    <a:lumMod val="75000"/>
                  </a:schemeClr>
                </a:solidFill>
              </a:rPr>
              <a:t>Add()</a:t>
            </a:r>
          </a:p>
          <a:p>
            <a:r>
              <a:rPr lang="en-US" sz="4000" dirty="0">
                <a:solidFill>
                  <a:schemeClr val="accent3">
                    <a:lumMod val="75000"/>
                  </a:schemeClr>
                </a:solidFill>
              </a:rPr>
              <a:t>Clear()</a:t>
            </a:r>
          </a:p>
          <a:p>
            <a:r>
              <a:rPr lang="en-US" sz="4000" dirty="0">
                <a:solidFill>
                  <a:schemeClr val="accent3">
                    <a:lumMod val="75000"/>
                  </a:schemeClr>
                </a:solidFill>
              </a:rPr>
              <a:t>Contains()</a:t>
            </a:r>
          </a:p>
          <a:p>
            <a:r>
              <a:rPr lang="en-US" sz="4000" dirty="0">
                <a:solidFill>
                  <a:schemeClr val="accent3">
                    <a:lumMod val="75000"/>
                  </a:schemeClr>
                </a:solidFill>
              </a:rPr>
              <a:t>Get()</a:t>
            </a:r>
          </a:p>
          <a:p>
            <a:r>
              <a:rPr lang="en-US" sz="4000" dirty="0" err="1">
                <a:solidFill>
                  <a:schemeClr val="accent3">
                    <a:lumMod val="75000"/>
                  </a:schemeClr>
                </a:solidFill>
              </a:rPr>
              <a:t>indexOf</a:t>
            </a:r>
            <a:r>
              <a:rPr lang="en-US" sz="4000" dirty="0">
                <a:solidFill>
                  <a:schemeClr val="accent3">
                    <a:lumMod val="75000"/>
                  </a:schemeClr>
                </a:solidFill>
              </a:rPr>
              <a:t>()</a:t>
            </a:r>
          </a:p>
          <a:p>
            <a:r>
              <a:rPr lang="en-US" sz="4000" dirty="0">
                <a:solidFill>
                  <a:schemeClr val="accent3">
                    <a:lumMod val="75000"/>
                  </a:schemeClr>
                </a:solidFill>
              </a:rPr>
              <a:t>Remove()</a:t>
            </a:r>
          </a:p>
          <a:p>
            <a:r>
              <a:rPr lang="en-US" sz="4000" dirty="0">
                <a:solidFill>
                  <a:schemeClr val="accent3">
                    <a:lumMod val="75000"/>
                  </a:schemeClr>
                </a:solidFill>
              </a:rPr>
              <a:t>Size()</a:t>
            </a:r>
          </a:p>
          <a:p>
            <a:r>
              <a:rPr lang="en-US" sz="4000" dirty="0" err="1">
                <a:solidFill>
                  <a:schemeClr val="accent3">
                    <a:lumMod val="75000"/>
                  </a:schemeClr>
                </a:solidFill>
              </a:rPr>
              <a:t>trimTosize</a:t>
            </a:r>
            <a:r>
              <a:rPr lang="en-US" sz="4000" dirty="0">
                <a:solidFill>
                  <a:schemeClr val="accent3">
                    <a:lumMod val="75000"/>
                  </a:schemeClr>
                </a:solidFill>
              </a:rPr>
              <a:t>()</a:t>
            </a:r>
            <a:endParaRPr lang="en-US" sz="7198" dirty="0">
              <a:solidFill>
                <a:schemeClr val="accent3">
                  <a:lumMod val="75000"/>
                </a:schemeClr>
              </a:solidFill>
            </a:endParaRPr>
          </a:p>
        </p:txBody>
      </p:sp>
    </p:spTree>
    <p:custDataLst>
      <p:tags r:id="rId1"/>
    </p:custDataLst>
    <p:extLst>
      <p:ext uri="{BB962C8B-B14F-4D97-AF65-F5344CB8AC3E}">
        <p14:creationId xmlns:p14="http://schemas.microsoft.com/office/powerpoint/2010/main" val="1941038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de"/>
          <p:cNvPicPr>
            <a:picLocks noChangeAspect="1"/>
          </p:cNvPicPr>
          <p:nvPr/>
        </p:nvPicPr>
        <p:blipFill>
          <a:blip r:embed="rId3"/>
          <a:stretch>
            <a:fillRect/>
          </a:stretch>
        </p:blipFill>
        <p:spPr>
          <a:xfrm>
            <a:off x="306962" y="1342781"/>
            <a:ext cx="11503204" cy="5599241"/>
          </a:xfrm>
          <a:prstGeom prst="rect">
            <a:avLst/>
          </a:prstGeom>
        </p:spPr>
      </p:pic>
      <p:pic>
        <p:nvPicPr>
          <p:cNvPr id="3" name="Picture 2">
            <a:extLs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2663270" y="2446831"/>
            <a:ext cx="9075102" cy="2488740"/>
          </a:xfrm>
          <a:prstGeom prst="rect">
            <a:avLst/>
          </a:prstGeom>
        </p:spPr>
      </p:pic>
      <p:sp>
        <p:nvSpPr>
          <p:cNvPr id="5" name="Title 4">
            <a:extLst>
              <a:ext uri="{FF2B5EF4-FFF2-40B4-BE49-F238E27FC236}">
                <a16:creationId xmlns:a16="http://schemas.microsoft.com/office/drawing/2014/main" id="{4D0A3816-1288-4C69-A39F-78194FD4B0F1}"/>
              </a:ext>
            </a:extLst>
          </p:cNvPr>
          <p:cNvSpPr>
            <a:spLocks noGrp="1"/>
          </p:cNvSpPr>
          <p:nvPr>
            <p:ph type="title" idx="4294967295"/>
          </p:nvPr>
        </p:nvSpPr>
        <p:spPr>
          <a:xfrm>
            <a:off x="1675964" y="-2651126"/>
            <a:ext cx="21025723" cy="2651126"/>
          </a:xfrm>
        </p:spPr>
        <p:txBody>
          <a:bodyPr vert="horz" lIns="182843" tIns="91422" rIns="182843" bIns="91422" rtlCol="0" anchor="b">
            <a:normAutofit/>
          </a:bodyPr>
          <a:lstStyle/>
          <a:p>
            <a:r>
              <a:rPr lang="en-US" dirty="0"/>
              <a:t>Continued from previous slide</a:t>
            </a:r>
            <a:br>
              <a:rPr lang="en-US" dirty="0"/>
            </a:br>
            <a:r>
              <a:rPr lang="en-US" dirty="0"/>
              <a:t> </a:t>
            </a:r>
          </a:p>
        </p:txBody>
      </p:sp>
    </p:spTree>
    <p:custDataLst>
      <p:tags r:id="rId1"/>
    </p:custDataLst>
    <p:extLst>
      <p:ext uri="{BB962C8B-B14F-4D97-AF65-F5344CB8AC3E}">
        <p14:creationId xmlns:p14="http://schemas.microsoft.com/office/powerpoint/2010/main" val="3307474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28824" y="2125869"/>
            <a:ext cx="13954413" cy="7956794"/>
          </a:xfrm>
          <a:prstGeom prst="rect">
            <a:avLst/>
          </a:prstGeom>
        </p:spPr>
        <p:txBody>
          <a:bodyPr wrap="square">
            <a:spAutoFit/>
          </a:bodyPr>
          <a:lstStyle/>
          <a:p>
            <a:pPr>
              <a:lnSpc>
                <a:spcPct val="107000"/>
              </a:lnSpc>
            </a:pPr>
            <a:r>
              <a:rPr lang="en-US" sz="4800" b="1"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Problem#4</a:t>
            </a:r>
          </a:p>
          <a:p>
            <a:pPr>
              <a:lnSpc>
                <a:spcPct val="107000"/>
              </a:lnSpc>
            </a:pPr>
            <a:r>
              <a:rPr lang="en-US" sz="4800"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Write an application to simulate rolling of two dice. The application should use the object of class </a:t>
            </a:r>
            <a:r>
              <a:rPr lang="en-US" sz="4800" dirty="0" err="1">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SecureRandom</a:t>
            </a:r>
            <a:r>
              <a:rPr lang="en-US" sz="4800"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 once to roll the first die and again to roll the second die. The sum of the two values will vary from 2 to 12, with 7 being the most frequent sum, and 2 and 12 the least frequent. Your application should roll the dice 36,000,000 times. Use a one-dimensional array to tally the number of times each possible sum appears. Display the array.</a:t>
            </a:r>
            <a:endParaRPr lang="en-US" sz="1600" dirty="0">
              <a:solidFill>
                <a:schemeClr val="accent3">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id="{D6A1129B-71E3-4443-86C2-C4C93BB75FAA}"/>
              </a:ext>
            </a:extLst>
          </p:cNvPr>
          <p:cNvSpPr>
            <a:spLocks noGrp="1"/>
          </p:cNvSpPr>
          <p:nvPr>
            <p:ph type="title" idx="4294967295"/>
          </p:nvPr>
        </p:nvSpPr>
        <p:spPr>
          <a:xfrm>
            <a:off x="6131189" y="524232"/>
            <a:ext cx="9777420" cy="1200008"/>
          </a:xfrm>
          <a:prstGeom prst="rect">
            <a:avLst/>
          </a:prstGeom>
          <a:noFill/>
          <a:ln>
            <a:noFill/>
            <a:prstDash/>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marL="0" marR="0" lvl="0" indent="0" algn="ctr" defTabSz="1828434" rtl="0" eaLnBrk="1" fontAlgn="auto" latinLnBrk="0" hangingPunct="1">
              <a:lnSpc>
                <a:spcPct val="100000"/>
              </a:lnSpc>
              <a:spcBef>
                <a:spcPts val="0"/>
              </a:spcBef>
              <a:spcAft>
                <a:spcPts val="0"/>
              </a:spcAft>
              <a:buClrTx/>
              <a:buSzTx/>
              <a:buFontTx/>
              <a:buNone/>
              <a:tabLst/>
              <a:defRPr/>
            </a:pPr>
            <a:r>
              <a:rPr kumimoji="0" lang="en-US" sz="7198" b="1" i="0" u="none" strike="noStrike" kern="1200" cap="none" spc="0" normalizeH="0" baseline="0" noProof="0" dirty="0">
                <a:ln>
                  <a:noFill/>
                </a:ln>
                <a:solidFill>
                  <a:schemeClr val="accent3">
                    <a:lumMod val="75000"/>
                  </a:schemeClr>
                </a:solidFill>
                <a:effectLst/>
                <a:uLnTx/>
                <a:uFillTx/>
                <a:latin typeface="Times New Roman" panose="02020603050405020304" pitchFamily="18" charset="0"/>
                <a:ea typeface="+mn-ea"/>
                <a:cs typeface="+mn-cs"/>
              </a:rPr>
              <a:t>Lab 4 – Student Activity</a:t>
            </a:r>
          </a:p>
        </p:txBody>
      </p:sp>
    </p:spTree>
    <p:custDataLst>
      <p:tags r:id="rId1"/>
    </p:custDataLst>
    <p:extLst>
      <p:ext uri="{BB962C8B-B14F-4D97-AF65-F5344CB8AC3E}">
        <p14:creationId xmlns:p14="http://schemas.microsoft.com/office/powerpoint/2010/main" val="92367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de"/>
          <p:cNvPicPr>
            <a:picLocks noChangeAspect="1"/>
          </p:cNvPicPr>
          <p:nvPr/>
        </p:nvPicPr>
        <p:blipFill>
          <a:blip r:embed="rId3"/>
          <a:stretch>
            <a:fillRect/>
          </a:stretch>
        </p:blipFill>
        <p:spPr>
          <a:xfrm>
            <a:off x="139570" y="1155261"/>
            <a:ext cx="10159884" cy="769248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3" name="Picture 2" descr="code"/>
          <p:cNvPicPr>
            <a:picLocks noChangeAspect="1"/>
          </p:cNvPicPr>
          <p:nvPr/>
        </p:nvPicPr>
        <p:blipFill>
          <a:blip r:embed="rId4"/>
          <a:stretch>
            <a:fillRect/>
          </a:stretch>
        </p:blipFill>
        <p:spPr>
          <a:xfrm>
            <a:off x="10665157" y="545363"/>
            <a:ext cx="13069506" cy="689714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4" name="Picture 3" descr="code"/>
          <p:cNvPicPr>
            <a:picLocks noChangeAspect="1"/>
          </p:cNvPicPr>
          <p:nvPr/>
        </p:nvPicPr>
        <p:blipFill>
          <a:blip r:embed="rId5"/>
          <a:stretch>
            <a:fillRect/>
          </a:stretch>
        </p:blipFill>
        <p:spPr>
          <a:xfrm>
            <a:off x="13404986" y="8722448"/>
            <a:ext cx="9660618" cy="1753945"/>
          </a:xfrm>
          <a:prstGeom prst="rect">
            <a:avLst/>
          </a:prstGeom>
        </p:spPr>
      </p:pic>
      <p:sp>
        <p:nvSpPr>
          <p:cNvPr id="5" name="Title 4"/>
          <p:cNvSpPr txBox="1">
            <a:spLocks noGrp="1"/>
          </p:cNvSpPr>
          <p:nvPr>
            <p:ph type="title" idx="4294967295"/>
          </p:nvPr>
        </p:nvSpPr>
        <p:spPr>
          <a:xfrm>
            <a:off x="493400" y="80392"/>
            <a:ext cx="10674963" cy="1076898"/>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6398" b="1" i="0" u="none" strike="noStrike" kern="1200" cap="none" spc="0" normalizeH="0" baseline="0" noProof="0" dirty="0">
                <a:ln>
                  <a:noFill/>
                </a:ln>
                <a:solidFill>
                  <a:schemeClr val="accent3">
                    <a:lumMod val="75000"/>
                  </a:schemeClr>
                </a:solidFill>
                <a:effectLst/>
                <a:uLnTx/>
                <a:uFillTx/>
                <a:latin typeface="+mn-lt"/>
                <a:ea typeface="+mn-ea"/>
                <a:cs typeface="+mn-cs"/>
              </a:rPr>
              <a:t>Account class- version 1</a:t>
            </a:r>
          </a:p>
        </p:txBody>
      </p:sp>
      <p:sp>
        <p:nvSpPr>
          <p:cNvPr id="6" name="TextBox 5"/>
          <p:cNvSpPr txBox="1"/>
          <p:nvPr/>
        </p:nvSpPr>
        <p:spPr>
          <a:xfrm>
            <a:off x="574416" y="10646484"/>
            <a:ext cx="5442452" cy="2554545"/>
          </a:xfrm>
          <a:prstGeom prst="rect">
            <a:avLst/>
          </a:prstGeom>
          <a:noFill/>
        </p:spPr>
        <p:txBody>
          <a:bodyPr wrap="square" rtlCol="0">
            <a:spAutoFit/>
          </a:bodyPr>
          <a:lstStyle/>
          <a:p>
            <a:r>
              <a:rPr lang="en-US" sz="4000" dirty="0"/>
              <a:t>1. Set and get methods.</a:t>
            </a:r>
          </a:p>
          <a:p>
            <a:r>
              <a:rPr lang="en-US" sz="4000" dirty="0"/>
              <a:t>2. this pointer. </a:t>
            </a:r>
          </a:p>
          <a:p>
            <a:r>
              <a:rPr lang="en-US" sz="4000" dirty="0"/>
              <a:t>2.Instantiate a class.</a:t>
            </a:r>
          </a:p>
          <a:p>
            <a:r>
              <a:rPr lang="en-US" sz="4000" dirty="0"/>
              <a:t>2. </a:t>
            </a:r>
            <a:r>
              <a:rPr lang="en-US" sz="4000" dirty="0" err="1"/>
              <a:t>Input.nextLine</a:t>
            </a:r>
            <a:r>
              <a:rPr lang="en-US" sz="4000" dirty="0"/>
              <a:t>()</a:t>
            </a:r>
          </a:p>
        </p:txBody>
      </p:sp>
      <p:sp>
        <p:nvSpPr>
          <p:cNvPr id="8" name="TextBox 7"/>
          <p:cNvSpPr txBox="1"/>
          <p:nvPr/>
        </p:nvSpPr>
        <p:spPr>
          <a:xfrm>
            <a:off x="12866012" y="10300641"/>
            <a:ext cx="2962166" cy="1754326"/>
          </a:xfrm>
          <a:prstGeom prst="rect">
            <a:avLst/>
          </a:prstGeom>
          <a:noFill/>
        </p:spPr>
        <p:txBody>
          <a:bodyPr wrap="square" rtlCol="0">
            <a:spAutoFit/>
          </a:bodyPr>
          <a:lstStyle/>
          <a:p>
            <a:r>
              <a:rPr lang="en-US" sz="5400" dirty="0"/>
              <a:t>UML diagram</a:t>
            </a:r>
          </a:p>
        </p:txBody>
      </p:sp>
      <p:pic>
        <p:nvPicPr>
          <p:cNvPr id="9" name="Picture 8" descr="code"/>
          <p:cNvPicPr>
            <a:picLocks noChangeAspect="1"/>
          </p:cNvPicPr>
          <p:nvPr/>
        </p:nvPicPr>
        <p:blipFill>
          <a:blip r:embed="rId6"/>
          <a:stretch>
            <a:fillRect/>
          </a:stretch>
        </p:blipFill>
        <p:spPr>
          <a:xfrm>
            <a:off x="6248480" y="10741708"/>
            <a:ext cx="5675422" cy="2209225"/>
          </a:xfrm>
          <a:prstGeom prst="rect">
            <a:avLst/>
          </a:prstGeom>
        </p:spPr>
      </p:pic>
    </p:spTree>
    <p:custDataLst>
      <p:tags r:id="rId1"/>
    </p:custDataLst>
    <p:extLst>
      <p:ext uri="{BB962C8B-B14F-4D97-AF65-F5344CB8AC3E}">
        <p14:creationId xmlns:p14="http://schemas.microsoft.com/office/powerpoint/2010/main" val="1153717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ode"/>
          <p:cNvPicPr>
            <a:picLocks noChangeAspect="1"/>
          </p:cNvPicPr>
          <p:nvPr/>
        </p:nvPicPr>
        <p:blipFill>
          <a:blip r:embed="rId3"/>
          <a:stretch>
            <a:fillRect/>
          </a:stretch>
        </p:blipFill>
        <p:spPr>
          <a:xfrm>
            <a:off x="348721" y="1115921"/>
            <a:ext cx="9817879" cy="930227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4" name="Picture 3" descr="code"/>
          <p:cNvPicPr>
            <a:picLocks noChangeAspect="1"/>
          </p:cNvPicPr>
          <p:nvPr/>
        </p:nvPicPr>
        <p:blipFill>
          <a:blip r:embed="rId4"/>
          <a:stretch>
            <a:fillRect/>
          </a:stretch>
        </p:blipFill>
        <p:spPr>
          <a:xfrm>
            <a:off x="9677419" y="994910"/>
            <a:ext cx="14700231" cy="604269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5" name="Picture 4">
            <a:extLs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1361093" y="11044304"/>
            <a:ext cx="7324712" cy="1784819"/>
          </a:xfrm>
          <a:prstGeom prst="rect">
            <a:avLst/>
          </a:prstGeom>
        </p:spPr>
      </p:pic>
      <p:graphicFrame>
        <p:nvGraphicFramePr>
          <p:cNvPr id="7" name="Table 6" descr="code"/>
          <p:cNvGraphicFramePr>
            <a:graphicFrameLocks noGrp="1"/>
          </p:cNvGraphicFramePr>
          <p:nvPr>
            <p:extLst>
              <p:ext uri="{D42A27DB-BD31-4B8C-83A1-F6EECF244321}">
                <p14:modId xmlns:p14="http://schemas.microsoft.com/office/powerpoint/2010/main" val="2648523707"/>
              </p:ext>
            </p:extLst>
          </p:nvPr>
        </p:nvGraphicFramePr>
        <p:xfrm>
          <a:off x="11541477" y="8153553"/>
          <a:ext cx="7345611" cy="2667213"/>
        </p:xfrm>
        <a:graphic>
          <a:graphicData uri="http://schemas.openxmlformats.org/drawingml/2006/table">
            <a:tbl>
              <a:tblPr firstRow="1" firstCol="1" bandRow="1"/>
              <a:tblGrid>
                <a:gridCol w="7345611">
                  <a:extLst>
                    <a:ext uri="{9D8B030D-6E8A-4147-A177-3AD203B41FA5}">
                      <a16:colId xmlns:a16="http://schemas.microsoft.com/office/drawing/2014/main" val="20000"/>
                    </a:ext>
                  </a:extLst>
                </a:gridCol>
              </a:tblGrid>
              <a:tr h="533443">
                <a:tc>
                  <a:txBody>
                    <a:bodyPr/>
                    <a:lstStyle/>
                    <a:p>
                      <a:pPr marL="0" marR="0" algn="ctr">
                        <a:lnSpc>
                          <a:spcPct val="107000"/>
                        </a:lnSpc>
                        <a:spcBef>
                          <a:spcPts val="0"/>
                        </a:spcBef>
                        <a:spcAft>
                          <a:spcPts val="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Account</a:t>
                      </a:r>
                    </a:p>
                  </a:txBody>
                  <a:tcPr marL="137124" marR="1371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33443">
                <a:tc>
                  <a:txBody>
                    <a:bodyPr/>
                    <a:lstStyle/>
                    <a:p>
                      <a:pPr marL="0" marR="0">
                        <a:lnSpc>
                          <a:spcPct val="107000"/>
                        </a:lnSpc>
                        <a:spcBef>
                          <a:spcPts val="0"/>
                        </a:spcBef>
                        <a:spcAft>
                          <a:spcPts val="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-name : String</a:t>
                      </a:r>
                    </a:p>
                  </a:txBody>
                  <a:tcPr marL="137124" marR="1371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00327">
                <a:tc>
                  <a:txBody>
                    <a:bodyPr/>
                    <a:lstStyle/>
                    <a:p>
                      <a:pPr marL="0" marR="0">
                        <a:lnSpc>
                          <a:spcPct val="107000"/>
                        </a:lnSpc>
                        <a:spcBef>
                          <a:spcPts val="0"/>
                        </a:spcBef>
                        <a:spcAft>
                          <a:spcPts val="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&lt;&lt;Constructor&gt;&gt;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AccountName</a:t>
                      </a:r>
                      <a:r>
                        <a:rPr lang="en-US" sz="2200" dirty="0">
                          <a:effectLst/>
                          <a:latin typeface="Calibri" panose="020F0502020204030204" pitchFamily="34" charset="0"/>
                          <a:ea typeface="Calibri" panose="020F0502020204030204" pitchFamily="34" charset="0"/>
                          <a:cs typeface="Times New Roman" panose="02020603050405020304" pitchFamily="18" charset="0"/>
                        </a:rPr>
                        <a:t>(name :String)</a:t>
                      </a:r>
                    </a:p>
                    <a:p>
                      <a:pPr marL="0" marR="0">
                        <a:lnSpc>
                          <a:spcPct val="107000"/>
                        </a:lnSpc>
                        <a:spcBef>
                          <a:spcPts val="0"/>
                        </a:spcBef>
                        <a:spcAft>
                          <a:spcPts val="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setName</a:t>
                      </a:r>
                      <a:r>
                        <a:rPr lang="en-US" sz="2200" dirty="0">
                          <a:effectLst/>
                          <a:latin typeface="Calibri" panose="020F0502020204030204" pitchFamily="34" charset="0"/>
                          <a:ea typeface="Calibri" panose="020F0502020204030204" pitchFamily="34" charset="0"/>
                          <a:cs typeface="Times New Roman" panose="02020603050405020304" pitchFamily="18" charset="0"/>
                        </a:rPr>
                        <a:t> (name :String)</a:t>
                      </a:r>
                    </a:p>
                    <a:p>
                      <a:pPr marL="0" marR="0">
                        <a:lnSpc>
                          <a:spcPct val="107000"/>
                        </a:lnSpc>
                        <a:spcBef>
                          <a:spcPts val="0"/>
                        </a:spcBef>
                        <a:spcAft>
                          <a:spcPts val="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getName</a:t>
                      </a:r>
                      <a:r>
                        <a:rPr lang="en-US" sz="2200" dirty="0">
                          <a:effectLst/>
                          <a:latin typeface="Calibri" panose="020F0502020204030204" pitchFamily="34" charset="0"/>
                          <a:ea typeface="Calibri" panose="020F0502020204030204" pitchFamily="34" charset="0"/>
                          <a:cs typeface="Times New Roman" panose="02020603050405020304" pitchFamily="18" charset="0"/>
                        </a:rPr>
                        <a:t> () : String</a:t>
                      </a:r>
                    </a:p>
                  </a:txBody>
                  <a:tcPr marL="137124" marR="1371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8" name="TextBox 7"/>
          <p:cNvSpPr txBox="1"/>
          <p:nvPr/>
        </p:nvSpPr>
        <p:spPr>
          <a:xfrm>
            <a:off x="348722" y="11044305"/>
            <a:ext cx="5387855" cy="2307683"/>
          </a:xfrm>
          <a:prstGeom prst="rect">
            <a:avLst/>
          </a:prstGeom>
          <a:noFill/>
        </p:spPr>
        <p:txBody>
          <a:bodyPr wrap="square" rtlCol="0">
            <a:spAutoFit/>
          </a:bodyPr>
          <a:lstStyle/>
          <a:p>
            <a:r>
              <a:rPr lang="en-US" sz="7198" dirty="0"/>
              <a:t>Class constructor</a:t>
            </a:r>
          </a:p>
        </p:txBody>
      </p:sp>
      <p:sp>
        <p:nvSpPr>
          <p:cNvPr id="2" name="Title 1"/>
          <p:cNvSpPr>
            <a:spLocks noGrp="1"/>
          </p:cNvSpPr>
          <p:nvPr>
            <p:ph type="title" idx="4294967295"/>
          </p:nvPr>
        </p:nvSpPr>
        <p:spPr>
          <a:xfrm>
            <a:off x="-4777" y="-134143"/>
            <a:ext cx="8556188" cy="1076898"/>
          </a:xfrm>
          <a:prstGeom prst="rect">
            <a:avLst/>
          </a:prstGeom>
          <a:noFill/>
          <a:ln>
            <a:noFill/>
            <a:prstDash/>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6398" b="1" i="0" u="none" strike="noStrike" kern="1200" cap="none" spc="0" normalizeH="0" baseline="0" noProof="0" dirty="0">
                <a:ln>
                  <a:noFill/>
                </a:ln>
                <a:solidFill>
                  <a:schemeClr val="accent3">
                    <a:lumMod val="75000"/>
                  </a:schemeClr>
                </a:solidFill>
                <a:effectLst/>
                <a:uLnTx/>
                <a:uFillTx/>
                <a:latin typeface="+mn-lt"/>
                <a:ea typeface="+mn-ea"/>
                <a:cs typeface="+mn-cs"/>
              </a:rPr>
              <a:t>Account class- version 2</a:t>
            </a:r>
          </a:p>
        </p:txBody>
      </p:sp>
    </p:spTree>
    <p:custDataLst>
      <p:tags r:id="rId1"/>
    </p:custDataLst>
    <p:extLst>
      <p:ext uri="{BB962C8B-B14F-4D97-AF65-F5344CB8AC3E}">
        <p14:creationId xmlns:p14="http://schemas.microsoft.com/office/powerpoint/2010/main" val="1725607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de"/>
          <p:cNvPicPr>
            <a:picLocks noChangeAspect="1"/>
          </p:cNvPicPr>
          <p:nvPr/>
        </p:nvPicPr>
        <p:blipFill>
          <a:blip r:embed="rId3"/>
          <a:stretch>
            <a:fillRect/>
          </a:stretch>
        </p:blipFill>
        <p:spPr>
          <a:xfrm>
            <a:off x="-1" y="221078"/>
            <a:ext cx="12017716" cy="4590710"/>
          </a:xfrm>
          <a:prstGeom prst="rect">
            <a:avLst/>
          </a:prstGeom>
        </p:spPr>
      </p:pic>
      <p:pic>
        <p:nvPicPr>
          <p:cNvPr id="3" name="Picture 2" descr="code"/>
          <p:cNvPicPr>
            <a:picLocks noChangeAspect="1"/>
          </p:cNvPicPr>
          <p:nvPr/>
        </p:nvPicPr>
        <p:blipFill>
          <a:blip r:embed="rId4"/>
          <a:stretch>
            <a:fillRect/>
          </a:stretch>
        </p:blipFill>
        <p:spPr>
          <a:xfrm>
            <a:off x="0" y="4811787"/>
            <a:ext cx="10969943" cy="9050850"/>
          </a:xfrm>
          <a:prstGeom prst="rect">
            <a:avLst/>
          </a:prstGeom>
        </p:spPr>
      </p:pic>
      <p:pic>
        <p:nvPicPr>
          <p:cNvPr id="4" name="Picture 3" descr="code"/>
          <p:cNvPicPr>
            <a:picLocks noChangeAspect="1"/>
          </p:cNvPicPr>
          <p:nvPr/>
        </p:nvPicPr>
        <p:blipFill>
          <a:blip r:embed="rId5"/>
          <a:stretch>
            <a:fillRect/>
          </a:stretch>
        </p:blipFill>
        <p:spPr>
          <a:xfrm>
            <a:off x="8306549" y="8044505"/>
            <a:ext cx="15953686" cy="552781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5" name="Picture 4" descr="code"/>
          <p:cNvPicPr>
            <a:picLocks noChangeAspect="1"/>
          </p:cNvPicPr>
          <p:nvPr/>
        </p:nvPicPr>
        <p:blipFill>
          <a:blip r:embed="rId6"/>
          <a:stretch>
            <a:fillRect/>
          </a:stretch>
        </p:blipFill>
        <p:spPr>
          <a:xfrm>
            <a:off x="13009985" y="3042769"/>
            <a:ext cx="9502785" cy="2470143"/>
          </a:xfrm>
          <a:prstGeom prst="rect">
            <a:avLst/>
          </a:prstGeom>
        </p:spPr>
      </p:pic>
      <p:sp>
        <p:nvSpPr>
          <p:cNvPr id="6" name="Title 5"/>
          <p:cNvSpPr txBox="1">
            <a:spLocks noGrp="1"/>
          </p:cNvSpPr>
          <p:nvPr>
            <p:ph type="title" idx="4294967295"/>
          </p:nvPr>
        </p:nvSpPr>
        <p:spPr>
          <a:xfrm>
            <a:off x="6431359" y="236996"/>
            <a:ext cx="5758308" cy="1200008"/>
          </a:xfrm>
          <a:prstGeom prst="rect">
            <a:avLst/>
          </a:prstGeom>
          <a:noFill/>
          <a:ln>
            <a:noFill/>
            <a:prstDash/>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7198" b="0" i="0" u="none" strike="noStrike" kern="1200" cap="none" spc="0" normalizeH="0" baseline="0" noProof="0" dirty="0">
                <a:ln>
                  <a:noFill/>
                </a:ln>
                <a:solidFill>
                  <a:srgbClr val="FF0000"/>
                </a:solidFill>
                <a:effectLst/>
                <a:uLnTx/>
                <a:uFillTx/>
                <a:latin typeface="+mn-lt"/>
                <a:ea typeface="+mn-ea"/>
                <a:cs typeface="+mn-cs"/>
              </a:rPr>
              <a:t>Student class: </a:t>
            </a:r>
          </a:p>
        </p:txBody>
      </p:sp>
      <p:sp>
        <p:nvSpPr>
          <p:cNvPr id="7" name="TextBox 6"/>
          <p:cNvSpPr txBox="1"/>
          <p:nvPr/>
        </p:nvSpPr>
        <p:spPr>
          <a:xfrm>
            <a:off x="12017715" y="382342"/>
            <a:ext cx="9637575" cy="1015663"/>
          </a:xfrm>
          <a:prstGeom prst="rect">
            <a:avLst/>
          </a:prstGeom>
          <a:noFill/>
        </p:spPr>
        <p:txBody>
          <a:bodyPr wrap="none" rtlCol="0">
            <a:spAutoFit/>
          </a:bodyPr>
          <a:lstStyle/>
          <a:p>
            <a:r>
              <a:rPr lang="en-US" sz="6000">
                <a:solidFill>
                  <a:srgbClr val="FF0000"/>
                </a:solidFill>
              </a:rPr>
              <a:t>Conditional if-else statement</a:t>
            </a:r>
            <a:endParaRPr lang="en-US" sz="6000" dirty="0">
              <a:solidFill>
                <a:srgbClr val="FF0000"/>
              </a:solidFill>
            </a:endParaRPr>
          </a:p>
        </p:txBody>
      </p:sp>
      <p:sp>
        <p:nvSpPr>
          <p:cNvPr id="8" name="TextBox 7"/>
          <p:cNvSpPr txBox="1"/>
          <p:nvPr/>
        </p:nvSpPr>
        <p:spPr>
          <a:xfrm>
            <a:off x="11383690" y="1180494"/>
            <a:ext cx="15291435" cy="923330"/>
          </a:xfrm>
          <a:prstGeom prst="rect">
            <a:avLst/>
          </a:prstGeom>
          <a:noFill/>
        </p:spPr>
        <p:txBody>
          <a:bodyPr wrap="square" rtlCol="0">
            <a:spAutoFit/>
          </a:bodyPr>
          <a:lstStyle/>
          <a:p>
            <a:r>
              <a:rPr lang="en-US" sz="5400">
                <a:solidFill>
                  <a:schemeClr val="accent3">
                    <a:lumMod val="75000"/>
                  </a:schemeClr>
                </a:solidFill>
              </a:rPr>
              <a:t>Students class: conditional statement </a:t>
            </a:r>
            <a:endParaRPr lang="en-US" sz="5400" dirty="0">
              <a:solidFill>
                <a:schemeClr val="accent3">
                  <a:lumMod val="75000"/>
                </a:schemeClr>
              </a:solidFill>
            </a:endParaRPr>
          </a:p>
        </p:txBody>
      </p:sp>
    </p:spTree>
    <p:custDataLst>
      <p:tags r:id="rId1"/>
    </p:custDataLst>
    <p:extLst>
      <p:ext uri="{BB962C8B-B14F-4D97-AF65-F5344CB8AC3E}">
        <p14:creationId xmlns:p14="http://schemas.microsoft.com/office/powerpoint/2010/main" val="402763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09008" y="407680"/>
            <a:ext cx="17693247" cy="12341712"/>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1828434" rtl="0" eaLnBrk="1" fontAlgn="auto" latinLnBrk="0" hangingPunct="1">
              <a:lnSpc>
                <a:spcPct val="100000"/>
              </a:lnSpc>
              <a:spcBef>
                <a:spcPts val="0"/>
              </a:spcBef>
              <a:spcAft>
                <a:spcPts val="0"/>
              </a:spcAft>
              <a:buClrTx/>
              <a:buSzTx/>
              <a:buFontTx/>
              <a:buNone/>
              <a:tabLst/>
              <a:defRPr/>
            </a:pPr>
            <a:r>
              <a:rPr kumimoji="0" lang="en-US" sz="3999" b="1" i="0" u="none" strike="noStrike" kern="1200" cap="none" spc="0" normalizeH="0" baseline="0" noProof="0" dirty="0">
                <a:ln>
                  <a:noFill/>
                </a:ln>
                <a:solidFill>
                  <a:schemeClr val="tx1"/>
                </a:solidFill>
                <a:effectLst/>
                <a:uLnTx/>
                <a:uFillTx/>
                <a:latin typeface="Arial" panose="020B0604020202020204" pitchFamily="34" charset="0"/>
                <a:ea typeface="Times New Roman" panose="02020603050405020304" pitchFamily="18" charset="0"/>
                <a:cs typeface="Arial" panose="020B0604020202020204" pitchFamily="34" charset="0"/>
              </a:rPr>
              <a:t>Lab 1 – Student Activity</a:t>
            </a:r>
            <a:endParaRPr kumimoji="0" lang="en-US" sz="7198" b="0" i="0" u="none" strike="noStrike" kern="1200" cap="none" spc="0" normalizeH="0" baseline="0" noProof="0" dirty="0">
              <a:ln>
                <a:noFill/>
              </a:ln>
              <a:solidFill>
                <a:schemeClr val="tx1"/>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n-ea"/>
                <a:cs typeface="Arial" panose="020B0604020202020204" pitchFamily="34" charset="0"/>
              </a:rPr>
              <a:t>Problem #1:</a:t>
            </a:r>
            <a:endParaRPr kumimoji="0" lang="en-US" sz="36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n-ea"/>
              <a:cs typeface="Arial" panose="020B0604020202020204" pitchFamily="34" charset="0"/>
            </a:endParaRPr>
          </a:p>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n-ea"/>
                <a:cs typeface="Arial" panose="020B0604020202020204" pitchFamily="34" charset="0"/>
              </a:rPr>
              <a:t>Body Mass Index (BMI) is a measure of health on weight. It can be calculated by taking your weight in kilograms and dividing by the square of your height in meters. Write a program that prompts the user to enter a weight in pounds and height in inches and displays the BMI. Note that one pound is 0.45359237 kilograms and one inch is 0.0254 meters.</a:t>
            </a:r>
          </a:p>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n-ea"/>
              <a:cs typeface="Arial" panose="020B0604020202020204" pitchFamily="34" charset="0"/>
            </a:endParaRPr>
          </a:p>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n-ea"/>
                <a:cs typeface="Arial" panose="020B0604020202020204" pitchFamily="34" charset="0"/>
              </a:rPr>
              <a:t>Your program should also display the following report:</a:t>
            </a:r>
          </a:p>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n-ea"/>
                <a:cs typeface="Arial" panose="020B0604020202020204" pitchFamily="34" charset="0"/>
              </a:rPr>
              <a:t>	</a:t>
            </a:r>
            <a:r>
              <a:rPr kumimoji="0" lang="en-US" sz="36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n-ea"/>
                <a:cs typeface="Arial" panose="020B0604020202020204" pitchFamily="34" charset="0"/>
              </a:rPr>
              <a:t>BMI Values:</a:t>
            </a:r>
            <a:endParaRPr kumimoji="0" lang="en-US" sz="36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n-ea"/>
              <a:cs typeface="Arial" panose="020B0604020202020204" pitchFamily="34" charset="0"/>
            </a:endParaRPr>
          </a:p>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36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n-ea"/>
                <a:cs typeface="Arial" panose="020B0604020202020204" pitchFamily="34" charset="0"/>
              </a:rPr>
              <a:t>		Serious underweight   below 18</a:t>
            </a:r>
            <a:endParaRPr kumimoji="0" lang="en-US" sz="36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n-ea"/>
              <a:cs typeface="Arial" panose="020B0604020202020204" pitchFamily="34" charset="0"/>
            </a:endParaRPr>
          </a:p>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36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n-ea"/>
                <a:cs typeface="Arial" panose="020B0604020202020204" pitchFamily="34" charset="0"/>
              </a:rPr>
              <a:t>		Underweight : 	less than 16 - 18</a:t>
            </a:r>
            <a:endParaRPr kumimoji="0" lang="en-US" sz="36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n-ea"/>
              <a:cs typeface="Arial" panose="020B0604020202020204" pitchFamily="34" charset="0"/>
            </a:endParaRPr>
          </a:p>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36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n-ea"/>
                <a:cs typeface="Arial" panose="020B0604020202020204" pitchFamily="34" charset="0"/>
              </a:rPr>
              <a:t>		Normal weight            between  18 - 24</a:t>
            </a:r>
            <a:endParaRPr kumimoji="0" lang="en-US" sz="36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n-ea"/>
              <a:cs typeface="Arial" panose="020B0604020202020204" pitchFamily="34" charset="0"/>
            </a:endParaRPr>
          </a:p>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36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n-ea"/>
                <a:cs typeface="Arial" panose="020B0604020202020204" pitchFamily="34" charset="0"/>
              </a:rPr>
              <a:t>		Overweight:                between  24 – 29</a:t>
            </a:r>
            <a:endParaRPr kumimoji="0" lang="en-US" sz="36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n-ea"/>
              <a:cs typeface="Arial" panose="020B0604020202020204" pitchFamily="34" charset="0"/>
            </a:endParaRPr>
          </a:p>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36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n-ea"/>
                <a:cs typeface="Arial" panose="020B0604020202020204" pitchFamily="34" charset="0"/>
              </a:rPr>
              <a:t>		Seriously overweight  between  29 - 35 </a:t>
            </a:r>
            <a:endParaRPr kumimoji="0" lang="en-US" sz="36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n-ea"/>
              <a:cs typeface="Arial" panose="020B0604020202020204" pitchFamily="34" charset="0"/>
            </a:endParaRPr>
          </a:p>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36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n-ea"/>
                <a:cs typeface="Arial" panose="020B0604020202020204" pitchFamily="34" charset="0"/>
              </a:rPr>
              <a:t>		Obese:             	   35 or greater</a:t>
            </a:r>
            <a:endParaRPr kumimoji="0" lang="en-US" sz="36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n-ea"/>
              <a:cs typeface="Arial" panose="020B0604020202020204" pitchFamily="34" charset="0"/>
            </a:endParaRPr>
          </a:p>
          <a:p>
            <a:pPr marL="0" marR="0" lvl="0" indent="0" algn="l"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n-ea"/>
              <a:cs typeface="Arial" panose="020B0604020202020204" pitchFamily="34" charset="0"/>
            </a:endParaRPr>
          </a:p>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n-ea"/>
                <a:cs typeface="Arial" panose="020B0604020202020204" pitchFamily="34" charset="0"/>
              </a:rPr>
              <a:t>For example:  </a:t>
            </a:r>
          </a:p>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n-ea"/>
                <a:cs typeface="Arial" panose="020B0604020202020204" pitchFamily="34" charset="0"/>
              </a:rPr>
              <a:t>Welcome to the body mass index (BMI) calculator</a:t>
            </a:r>
          </a:p>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n-ea"/>
                <a:cs typeface="Arial" panose="020B0604020202020204" pitchFamily="34" charset="0"/>
              </a:rPr>
              <a:t>Enter your weight in pounds: 200</a:t>
            </a:r>
          </a:p>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n-ea"/>
                <a:cs typeface="Arial" panose="020B0604020202020204" pitchFamily="34" charset="0"/>
              </a:rPr>
              <a:t>Enter your height in inches: 71</a:t>
            </a:r>
          </a:p>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n-ea"/>
                <a:cs typeface="Arial" panose="020B0604020202020204" pitchFamily="34" charset="0"/>
              </a:rPr>
              <a:t>Your BMI is: 27</a:t>
            </a:r>
            <a:endParaRPr kumimoji="0" lang="en-US" sz="7198"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1629791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569" y="2883130"/>
            <a:ext cx="18870511" cy="6775124"/>
          </a:xfrm>
          <a:prstGeom prst="rect">
            <a:avLst/>
          </a:prstGeom>
        </p:spPr>
        <p:txBody>
          <a:bodyPr wrap="square">
            <a:spAutoFit/>
          </a:bodyPr>
          <a:lstStyle/>
          <a:p>
            <a:pPr>
              <a:lnSpc>
                <a:spcPct val="107000"/>
              </a:lnSpc>
              <a:spcAft>
                <a:spcPts val="1600"/>
              </a:spcAft>
            </a:pPr>
            <a:r>
              <a:rPr lang="en-US" b="1" dirty="0">
                <a:solidFill>
                  <a:schemeClr val="accent3">
                    <a:lumMod val="75000"/>
                  </a:schemeClr>
                </a:solidFill>
                <a:latin typeface="Arial" panose="020B0604020202020204" pitchFamily="34" charset="0"/>
                <a:ea typeface="Calibri" panose="020F0502020204030204" pitchFamily="34" charset="0"/>
                <a:cs typeface="Arial" panose="020B0604020202020204" pitchFamily="34" charset="0"/>
              </a:rPr>
              <a:t>Problem #2</a:t>
            </a:r>
          </a:p>
          <a:p>
            <a:pPr>
              <a:lnSpc>
                <a:spcPct val="107000"/>
              </a:lnSpc>
              <a:spcAft>
                <a:spcPts val="1600"/>
              </a:spcAft>
            </a:pPr>
            <a:r>
              <a:rPr lang="en-US" dirty="0">
                <a:solidFill>
                  <a:schemeClr val="accent3">
                    <a:lumMod val="75000"/>
                  </a:schemeClr>
                </a:solidFill>
                <a:latin typeface="Arial" panose="020B0604020202020204" pitchFamily="34" charset="0"/>
                <a:ea typeface="Calibri" panose="020F0502020204030204" pitchFamily="34" charset="0"/>
                <a:cs typeface="Arial" panose="020B0604020202020204" pitchFamily="34" charset="0"/>
              </a:rPr>
              <a:t>Create a class called </a:t>
            </a:r>
            <a:r>
              <a:rPr lang="en-US" b="1" dirty="0">
                <a:solidFill>
                  <a:schemeClr val="accent3">
                    <a:lumMod val="75000"/>
                  </a:schemeClr>
                </a:solidFill>
                <a:latin typeface="Arial" panose="020B0604020202020204" pitchFamily="34" charset="0"/>
                <a:ea typeface="Calibri" panose="020F0502020204030204" pitchFamily="34" charset="0"/>
                <a:cs typeface="Arial" panose="020B0604020202020204" pitchFamily="34" charset="0"/>
              </a:rPr>
              <a:t>Invoice</a:t>
            </a:r>
            <a:r>
              <a:rPr lang="en-US" dirty="0">
                <a:solidFill>
                  <a:schemeClr val="accent3">
                    <a:lumMod val="75000"/>
                  </a:schemeClr>
                </a:solidFill>
                <a:latin typeface="Arial" panose="020B0604020202020204" pitchFamily="34" charset="0"/>
                <a:ea typeface="Calibri" panose="020F0502020204030204" pitchFamily="34" charset="0"/>
                <a:cs typeface="Arial" panose="020B0604020202020204" pitchFamily="34" charset="0"/>
              </a:rPr>
              <a:t> that a hardware store might use to represent an invoice for an item sold at the store. An Invoice should include four pieces of information as instance variables – a part number (type string), a part description (type string), a quantity of the items being purchased (type </a:t>
            </a:r>
            <a:r>
              <a:rPr lang="en-US" dirty="0" err="1">
                <a:solidFill>
                  <a:schemeClr val="accent3">
                    <a:lumMod val="75000"/>
                  </a:schemeClr>
                </a:solidFill>
                <a:latin typeface="Arial" panose="020B0604020202020204" pitchFamily="34" charset="0"/>
                <a:ea typeface="Calibri" panose="020F0502020204030204" pitchFamily="34" charset="0"/>
                <a:cs typeface="Arial" panose="020B0604020202020204" pitchFamily="34" charset="0"/>
              </a:rPr>
              <a:t>int</a:t>
            </a:r>
            <a:r>
              <a:rPr lang="en-US" dirty="0">
                <a:solidFill>
                  <a:schemeClr val="accent3">
                    <a:lumMod val="75000"/>
                  </a:schemeClr>
                </a:solidFill>
                <a:latin typeface="Arial" panose="020B0604020202020204" pitchFamily="34" charset="0"/>
                <a:ea typeface="Calibri" panose="020F0502020204030204" pitchFamily="34" charset="0"/>
                <a:cs typeface="Arial" panose="020B0604020202020204" pitchFamily="34" charset="0"/>
              </a:rPr>
              <a:t>) and a price per item (double). Your class should have a constructor that initializes the four instance variables. Provide a set and get methods for each instance variable. In addition, provide a method named </a:t>
            </a:r>
            <a:r>
              <a:rPr lang="en-US" dirty="0" err="1">
                <a:solidFill>
                  <a:schemeClr val="accent3">
                    <a:lumMod val="75000"/>
                  </a:schemeClr>
                </a:solidFill>
                <a:latin typeface="Arial" panose="020B0604020202020204" pitchFamily="34" charset="0"/>
                <a:ea typeface="Calibri" panose="020F0502020204030204" pitchFamily="34" charset="0"/>
                <a:cs typeface="Arial" panose="020B0604020202020204" pitchFamily="34" charset="0"/>
              </a:rPr>
              <a:t>getInvoiceAmount</a:t>
            </a:r>
            <a:r>
              <a:rPr lang="en-US" dirty="0">
                <a:solidFill>
                  <a:schemeClr val="accent3">
                    <a:lumMod val="75000"/>
                  </a:schemeClr>
                </a:solidFill>
                <a:latin typeface="Arial" panose="020B0604020202020204" pitchFamily="34" charset="0"/>
                <a:ea typeface="Calibri" panose="020F0502020204030204" pitchFamily="34" charset="0"/>
                <a:cs typeface="Arial" panose="020B0604020202020204" pitchFamily="34" charset="0"/>
              </a:rPr>
              <a:t>() that calculates the invoice amount ( </a:t>
            </a:r>
            <a:r>
              <a:rPr lang="en-US" dirty="0" err="1">
                <a:solidFill>
                  <a:schemeClr val="accent3">
                    <a:lumMod val="75000"/>
                  </a:schemeClr>
                </a:solidFill>
                <a:latin typeface="Arial" panose="020B0604020202020204" pitchFamily="34" charset="0"/>
                <a:ea typeface="Calibri" panose="020F0502020204030204" pitchFamily="34" charset="0"/>
                <a:cs typeface="Arial" panose="020B0604020202020204" pitchFamily="34" charset="0"/>
              </a:rPr>
              <a:t>i.e</a:t>
            </a:r>
            <a:r>
              <a:rPr lang="en-US" dirty="0">
                <a:solidFill>
                  <a:schemeClr val="accent3">
                    <a:lumMod val="75000"/>
                  </a:schemeClr>
                </a:solidFill>
                <a:latin typeface="Arial" panose="020B0604020202020204" pitchFamily="34" charset="0"/>
                <a:ea typeface="Calibri" panose="020F0502020204030204" pitchFamily="34" charset="0"/>
                <a:cs typeface="Arial" panose="020B0604020202020204" pitchFamily="34" charset="0"/>
              </a:rPr>
              <a:t> multiplies the quantity by the price per item), then returns the amount as a double value. If the quantity is not positive, it should be set to 0. If the price per item is not positive, it should be set to 0.0. Write a test app named </a:t>
            </a:r>
            <a:r>
              <a:rPr lang="en-US" dirty="0" err="1">
                <a:solidFill>
                  <a:schemeClr val="accent3">
                    <a:lumMod val="75000"/>
                  </a:schemeClr>
                </a:solidFill>
                <a:latin typeface="Arial" panose="020B0604020202020204" pitchFamily="34" charset="0"/>
                <a:ea typeface="Calibri" panose="020F0502020204030204" pitchFamily="34" charset="0"/>
                <a:cs typeface="Arial" panose="020B0604020202020204" pitchFamily="34" charset="0"/>
              </a:rPr>
              <a:t>InvoiceTest</a:t>
            </a:r>
            <a:r>
              <a:rPr lang="en-US" dirty="0">
                <a:solidFill>
                  <a:schemeClr val="accent3">
                    <a:lumMod val="75000"/>
                  </a:schemeClr>
                </a:solidFill>
                <a:latin typeface="Arial" panose="020B0604020202020204" pitchFamily="34" charset="0"/>
                <a:ea typeface="Calibri" panose="020F0502020204030204" pitchFamily="34" charset="0"/>
                <a:cs typeface="Arial" panose="020B0604020202020204" pitchFamily="34" charset="0"/>
              </a:rPr>
              <a:t> that demonstrates class Invoice’s capabilities</a:t>
            </a:r>
            <a:r>
              <a:rPr lang="en-US" dirty="0">
                <a:latin typeface="Arial" panose="020B0604020202020204" pitchFamily="34" charset="0"/>
                <a:ea typeface="Calibri" panose="020F0502020204030204" pitchFamily="34" charset="0"/>
                <a:cs typeface="Arial" panose="020B0604020202020204" pitchFamily="34" charset="0"/>
              </a:rPr>
              <a:t>. </a:t>
            </a:r>
          </a:p>
        </p:txBody>
      </p:sp>
      <p:sp>
        <p:nvSpPr>
          <p:cNvPr id="3" name="Title 2"/>
          <p:cNvSpPr txBox="1">
            <a:spLocks noGrp="1"/>
          </p:cNvSpPr>
          <p:nvPr>
            <p:ph type="title" idx="4294967295"/>
          </p:nvPr>
        </p:nvSpPr>
        <p:spPr>
          <a:xfrm>
            <a:off x="9164952" y="640544"/>
            <a:ext cx="6047746" cy="769441"/>
          </a:xfrm>
          <a:prstGeom prst="rect">
            <a:avLst/>
          </a:prstGeom>
          <a:noFill/>
          <a:ln>
            <a:noFill/>
            <a:prstDash/>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marL="0" marR="0" lvl="0" indent="0" algn="ctr" defTabSz="1828434"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Lab 2 – Student Activity</a:t>
            </a:r>
          </a:p>
        </p:txBody>
      </p:sp>
    </p:spTree>
    <p:custDataLst>
      <p:tags r:id="rId1"/>
    </p:custDataLst>
    <p:extLst>
      <p:ext uri="{BB962C8B-B14F-4D97-AF65-F5344CB8AC3E}">
        <p14:creationId xmlns:p14="http://schemas.microsoft.com/office/powerpoint/2010/main" val="2544165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de"/>
          <p:cNvPicPr>
            <a:picLocks noChangeAspect="1"/>
          </p:cNvPicPr>
          <p:nvPr/>
        </p:nvPicPr>
        <p:blipFill>
          <a:blip r:embed="rId3"/>
          <a:stretch>
            <a:fillRect/>
          </a:stretch>
        </p:blipFill>
        <p:spPr>
          <a:xfrm>
            <a:off x="0" y="108439"/>
            <a:ext cx="14224915" cy="979152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3" name="Picture 2" descr="code"/>
          <p:cNvPicPr>
            <a:picLocks noChangeAspect="1"/>
          </p:cNvPicPr>
          <p:nvPr/>
        </p:nvPicPr>
        <p:blipFill>
          <a:blip r:embed="rId4"/>
          <a:stretch>
            <a:fillRect/>
          </a:stretch>
        </p:blipFill>
        <p:spPr>
          <a:xfrm>
            <a:off x="14334390" y="1923808"/>
            <a:ext cx="10100642" cy="5461227"/>
          </a:xfrm>
          <a:prstGeom prst="rect">
            <a:avLst/>
          </a:prstGeom>
        </p:spPr>
      </p:pic>
      <p:sp>
        <p:nvSpPr>
          <p:cNvPr id="4" name="TextBox 3"/>
          <p:cNvSpPr txBox="1"/>
          <p:nvPr/>
        </p:nvSpPr>
        <p:spPr>
          <a:xfrm>
            <a:off x="615036" y="10041000"/>
            <a:ext cx="13865327" cy="923330"/>
          </a:xfrm>
          <a:prstGeom prst="rect">
            <a:avLst/>
          </a:prstGeom>
          <a:noFill/>
        </p:spPr>
        <p:txBody>
          <a:bodyPr wrap="square" rtlCol="0">
            <a:spAutoFit/>
          </a:bodyPr>
          <a:lstStyle/>
          <a:p>
            <a:r>
              <a:rPr lang="en-US" sz="5400" dirty="0">
                <a:solidFill>
                  <a:schemeClr val="accent3">
                    <a:lumMod val="75000"/>
                  </a:schemeClr>
                </a:solidFill>
              </a:rPr>
              <a:t>Integer division produces an integer</a:t>
            </a:r>
          </a:p>
        </p:txBody>
      </p:sp>
      <p:sp>
        <p:nvSpPr>
          <p:cNvPr id="5" name="TextBox 4"/>
          <p:cNvSpPr txBox="1"/>
          <p:nvPr/>
        </p:nvSpPr>
        <p:spPr>
          <a:xfrm>
            <a:off x="615036" y="10964586"/>
            <a:ext cx="12687769" cy="923330"/>
          </a:xfrm>
          <a:prstGeom prst="rect">
            <a:avLst/>
          </a:prstGeom>
          <a:noFill/>
        </p:spPr>
        <p:txBody>
          <a:bodyPr wrap="none" rtlCol="0">
            <a:spAutoFit/>
          </a:bodyPr>
          <a:lstStyle/>
          <a:p>
            <a:r>
              <a:rPr lang="en-US" sz="5400" dirty="0">
                <a:solidFill>
                  <a:schemeClr val="accent3">
                    <a:lumMod val="75000"/>
                  </a:schemeClr>
                </a:solidFill>
              </a:rPr>
              <a:t>Always validate user input and range check</a:t>
            </a:r>
          </a:p>
        </p:txBody>
      </p:sp>
      <p:sp>
        <p:nvSpPr>
          <p:cNvPr id="6" name="Title 5"/>
          <p:cNvSpPr txBox="1">
            <a:spLocks noGrp="1"/>
          </p:cNvSpPr>
          <p:nvPr>
            <p:ph type="title" idx="4294967295"/>
          </p:nvPr>
        </p:nvSpPr>
        <p:spPr>
          <a:xfrm>
            <a:off x="14334390" y="-23056"/>
            <a:ext cx="8905002" cy="1076898"/>
          </a:xfrm>
          <a:prstGeom prst="rect">
            <a:avLst/>
          </a:prstGeom>
          <a:noFill/>
          <a:ln>
            <a:noFill/>
            <a:prstDash/>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6398" b="0" i="0" u="none" strike="noStrike" kern="1200" cap="none" spc="0" normalizeH="0" baseline="0" noProof="0" dirty="0">
                <a:ln>
                  <a:noFill/>
                </a:ln>
                <a:solidFill>
                  <a:srgbClr val="FF0000"/>
                </a:solidFill>
                <a:effectLst/>
                <a:uLnTx/>
                <a:uFillTx/>
                <a:latin typeface="+mn-lt"/>
                <a:ea typeface="+mn-ea"/>
                <a:cs typeface="+mn-cs"/>
              </a:rPr>
              <a:t>Counter controlled loops</a:t>
            </a:r>
          </a:p>
        </p:txBody>
      </p:sp>
      <p:sp>
        <p:nvSpPr>
          <p:cNvPr id="7" name="Rectangle 6"/>
          <p:cNvSpPr/>
          <p:nvPr/>
        </p:nvSpPr>
        <p:spPr>
          <a:xfrm>
            <a:off x="14735812" y="7794487"/>
            <a:ext cx="9320832" cy="3170099"/>
          </a:xfrm>
          <a:prstGeom prst="rect">
            <a:avLst/>
          </a:prstGeom>
        </p:spPr>
        <p:txBody>
          <a:bodyPr wrap="square">
            <a:spAutoFit/>
          </a:bodyPr>
          <a:lstStyle/>
          <a:p>
            <a:r>
              <a:rPr lang="en-US" sz="4000" dirty="0">
                <a:solidFill>
                  <a:schemeClr val="accent3">
                    <a:lumMod val="75000"/>
                  </a:schemeClr>
                </a:solidFill>
              </a:rPr>
              <a:t>We can add validations before assigning values to instance variables. Additional methods for deposit and withdraw can be added as well. Use </a:t>
            </a:r>
            <a:r>
              <a:rPr lang="en-US" sz="4000" dirty="0" err="1">
                <a:solidFill>
                  <a:schemeClr val="accent3">
                    <a:lumMod val="75000"/>
                  </a:schemeClr>
                </a:solidFill>
              </a:rPr>
              <a:t>input.nextDouble</a:t>
            </a:r>
            <a:r>
              <a:rPr lang="en-US" sz="4000" dirty="0">
                <a:solidFill>
                  <a:schemeClr val="accent3">
                    <a:lumMod val="75000"/>
                  </a:schemeClr>
                </a:solidFill>
              </a:rPr>
              <a:t>() to read floating point numbers </a:t>
            </a:r>
          </a:p>
        </p:txBody>
      </p:sp>
      <p:sp>
        <p:nvSpPr>
          <p:cNvPr id="8" name="TextBox 7"/>
          <p:cNvSpPr txBox="1"/>
          <p:nvPr/>
        </p:nvSpPr>
        <p:spPr>
          <a:xfrm>
            <a:off x="14649327" y="861485"/>
            <a:ext cx="4283545" cy="1076898"/>
          </a:xfrm>
          <a:prstGeom prst="rect">
            <a:avLst/>
          </a:prstGeom>
          <a:noFill/>
        </p:spPr>
        <p:txBody>
          <a:bodyPr wrap="none" rtlCol="0">
            <a:spAutoFit/>
          </a:bodyPr>
          <a:lstStyle/>
          <a:p>
            <a:r>
              <a:rPr lang="en-US" sz="6398" dirty="0">
                <a:solidFill>
                  <a:srgbClr val="FF0000"/>
                </a:solidFill>
              </a:rPr>
              <a:t>While loops</a:t>
            </a:r>
          </a:p>
        </p:txBody>
      </p:sp>
    </p:spTree>
    <p:custDataLst>
      <p:tags r:id="rId1"/>
    </p:custDataLst>
    <p:extLst>
      <p:ext uri="{BB962C8B-B14F-4D97-AF65-F5344CB8AC3E}">
        <p14:creationId xmlns:p14="http://schemas.microsoft.com/office/powerpoint/2010/main" val="1733821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de"/>
          <p:cNvPicPr>
            <a:picLocks noChangeAspect="1"/>
          </p:cNvPicPr>
          <p:nvPr/>
        </p:nvPicPr>
        <p:blipFill>
          <a:blip r:embed="rId3"/>
          <a:stretch>
            <a:fillRect/>
          </a:stretch>
        </p:blipFill>
        <p:spPr>
          <a:xfrm>
            <a:off x="-1" y="264606"/>
            <a:ext cx="16672971" cy="12334279"/>
          </a:xfrm>
          <a:prstGeom prst="rect">
            <a:avLst/>
          </a:prstGeom>
        </p:spPr>
      </p:pic>
      <p:pic>
        <p:nvPicPr>
          <p:cNvPr id="3" name="Picture 2" descr="code"/>
          <p:cNvPicPr>
            <a:picLocks noChangeAspect="1"/>
          </p:cNvPicPr>
          <p:nvPr/>
        </p:nvPicPr>
        <p:blipFill>
          <a:blip r:embed="rId4"/>
          <a:stretch>
            <a:fillRect/>
          </a:stretch>
        </p:blipFill>
        <p:spPr>
          <a:xfrm>
            <a:off x="14748477" y="1216858"/>
            <a:ext cx="9016305" cy="6220110"/>
          </a:xfrm>
          <a:prstGeom prst="rect">
            <a:avLst/>
          </a:prstGeom>
        </p:spPr>
      </p:pic>
      <p:sp>
        <p:nvSpPr>
          <p:cNvPr id="4" name="Title 3"/>
          <p:cNvSpPr txBox="1">
            <a:spLocks noGrp="1"/>
          </p:cNvSpPr>
          <p:nvPr>
            <p:ph type="title" idx="4294967295"/>
          </p:nvPr>
        </p:nvSpPr>
        <p:spPr>
          <a:xfrm>
            <a:off x="11840922" y="156110"/>
            <a:ext cx="10668305" cy="1076898"/>
          </a:xfrm>
          <a:prstGeom prst="rect">
            <a:avLst/>
          </a:prstGeom>
          <a:noFill/>
          <a:ln>
            <a:noFill/>
            <a:prstDash/>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6398" b="0" i="0" u="none" strike="noStrike" kern="1200" cap="none" spc="0" normalizeH="0" baseline="0" noProof="0" dirty="0">
                <a:ln>
                  <a:noFill/>
                </a:ln>
                <a:solidFill>
                  <a:srgbClr val="FF0000"/>
                </a:solidFill>
                <a:effectLst/>
                <a:uLnTx/>
                <a:uFillTx/>
                <a:latin typeface="+mn-lt"/>
                <a:ea typeface="+mn-ea"/>
                <a:cs typeface="+mn-cs"/>
              </a:rPr>
              <a:t>Sentinel controlled While loop</a:t>
            </a:r>
          </a:p>
        </p:txBody>
      </p:sp>
    </p:spTree>
    <p:custDataLst>
      <p:tags r:id="rId1"/>
    </p:custDataLst>
    <p:extLst>
      <p:ext uri="{BB962C8B-B14F-4D97-AF65-F5344CB8AC3E}">
        <p14:creationId xmlns:p14="http://schemas.microsoft.com/office/powerpoint/2010/main" val="20955032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Blue Light SP">
      <a:dk1>
        <a:srgbClr val="91969B"/>
      </a:dk1>
      <a:lt1>
        <a:sysClr val="window" lastClr="FFFFFF"/>
      </a:lt1>
      <a:dk2>
        <a:srgbClr val="91969B"/>
      </a:dk2>
      <a:lt2>
        <a:srgbClr val="FFFFFF"/>
      </a:lt2>
      <a:accent1>
        <a:srgbClr val="00AAF0"/>
      </a:accent1>
      <a:accent2>
        <a:srgbClr val="59BAF0"/>
      </a:accent2>
      <a:accent3>
        <a:srgbClr val="4B5050"/>
      </a:accent3>
      <a:accent4>
        <a:srgbClr val="91969B"/>
      </a:accent4>
      <a:accent5>
        <a:srgbClr val="4B5050"/>
      </a:accent5>
      <a:accent6>
        <a:srgbClr val="91969B"/>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8534</TotalTime>
  <Words>1148</Words>
  <Application>Microsoft Office PowerPoint</Application>
  <PresentationFormat>Custom</PresentationFormat>
  <Paragraphs>131</Paragraphs>
  <Slides>27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Calibri Light</vt:lpstr>
      <vt:lpstr>Lato</vt:lpstr>
      <vt:lpstr>Lato Light</vt:lpstr>
      <vt:lpstr>Open Sans</vt:lpstr>
      <vt:lpstr>Open Sans Extrabold</vt:lpstr>
      <vt:lpstr>Times New Roman</vt:lpstr>
      <vt:lpstr>Default Theme</vt:lpstr>
      <vt:lpstr>CSC272</vt:lpstr>
      <vt:lpstr>Adding two integers</vt:lpstr>
      <vt:lpstr>Account class- version 1</vt:lpstr>
      <vt:lpstr>Account class- version 2</vt:lpstr>
      <vt:lpstr>Student class: </vt:lpstr>
      <vt:lpstr>Lab 1 – Student Activity Problem #1: Body Mass Index (BMI) is a measure of health on weight. It can be calculated by taking your weight in kilograms and dividing by the square of your height in meters. Write a program that prompts the user to enter a weight in pounds and height in inches and displays the BMI. Note that one pound is 0.45359237 kilograms and one inch is 0.0254 meters.  Your program should also display the following report:  BMI Values:   Serious underweight   below 18   Underweight :  less than 16 - 18   Normal weight            between  18 - 24   Overweight:                between  24 – 29   Seriously overweight  between  29 - 35    Obese:                 35 or greater  For example:   Welcome to the body mass index (BMI) calculator Enter your weight in pounds: 200 Enter your height in inches: 71 Your BMI is: 27</vt:lpstr>
      <vt:lpstr>Lab 2 – Student Activity</vt:lpstr>
      <vt:lpstr>Counter controlled loops</vt:lpstr>
      <vt:lpstr>Sentinel controlled While loop</vt:lpstr>
      <vt:lpstr>For loop – compound interest  computation</vt:lpstr>
      <vt:lpstr>Switch statement to count grades</vt:lpstr>
      <vt:lpstr>Lab 3 – Student Activity    Problem#3 An online retail store sells five products whose retail prices are as follows:  Product1, $2.98 Product2, $4.50 Product3, $9.98 Product4, $4.49 Product5, $6.87 Write an application that reads a series of pairs of numbers as follows Product number Quantity sold Your program should use a switch statement to determine the retail price for each product. It should calculate and display the total retail value of the products sold. Use sentinel controlled loop to determine when the program should stop looping and display the final result.</vt:lpstr>
      <vt:lpstr>Static methods, static fields, Math class</vt:lpstr>
      <vt:lpstr>Max. of three numbers</vt:lpstr>
      <vt:lpstr>Random Number generator</vt:lpstr>
      <vt:lpstr>Method overloading </vt:lpstr>
      <vt:lpstr>Chapter 7: Arrays</vt:lpstr>
      <vt:lpstr>Summing Elements of an  Array</vt:lpstr>
      <vt:lpstr>Arrays for survey results and exceptions</vt:lpstr>
      <vt:lpstr>Arrays for Survey results and exceptions</vt:lpstr>
      <vt:lpstr>Passing arrays to functions</vt:lpstr>
      <vt:lpstr>Continued from previous slide</vt:lpstr>
      <vt:lpstr>Continued from previous slide</vt:lpstr>
      <vt:lpstr>Class Array</vt:lpstr>
      <vt:lpstr>Java collections:  the class ArrayList</vt:lpstr>
      <vt:lpstr>Continued from previous slide  </vt:lpstr>
      <vt:lpstr>Lab 4 – Student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CSC272</dc:title>
  <dc:creator>Michelle Disbrow</dc:creator>
  <cp:lastModifiedBy>Michelle Disbrow</cp:lastModifiedBy>
  <cp:revision>9</cp:revision>
  <dcterms:created xsi:type="dcterms:W3CDTF">2020-05-20T19:01:32Z</dcterms:created>
  <dcterms:modified xsi:type="dcterms:W3CDTF">2020-05-26T17:19:48Z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DA334584-070C-43B3-989B-0BA69903B645</vt:lpwstr>
  </property>
  <property fmtid="{D5CDD505-2E9C-101B-9397-08002B2CF9AE}" pid="3" name="ArticulatePath">
    <vt:lpwstr>NUO 1 - ADA (002)</vt:lpwstr>
  </property>
</Properties>
</file>